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652" r:id="rId3"/>
  </p:sldMasterIdLst>
  <p:notesMasterIdLst>
    <p:notesMasterId r:id="rId53"/>
  </p:notesMasterIdLst>
  <p:handoutMasterIdLst>
    <p:handoutMasterId r:id="rId54"/>
  </p:handoutMasterIdLst>
  <p:sldIdLst>
    <p:sldId id="306" r:id="rId4"/>
    <p:sldId id="308" r:id="rId5"/>
    <p:sldId id="314" r:id="rId6"/>
    <p:sldId id="312" r:id="rId7"/>
    <p:sldId id="310" r:id="rId8"/>
    <p:sldId id="1158" r:id="rId9"/>
    <p:sldId id="313" r:id="rId10"/>
    <p:sldId id="1172" r:id="rId11"/>
    <p:sldId id="1159" r:id="rId12"/>
    <p:sldId id="1160" r:id="rId13"/>
    <p:sldId id="1161" r:id="rId14"/>
    <p:sldId id="1163" r:id="rId15"/>
    <p:sldId id="1164" r:id="rId16"/>
    <p:sldId id="328" r:id="rId17"/>
    <p:sldId id="1162" r:id="rId18"/>
    <p:sldId id="330" r:id="rId19"/>
    <p:sldId id="333" r:id="rId20"/>
    <p:sldId id="334" r:id="rId21"/>
    <p:sldId id="336" r:id="rId22"/>
    <p:sldId id="338" r:id="rId23"/>
    <p:sldId id="340" r:id="rId24"/>
    <p:sldId id="1165" r:id="rId25"/>
    <p:sldId id="341" r:id="rId26"/>
    <p:sldId id="342" r:id="rId27"/>
    <p:sldId id="1166" r:id="rId28"/>
    <p:sldId id="1167" r:id="rId29"/>
    <p:sldId id="1170" r:id="rId30"/>
    <p:sldId id="1168" r:id="rId31"/>
    <p:sldId id="343" r:id="rId32"/>
    <p:sldId id="1171" r:id="rId33"/>
    <p:sldId id="350" r:id="rId34"/>
    <p:sldId id="1173" r:id="rId35"/>
    <p:sldId id="1175" r:id="rId36"/>
    <p:sldId id="1176" r:id="rId37"/>
    <p:sldId id="1177" r:id="rId38"/>
    <p:sldId id="345" r:id="rId39"/>
    <p:sldId id="346" r:id="rId40"/>
    <p:sldId id="1180" r:id="rId41"/>
    <p:sldId id="1099" r:id="rId42"/>
    <p:sldId id="1181" r:id="rId43"/>
    <p:sldId id="1082" r:id="rId44"/>
    <p:sldId id="1076" r:id="rId45"/>
    <p:sldId id="1182" r:id="rId46"/>
    <p:sldId id="1086" r:id="rId47"/>
    <p:sldId id="1179" r:id="rId48"/>
    <p:sldId id="1080" r:id="rId49"/>
    <p:sldId id="1083" r:id="rId50"/>
    <p:sldId id="662" r:id="rId51"/>
    <p:sldId id="354" r:id="rId52"/>
  </p:sldIdLst>
  <p:sldSz cx="9144000" cy="6858000" type="screen4x3"/>
  <p:notesSz cx="9939338" cy="6807200"/>
  <p:defaultTextStyle>
    <a:defPPr>
      <a:defRPr lang="zh-CN"/>
    </a:defPPr>
    <a:lvl1pPr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1pPr>
    <a:lvl2pPr marL="4572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2pPr>
    <a:lvl3pPr marL="9144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3pPr>
    <a:lvl4pPr marL="13716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4pPr>
    <a:lvl5pPr marL="18288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5pPr>
    <a:lvl6pPr marL="2286000" algn="l" defTabSz="914400" rtl="0" eaLnBrk="1" latinLnBrk="0" hangingPunct="1">
      <a:defRPr sz="1600" b="1" kern="1200">
        <a:solidFill>
          <a:srgbClr val="AC7B00"/>
        </a:solidFill>
        <a:latin typeface="Futura Hv"/>
        <a:ea typeface="宋体" panose="02010600030101010101" pitchFamily="2" charset="-122"/>
        <a:cs typeface="+mn-cs"/>
      </a:defRPr>
    </a:lvl6pPr>
    <a:lvl7pPr marL="2743200" algn="l" defTabSz="914400" rtl="0" eaLnBrk="1" latinLnBrk="0" hangingPunct="1">
      <a:defRPr sz="1600" b="1" kern="1200">
        <a:solidFill>
          <a:srgbClr val="AC7B00"/>
        </a:solidFill>
        <a:latin typeface="Futura Hv"/>
        <a:ea typeface="宋体" panose="02010600030101010101" pitchFamily="2" charset="-122"/>
        <a:cs typeface="+mn-cs"/>
      </a:defRPr>
    </a:lvl7pPr>
    <a:lvl8pPr marL="3200400" algn="l" defTabSz="914400" rtl="0" eaLnBrk="1" latinLnBrk="0" hangingPunct="1">
      <a:defRPr sz="1600" b="1" kern="1200">
        <a:solidFill>
          <a:srgbClr val="AC7B00"/>
        </a:solidFill>
        <a:latin typeface="Futura Hv"/>
        <a:ea typeface="宋体" panose="02010600030101010101" pitchFamily="2" charset="-122"/>
        <a:cs typeface="+mn-cs"/>
      </a:defRPr>
    </a:lvl8pPr>
    <a:lvl9pPr marL="3657600" algn="l" defTabSz="914400" rtl="0" eaLnBrk="1" latinLnBrk="0" hangingPunct="1">
      <a:defRPr sz="1600" b="1" kern="1200">
        <a:solidFill>
          <a:srgbClr val="AC7B00"/>
        </a:solidFill>
        <a:latin typeface="Futura Hv"/>
        <a:ea typeface="宋体" panose="02010600030101010101" pitchFamily="2" charset="-122"/>
        <a:cs typeface="+mn-cs"/>
      </a:defRPr>
    </a:lvl9pPr>
  </p:defaultTextStyle>
  <p:extLst>
    <p:ext uri="{EFAFB233-063F-42B5-8137-9DF3F51BA10A}">
      <p15:sldGuideLst xmlns:p15="http://schemas.microsoft.com/office/powerpoint/2012/main">
        <p15:guide id="1" orient="horz" pos="2115" userDrawn="1">
          <p15:clr>
            <a:srgbClr val="A4A3A4"/>
          </p15:clr>
        </p15:guide>
        <p15:guide id="2" pos="290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FF99"/>
    <a:srgbClr val="FF0000"/>
    <a:srgbClr val="C050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63184" autoAdjust="0"/>
  </p:normalViewPr>
  <p:slideViewPr>
    <p:cSldViewPr>
      <p:cViewPr varScale="1">
        <p:scale>
          <a:sx n="56" d="100"/>
          <a:sy n="56" d="100"/>
        </p:scale>
        <p:origin x="1638" y="48"/>
      </p:cViewPr>
      <p:guideLst>
        <p:guide orient="horz" pos="2115"/>
        <p:guide pos="2902"/>
      </p:guideLst>
    </p:cSldViewPr>
  </p:slideViewPr>
  <p:outlineViewPr>
    <p:cViewPr>
      <p:scale>
        <a:sx n="33" d="100"/>
        <a:sy n="33" d="100"/>
      </p:scale>
      <p:origin x="0" y="-2301"/>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2" d="100"/>
          <a:sy n="92" d="100"/>
        </p:scale>
        <p:origin x="1119" y="-68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0AC71B-0239-4417-BEF7-1F9249407064}" type="doc">
      <dgm:prSet loTypeId="urn:microsoft.com/office/officeart/2005/8/layout/hierarchy3" loCatId="hierarchy" qsTypeId="urn:microsoft.com/office/officeart/2005/8/quickstyle/simple1" qsCatId="simple" csTypeId="urn:microsoft.com/office/officeart/2005/8/colors/accent2_3" csCatId="accent2" phldr="1"/>
      <dgm:spPr/>
      <dgm:t>
        <a:bodyPr/>
        <a:lstStyle/>
        <a:p>
          <a:endParaRPr lang="zh-CN" altLang="en-US"/>
        </a:p>
      </dgm:t>
    </dgm:pt>
    <dgm:pt modelId="{352F6640-3524-4D21-BE02-EEAB6DC2F333}">
      <dgm:prSet phldrT="[文本]" custT="1"/>
      <dgm:spPr/>
      <dgm:t>
        <a:bodyPr/>
        <a:lstStyle/>
        <a:p>
          <a:r>
            <a:rPr lang="zh-CN" altLang="en-US" sz="2400" b="0" dirty="0">
              <a:latin typeface="微软雅黑" pitchFamily="34" charset="-122"/>
              <a:ea typeface="微软雅黑" pitchFamily="34" charset="-122"/>
            </a:rPr>
            <a:t>国有企业经济效益月度快报</a:t>
          </a:r>
        </a:p>
      </dgm:t>
    </dgm:pt>
    <dgm:pt modelId="{D5D957EB-E427-4AD3-99EC-981C5B44064F}" type="parTrans" cxnId="{BC56531E-8149-4B70-B481-159C9FB82B5C}">
      <dgm:prSet/>
      <dgm:spPr/>
      <dgm:t>
        <a:bodyPr/>
        <a:lstStyle/>
        <a:p>
          <a:endParaRPr lang="zh-CN" altLang="en-US"/>
        </a:p>
      </dgm:t>
    </dgm:pt>
    <dgm:pt modelId="{39002FDF-8014-43D1-B66E-050131BC7EB3}" type="sibTrans" cxnId="{BC56531E-8149-4B70-B481-159C9FB82B5C}">
      <dgm:prSet/>
      <dgm:spPr/>
      <dgm:t>
        <a:bodyPr/>
        <a:lstStyle/>
        <a:p>
          <a:endParaRPr lang="zh-CN" altLang="en-US"/>
        </a:p>
      </dgm:t>
    </dgm:pt>
    <dgm:pt modelId="{14A4A0D9-C1AD-458D-90F5-A7BBDC8D84E0}">
      <dgm:prSet phldrT="[文本]" custT="1"/>
      <dgm:spPr/>
      <dgm:t>
        <a:bodyPr/>
        <a:lstStyle/>
        <a:p>
          <a:r>
            <a:rPr lang="zh-CN" altLang="en-US" sz="2000" dirty="0">
              <a:latin typeface="微软雅黑" pitchFamily="34" charset="-122"/>
              <a:ea typeface="微软雅黑" pitchFamily="34" charset="-122"/>
            </a:rPr>
            <a:t>报表封面</a:t>
          </a:r>
        </a:p>
      </dgm:t>
    </dgm:pt>
    <dgm:pt modelId="{F7AFEAA3-7FBC-4C2C-807C-944ABE3334F2}" type="parTrans" cxnId="{05D13ADA-7718-43F7-9A8A-89DA7B218B3F}">
      <dgm:prSet/>
      <dgm:spPr/>
      <dgm:t>
        <a:bodyPr/>
        <a:lstStyle/>
        <a:p>
          <a:endParaRPr lang="zh-CN" altLang="en-US"/>
        </a:p>
      </dgm:t>
    </dgm:pt>
    <dgm:pt modelId="{F0314359-9D70-4FB8-857C-624E5680027B}" type="sibTrans" cxnId="{05D13ADA-7718-43F7-9A8A-89DA7B218B3F}">
      <dgm:prSet/>
      <dgm:spPr/>
      <dgm:t>
        <a:bodyPr/>
        <a:lstStyle/>
        <a:p>
          <a:endParaRPr lang="zh-CN" altLang="en-US"/>
        </a:p>
      </dgm:t>
    </dgm:pt>
    <dgm:pt modelId="{DA092C8C-521B-48CE-A4E5-39010AD29C78}">
      <dgm:prSet phldrT="[文本]" custT="1"/>
      <dgm:spPr/>
      <dgm:t>
        <a:bodyPr/>
        <a:lstStyle/>
        <a:p>
          <a:r>
            <a:rPr lang="zh-CN" altLang="en-US" sz="2000" dirty="0">
              <a:latin typeface="微软雅黑" pitchFamily="34" charset="-122"/>
              <a:ea typeface="微软雅黑" pitchFamily="34" charset="-122"/>
            </a:rPr>
            <a:t>企业经济效益主要指标表</a:t>
          </a:r>
        </a:p>
      </dgm:t>
    </dgm:pt>
    <dgm:pt modelId="{FC25C86D-48B4-47F6-8210-5E7C79B8FE36}" type="parTrans" cxnId="{AD02FE0B-4EC0-49A7-BB8D-F5303F486797}">
      <dgm:prSet/>
      <dgm:spPr/>
      <dgm:t>
        <a:bodyPr/>
        <a:lstStyle/>
        <a:p>
          <a:endParaRPr lang="zh-CN" altLang="en-US"/>
        </a:p>
      </dgm:t>
    </dgm:pt>
    <dgm:pt modelId="{059CB7A7-A0E7-4E55-9905-3491E0D2E02B}" type="sibTrans" cxnId="{AD02FE0B-4EC0-49A7-BB8D-F5303F486797}">
      <dgm:prSet/>
      <dgm:spPr/>
      <dgm:t>
        <a:bodyPr/>
        <a:lstStyle/>
        <a:p>
          <a:endParaRPr lang="zh-CN" altLang="en-US"/>
        </a:p>
      </dgm:t>
    </dgm:pt>
    <dgm:pt modelId="{145D290A-5936-4D85-A05A-F16910A99A38}">
      <dgm:prSet custT="1"/>
      <dgm:spPr/>
      <dgm:t>
        <a:bodyPr/>
        <a:lstStyle/>
        <a:p>
          <a:r>
            <a:rPr lang="zh-CN" altLang="en-US" sz="2000" dirty="0">
              <a:latin typeface="微软雅黑" pitchFamily="34" charset="-122"/>
              <a:ea typeface="微软雅黑" pitchFamily="34" charset="-122"/>
            </a:rPr>
            <a:t>企业资产负债主要指标表</a:t>
          </a:r>
        </a:p>
      </dgm:t>
    </dgm:pt>
    <dgm:pt modelId="{84F245E5-C15A-46C8-88A0-174C496D421E}" type="parTrans" cxnId="{A71520D1-C651-4A59-87B5-B2A980FC5560}">
      <dgm:prSet/>
      <dgm:spPr/>
      <dgm:t>
        <a:bodyPr/>
        <a:lstStyle/>
        <a:p>
          <a:endParaRPr lang="zh-CN" altLang="en-US"/>
        </a:p>
      </dgm:t>
    </dgm:pt>
    <dgm:pt modelId="{6B9C94E2-89BE-42EE-9F00-0D0840162C32}" type="sibTrans" cxnId="{A71520D1-C651-4A59-87B5-B2A980FC5560}">
      <dgm:prSet/>
      <dgm:spPr/>
      <dgm:t>
        <a:bodyPr/>
        <a:lstStyle/>
        <a:p>
          <a:endParaRPr lang="zh-CN" altLang="en-US"/>
        </a:p>
      </dgm:t>
    </dgm:pt>
    <dgm:pt modelId="{CD3D787D-15AD-4F53-9F50-FF243EA43795}">
      <dgm:prSet custT="1"/>
      <dgm:spPr/>
      <dgm:t>
        <a:bodyPr/>
        <a:lstStyle/>
        <a:p>
          <a:r>
            <a:rPr lang="zh-CN" altLang="en-US" sz="2000" dirty="0">
              <a:latin typeface="微软雅黑" pitchFamily="34" charset="-122"/>
              <a:ea typeface="微软雅黑" pitchFamily="34" charset="-122"/>
            </a:rPr>
            <a:t>企业生产经营重点指标表</a:t>
          </a:r>
        </a:p>
      </dgm:t>
    </dgm:pt>
    <dgm:pt modelId="{EA3662B5-633D-4529-8650-8D86ECD68096}" type="parTrans" cxnId="{95E9300D-236C-4F93-8AF6-311EB8D5D13F}">
      <dgm:prSet/>
      <dgm:spPr/>
      <dgm:t>
        <a:bodyPr/>
        <a:lstStyle/>
        <a:p>
          <a:endParaRPr lang="zh-CN" altLang="en-US"/>
        </a:p>
      </dgm:t>
    </dgm:pt>
    <dgm:pt modelId="{39CB1C83-6BA7-4306-A3F7-A0005F13088C}" type="sibTrans" cxnId="{95E9300D-236C-4F93-8AF6-311EB8D5D13F}">
      <dgm:prSet/>
      <dgm:spPr/>
      <dgm:t>
        <a:bodyPr/>
        <a:lstStyle/>
        <a:p>
          <a:endParaRPr lang="zh-CN" altLang="en-US"/>
        </a:p>
      </dgm:t>
    </dgm:pt>
    <dgm:pt modelId="{27F20BAF-01FA-4D1C-8D70-CE6DE49ED4C8}" type="pres">
      <dgm:prSet presAssocID="{460AC71B-0239-4417-BEF7-1F9249407064}" presName="diagram" presStyleCnt="0">
        <dgm:presLayoutVars>
          <dgm:chPref val="1"/>
          <dgm:dir/>
          <dgm:animOne val="branch"/>
          <dgm:animLvl val="lvl"/>
          <dgm:resizeHandles/>
        </dgm:presLayoutVars>
      </dgm:prSet>
      <dgm:spPr/>
    </dgm:pt>
    <dgm:pt modelId="{769FBD84-0945-4DEB-8D5B-DA26FCCF43D4}" type="pres">
      <dgm:prSet presAssocID="{352F6640-3524-4D21-BE02-EEAB6DC2F333}" presName="root" presStyleCnt="0"/>
      <dgm:spPr/>
    </dgm:pt>
    <dgm:pt modelId="{EF312E51-7662-4110-9FBF-5EF01C86C8DB}" type="pres">
      <dgm:prSet presAssocID="{352F6640-3524-4D21-BE02-EEAB6DC2F333}" presName="rootComposite" presStyleCnt="0"/>
      <dgm:spPr/>
    </dgm:pt>
    <dgm:pt modelId="{BFE619CF-9E66-4CCF-B433-31353FFAA229}" type="pres">
      <dgm:prSet presAssocID="{352F6640-3524-4D21-BE02-EEAB6DC2F333}" presName="rootText" presStyleLbl="node1" presStyleIdx="0" presStyleCnt="1" custScaleX="277401"/>
      <dgm:spPr/>
    </dgm:pt>
    <dgm:pt modelId="{1B72466D-3344-443B-BB38-2883B49D7A52}" type="pres">
      <dgm:prSet presAssocID="{352F6640-3524-4D21-BE02-EEAB6DC2F333}" presName="rootConnector" presStyleLbl="node1" presStyleIdx="0" presStyleCnt="1"/>
      <dgm:spPr/>
    </dgm:pt>
    <dgm:pt modelId="{87C8F7BB-9B6E-4BD5-B191-10DB871335FE}" type="pres">
      <dgm:prSet presAssocID="{352F6640-3524-4D21-BE02-EEAB6DC2F333}" presName="childShape" presStyleCnt="0"/>
      <dgm:spPr/>
    </dgm:pt>
    <dgm:pt modelId="{BAE71521-B8FB-4993-9B28-E917B04BABBD}" type="pres">
      <dgm:prSet presAssocID="{F7AFEAA3-7FBC-4C2C-807C-944ABE3334F2}" presName="Name13" presStyleLbl="parChTrans1D2" presStyleIdx="0" presStyleCnt="4"/>
      <dgm:spPr/>
    </dgm:pt>
    <dgm:pt modelId="{611DFBBB-D7FB-4E9E-8D95-F2DB73EC4850}" type="pres">
      <dgm:prSet presAssocID="{14A4A0D9-C1AD-458D-90F5-A7BBDC8D84E0}" presName="childText" presStyleLbl="bgAcc1" presStyleIdx="0" presStyleCnt="4" custScaleX="278273" custLinFactNeighborX="-2111" custLinFactNeighborY="-4271">
        <dgm:presLayoutVars>
          <dgm:bulletEnabled val="1"/>
        </dgm:presLayoutVars>
      </dgm:prSet>
      <dgm:spPr/>
    </dgm:pt>
    <dgm:pt modelId="{29D9C847-69F5-43D3-8286-42196B7833F7}" type="pres">
      <dgm:prSet presAssocID="{FC25C86D-48B4-47F6-8210-5E7C79B8FE36}" presName="Name13" presStyleLbl="parChTrans1D2" presStyleIdx="1" presStyleCnt="4"/>
      <dgm:spPr/>
    </dgm:pt>
    <dgm:pt modelId="{F995EBC9-775B-4663-9412-80F46BD3B140}" type="pres">
      <dgm:prSet presAssocID="{DA092C8C-521B-48CE-A4E5-39010AD29C78}" presName="childText" presStyleLbl="bgAcc1" presStyleIdx="1" presStyleCnt="4" custScaleX="274052">
        <dgm:presLayoutVars>
          <dgm:bulletEnabled val="1"/>
        </dgm:presLayoutVars>
      </dgm:prSet>
      <dgm:spPr/>
    </dgm:pt>
    <dgm:pt modelId="{010A74A8-BCBA-4606-B500-AFBE5A09E284}" type="pres">
      <dgm:prSet presAssocID="{84F245E5-C15A-46C8-88A0-174C496D421E}" presName="Name13" presStyleLbl="parChTrans1D2" presStyleIdx="2" presStyleCnt="4"/>
      <dgm:spPr/>
    </dgm:pt>
    <dgm:pt modelId="{73FD60DB-A8A6-41D9-BB5A-70C115E3E607}" type="pres">
      <dgm:prSet presAssocID="{145D290A-5936-4D85-A05A-F16910A99A38}" presName="childText" presStyleLbl="bgAcc1" presStyleIdx="2" presStyleCnt="4" custScaleX="274052">
        <dgm:presLayoutVars>
          <dgm:bulletEnabled val="1"/>
        </dgm:presLayoutVars>
      </dgm:prSet>
      <dgm:spPr/>
    </dgm:pt>
    <dgm:pt modelId="{B25F8370-B534-4EC0-B972-858A4DE64200}" type="pres">
      <dgm:prSet presAssocID="{EA3662B5-633D-4529-8650-8D86ECD68096}" presName="Name13" presStyleLbl="parChTrans1D2" presStyleIdx="3" presStyleCnt="4"/>
      <dgm:spPr/>
    </dgm:pt>
    <dgm:pt modelId="{331DCB93-8657-43DB-80BB-BE928CD9A5F0}" type="pres">
      <dgm:prSet presAssocID="{CD3D787D-15AD-4F53-9F50-FF243EA43795}" presName="childText" presStyleLbl="bgAcc1" presStyleIdx="3" presStyleCnt="4" custScaleX="275883">
        <dgm:presLayoutVars>
          <dgm:bulletEnabled val="1"/>
        </dgm:presLayoutVars>
      </dgm:prSet>
      <dgm:spPr/>
    </dgm:pt>
  </dgm:ptLst>
  <dgm:cxnLst>
    <dgm:cxn modelId="{AD02FE0B-4EC0-49A7-BB8D-F5303F486797}" srcId="{352F6640-3524-4D21-BE02-EEAB6DC2F333}" destId="{DA092C8C-521B-48CE-A4E5-39010AD29C78}" srcOrd="1" destOrd="0" parTransId="{FC25C86D-48B4-47F6-8210-5E7C79B8FE36}" sibTransId="{059CB7A7-A0E7-4E55-9905-3491E0D2E02B}"/>
    <dgm:cxn modelId="{95E9300D-236C-4F93-8AF6-311EB8D5D13F}" srcId="{352F6640-3524-4D21-BE02-EEAB6DC2F333}" destId="{CD3D787D-15AD-4F53-9F50-FF243EA43795}" srcOrd="3" destOrd="0" parTransId="{EA3662B5-633D-4529-8650-8D86ECD68096}" sibTransId="{39CB1C83-6BA7-4306-A3F7-A0005F13088C}"/>
    <dgm:cxn modelId="{E43F790D-7BB2-4504-907F-669DA6E203A2}" type="presOf" srcId="{EA3662B5-633D-4529-8650-8D86ECD68096}" destId="{B25F8370-B534-4EC0-B972-858A4DE64200}" srcOrd="0" destOrd="0" presId="urn:microsoft.com/office/officeart/2005/8/layout/hierarchy3"/>
    <dgm:cxn modelId="{9719EB1D-8F36-43A2-84FE-34D1F243940D}" type="presOf" srcId="{DA092C8C-521B-48CE-A4E5-39010AD29C78}" destId="{F995EBC9-775B-4663-9412-80F46BD3B140}" srcOrd="0" destOrd="0" presId="urn:microsoft.com/office/officeart/2005/8/layout/hierarchy3"/>
    <dgm:cxn modelId="{BC56531E-8149-4B70-B481-159C9FB82B5C}" srcId="{460AC71B-0239-4417-BEF7-1F9249407064}" destId="{352F6640-3524-4D21-BE02-EEAB6DC2F333}" srcOrd="0" destOrd="0" parTransId="{D5D957EB-E427-4AD3-99EC-981C5B44064F}" sibTransId="{39002FDF-8014-43D1-B66E-050131BC7EB3}"/>
    <dgm:cxn modelId="{07C62621-7233-463C-A7DB-E2DBC39DAEC3}" type="presOf" srcId="{352F6640-3524-4D21-BE02-EEAB6DC2F333}" destId="{1B72466D-3344-443B-BB38-2883B49D7A52}" srcOrd="1" destOrd="0" presId="urn:microsoft.com/office/officeart/2005/8/layout/hierarchy3"/>
    <dgm:cxn modelId="{2AA8D121-96A6-4350-9F3E-2C20209F167D}" type="presOf" srcId="{352F6640-3524-4D21-BE02-EEAB6DC2F333}" destId="{BFE619CF-9E66-4CCF-B433-31353FFAA229}" srcOrd="0" destOrd="0" presId="urn:microsoft.com/office/officeart/2005/8/layout/hierarchy3"/>
    <dgm:cxn modelId="{24627B25-8E51-4B67-8CBE-BF7E57931BDE}" type="presOf" srcId="{84F245E5-C15A-46C8-88A0-174C496D421E}" destId="{010A74A8-BCBA-4606-B500-AFBE5A09E284}" srcOrd="0" destOrd="0" presId="urn:microsoft.com/office/officeart/2005/8/layout/hierarchy3"/>
    <dgm:cxn modelId="{5F1E9927-65D9-46E6-9C48-94E912849320}" type="presOf" srcId="{145D290A-5936-4D85-A05A-F16910A99A38}" destId="{73FD60DB-A8A6-41D9-BB5A-70C115E3E607}" srcOrd="0" destOrd="0" presId="urn:microsoft.com/office/officeart/2005/8/layout/hierarchy3"/>
    <dgm:cxn modelId="{F806647E-15DE-4FE3-A85B-551AD81956D4}" type="presOf" srcId="{FC25C86D-48B4-47F6-8210-5E7C79B8FE36}" destId="{29D9C847-69F5-43D3-8286-42196B7833F7}" srcOrd="0" destOrd="0" presId="urn:microsoft.com/office/officeart/2005/8/layout/hierarchy3"/>
    <dgm:cxn modelId="{8CF61F84-2160-4A1D-B8A5-FDF18B40E963}" type="presOf" srcId="{F7AFEAA3-7FBC-4C2C-807C-944ABE3334F2}" destId="{BAE71521-B8FB-4993-9B28-E917B04BABBD}" srcOrd="0" destOrd="0" presId="urn:microsoft.com/office/officeart/2005/8/layout/hierarchy3"/>
    <dgm:cxn modelId="{A71520D1-C651-4A59-87B5-B2A980FC5560}" srcId="{352F6640-3524-4D21-BE02-EEAB6DC2F333}" destId="{145D290A-5936-4D85-A05A-F16910A99A38}" srcOrd="2" destOrd="0" parTransId="{84F245E5-C15A-46C8-88A0-174C496D421E}" sibTransId="{6B9C94E2-89BE-42EE-9F00-0D0840162C32}"/>
    <dgm:cxn modelId="{2AE3C4D1-A646-40C7-99E8-80059F3C9B42}" type="presOf" srcId="{14A4A0D9-C1AD-458D-90F5-A7BBDC8D84E0}" destId="{611DFBBB-D7FB-4E9E-8D95-F2DB73EC4850}" srcOrd="0" destOrd="0" presId="urn:microsoft.com/office/officeart/2005/8/layout/hierarchy3"/>
    <dgm:cxn modelId="{4FBFA7D2-B5F2-4795-ACE8-3699AFEB19AF}" type="presOf" srcId="{460AC71B-0239-4417-BEF7-1F9249407064}" destId="{27F20BAF-01FA-4D1C-8D70-CE6DE49ED4C8}" srcOrd="0" destOrd="0" presId="urn:microsoft.com/office/officeart/2005/8/layout/hierarchy3"/>
    <dgm:cxn modelId="{05D13ADA-7718-43F7-9A8A-89DA7B218B3F}" srcId="{352F6640-3524-4D21-BE02-EEAB6DC2F333}" destId="{14A4A0D9-C1AD-458D-90F5-A7BBDC8D84E0}" srcOrd="0" destOrd="0" parTransId="{F7AFEAA3-7FBC-4C2C-807C-944ABE3334F2}" sibTransId="{F0314359-9D70-4FB8-857C-624E5680027B}"/>
    <dgm:cxn modelId="{2D5414DE-E777-45E2-AE18-1F11ABBE4ADE}" type="presOf" srcId="{CD3D787D-15AD-4F53-9F50-FF243EA43795}" destId="{331DCB93-8657-43DB-80BB-BE928CD9A5F0}" srcOrd="0" destOrd="0" presId="urn:microsoft.com/office/officeart/2005/8/layout/hierarchy3"/>
    <dgm:cxn modelId="{104CC716-5D7A-4816-A584-14EFE2C5DADB}" type="presParOf" srcId="{27F20BAF-01FA-4D1C-8D70-CE6DE49ED4C8}" destId="{769FBD84-0945-4DEB-8D5B-DA26FCCF43D4}" srcOrd="0" destOrd="0" presId="urn:microsoft.com/office/officeart/2005/8/layout/hierarchy3"/>
    <dgm:cxn modelId="{C4E1257C-6E2D-43F3-8E73-B81D8578AC8C}" type="presParOf" srcId="{769FBD84-0945-4DEB-8D5B-DA26FCCF43D4}" destId="{EF312E51-7662-4110-9FBF-5EF01C86C8DB}" srcOrd="0" destOrd="0" presId="urn:microsoft.com/office/officeart/2005/8/layout/hierarchy3"/>
    <dgm:cxn modelId="{F7ADB1AF-F8A0-442A-8515-8E261891D4D3}" type="presParOf" srcId="{EF312E51-7662-4110-9FBF-5EF01C86C8DB}" destId="{BFE619CF-9E66-4CCF-B433-31353FFAA229}" srcOrd="0" destOrd="0" presId="urn:microsoft.com/office/officeart/2005/8/layout/hierarchy3"/>
    <dgm:cxn modelId="{B07C11C5-E948-4EDA-8203-9E68CF44AD56}" type="presParOf" srcId="{EF312E51-7662-4110-9FBF-5EF01C86C8DB}" destId="{1B72466D-3344-443B-BB38-2883B49D7A52}" srcOrd="1" destOrd="0" presId="urn:microsoft.com/office/officeart/2005/8/layout/hierarchy3"/>
    <dgm:cxn modelId="{ADEABDC0-D322-411C-93C5-FC1CD9478DF6}" type="presParOf" srcId="{769FBD84-0945-4DEB-8D5B-DA26FCCF43D4}" destId="{87C8F7BB-9B6E-4BD5-B191-10DB871335FE}" srcOrd="1" destOrd="0" presId="urn:microsoft.com/office/officeart/2005/8/layout/hierarchy3"/>
    <dgm:cxn modelId="{37D5BDB3-0ED4-45C4-A5FD-D9377B7CB66E}" type="presParOf" srcId="{87C8F7BB-9B6E-4BD5-B191-10DB871335FE}" destId="{BAE71521-B8FB-4993-9B28-E917B04BABBD}" srcOrd="0" destOrd="0" presId="urn:microsoft.com/office/officeart/2005/8/layout/hierarchy3"/>
    <dgm:cxn modelId="{D2D71EBE-1C27-4E1C-A25D-9BA6F4347963}" type="presParOf" srcId="{87C8F7BB-9B6E-4BD5-B191-10DB871335FE}" destId="{611DFBBB-D7FB-4E9E-8D95-F2DB73EC4850}" srcOrd="1" destOrd="0" presId="urn:microsoft.com/office/officeart/2005/8/layout/hierarchy3"/>
    <dgm:cxn modelId="{C08ADA26-50A7-42D0-ADE1-AAB4FBBBED1D}" type="presParOf" srcId="{87C8F7BB-9B6E-4BD5-B191-10DB871335FE}" destId="{29D9C847-69F5-43D3-8286-42196B7833F7}" srcOrd="2" destOrd="0" presId="urn:microsoft.com/office/officeart/2005/8/layout/hierarchy3"/>
    <dgm:cxn modelId="{A5806C09-93BA-4B2E-8691-2FBA84BF066E}" type="presParOf" srcId="{87C8F7BB-9B6E-4BD5-B191-10DB871335FE}" destId="{F995EBC9-775B-4663-9412-80F46BD3B140}" srcOrd="3" destOrd="0" presId="urn:microsoft.com/office/officeart/2005/8/layout/hierarchy3"/>
    <dgm:cxn modelId="{9B2327D5-9971-4CBC-AA40-CD1F4DA3FC89}" type="presParOf" srcId="{87C8F7BB-9B6E-4BD5-B191-10DB871335FE}" destId="{010A74A8-BCBA-4606-B500-AFBE5A09E284}" srcOrd="4" destOrd="0" presId="urn:microsoft.com/office/officeart/2005/8/layout/hierarchy3"/>
    <dgm:cxn modelId="{2D57FD0C-4EA0-47AF-B93D-276C124D15A0}" type="presParOf" srcId="{87C8F7BB-9B6E-4BD5-B191-10DB871335FE}" destId="{73FD60DB-A8A6-41D9-BB5A-70C115E3E607}" srcOrd="5" destOrd="0" presId="urn:microsoft.com/office/officeart/2005/8/layout/hierarchy3"/>
    <dgm:cxn modelId="{EDFE13AD-33BC-4867-B648-045D2D391023}" type="presParOf" srcId="{87C8F7BB-9B6E-4BD5-B191-10DB871335FE}" destId="{B25F8370-B534-4EC0-B972-858A4DE64200}" srcOrd="6" destOrd="0" presId="urn:microsoft.com/office/officeart/2005/8/layout/hierarchy3"/>
    <dgm:cxn modelId="{52E1E0CC-A691-4B05-ACA8-CA7E1002AF50}" type="presParOf" srcId="{87C8F7BB-9B6E-4BD5-B191-10DB871335FE}" destId="{331DCB93-8657-43DB-80BB-BE928CD9A5F0}"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E619CF-9E66-4CCF-B433-31353FFAA229}">
      <dsp:nvSpPr>
        <dsp:cNvPr id="0" name=""/>
        <dsp:cNvSpPr/>
      </dsp:nvSpPr>
      <dsp:spPr>
        <a:xfrm>
          <a:off x="381406" y="2424"/>
          <a:ext cx="4223108" cy="761191"/>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zh-CN" altLang="en-US" sz="2400" b="0" kern="1200" dirty="0">
              <a:latin typeface="微软雅黑" pitchFamily="34" charset="-122"/>
              <a:ea typeface="微软雅黑" pitchFamily="34" charset="-122"/>
            </a:rPr>
            <a:t>国有企业经济效益月度快报</a:t>
          </a:r>
        </a:p>
      </dsp:txBody>
      <dsp:txXfrm>
        <a:off x="403701" y="24719"/>
        <a:ext cx="4178518" cy="716601"/>
      </dsp:txXfrm>
    </dsp:sp>
    <dsp:sp modelId="{BAE71521-B8FB-4993-9B28-E917B04BABBD}">
      <dsp:nvSpPr>
        <dsp:cNvPr id="0" name=""/>
        <dsp:cNvSpPr/>
      </dsp:nvSpPr>
      <dsp:spPr>
        <a:xfrm>
          <a:off x="803717" y="763616"/>
          <a:ext cx="396600" cy="538383"/>
        </a:xfrm>
        <a:custGeom>
          <a:avLst/>
          <a:gdLst/>
          <a:ahLst/>
          <a:cxnLst/>
          <a:rect l="0" t="0" r="0" b="0"/>
          <a:pathLst>
            <a:path>
              <a:moveTo>
                <a:pt x="0" y="0"/>
              </a:moveTo>
              <a:lnTo>
                <a:pt x="0" y="538383"/>
              </a:lnTo>
              <a:lnTo>
                <a:pt x="396600" y="53838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1DFBBB-D7FB-4E9E-8D95-F2DB73EC4850}">
      <dsp:nvSpPr>
        <dsp:cNvPr id="0" name=""/>
        <dsp:cNvSpPr/>
      </dsp:nvSpPr>
      <dsp:spPr>
        <a:xfrm>
          <a:off x="1200318" y="921403"/>
          <a:ext cx="3389106" cy="761191"/>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itchFamily="34" charset="-122"/>
              <a:ea typeface="微软雅黑" pitchFamily="34" charset="-122"/>
            </a:rPr>
            <a:t>报表封面</a:t>
          </a:r>
        </a:p>
      </dsp:txBody>
      <dsp:txXfrm>
        <a:off x="1222613" y="943698"/>
        <a:ext cx="3344516" cy="716601"/>
      </dsp:txXfrm>
    </dsp:sp>
    <dsp:sp modelId="{29D9C847-69F5-43D3-8286-42196B7833F7}">
      <dsp:nvSpPr>
        <dsp:cNvPr id="0" name=""/>
        <dsp:cNvSpPr/>
      </dsp:nvSpPr>
      <dsp:spPr>
        <a:xfrm>
          <a:off x="803717" y="763616"/>
          <a:ext cx="422310" cy="1522383"/>
        </a:xfrm>
        <a:custGeom>
          <a:avLst/>
          <a:gdLst/>
          <a:ahLst/>
          <a:cxnLst/>
          <a:rect l="0" t="0" r="0" b="0"/>
          <a:pathLst>
            <a:path>
              <a:moveTo>
                <a:pt x="0" y="0"/>
              </a:moveTo>
              <a:lnTo>
                <a:pt x="0" y="1522383"/>
              </a:lnTo>
              <a:lnTo>
                <a:pt x="422310" y="152238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995EBC9-775B-4663-9412-80F46BD3B140}">
      <dsp:nvSpPr>
        <dsp:cNvPr id="0" name=""/>
        <dsp:cNvSpPr/>
      </dsp:nvSpPr>
      <dsp:spPr>
        <a:xfrm>
          <a:off x="1226028" y="1905404"/>
          <a:ext cx="3337698" cy="761191"/>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204020"/>
              <a:satOff val="-3122"/>
              <a:lumOff val="1091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itchFamily="34" charset="-122"/>
              <a:ea typeface="微软雅黑" pitchFamily="34" charset="-122"/>
            </a:rPr>
            <a:t>企业经济效益主要指标表</a:t>
          </a:r>
        </a:p>
      </dsp:txBody>
      <dsp:txXfrm>
        <a:off x="1248323" y="1927699"/>
        <a:ext cx="3293108" cy="716601"/>
      </dsp:txXfrm>
    </dsp:sp>
    <dsp:sp modelId="{010A74A8-BCBA-4606-B500-AFBE5A09E284}">
      <dsp:nvSpPr>
        <dsp:cNvPr id="0" name=""/>
        <dsp:cNvSpPr/>
      </dsp:nvSpPr>
      <dsp:spPr>
        <a:xfrm>
          <a:off x="803717" y="763616"/>
          <a:ext cx="422310" cy="2473873"/>
        </a:xfrm>
        <a:custGeom>
          <a:avLst/>
          <a:gdLst/>
          <a:ahLst/>
          <a:cxnLst/>
          <a:rect l="0" t="0" r="0" b="0"/>
          <a:pathLst>
            <a:path>
              <a:moveTo>
                <a:pt x="0" y="0"/>
              </a:moveTo>
              <a:lnTo>
                <a:pt x="0" y="2473873"/>
              </a:lnTo>
              <a:lnTo>
                <a:pt x="422310" y="247387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FD60DB-A8A6-41D9-BB5A-70C115E3E607}">
      <dsp:nvSpPr>
        <dsp:cNvPr id="0" name=""/>
        <dsp:cNvSpPr/>
      </dsp:nvSpPr>
      <dsp:spPr>
        <a:xfrm>
          <a:off x="1226028" y="2856893"/>
          <a:ext cx="3337698" cy="761191"/>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408039"/>
              <a:satOff val="-6244"/>
              <a:lumOff val="2182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itchFamily="34" charset="-122"/>
              <a:ea typeface="微软雅黑" pitchFamily="34" charset="-122"/>
            </a:rPr>
            <a:t>企业资产负债主要指标表</a:t>
          </a:r>
        </a:p>
      </dsp:txBody>
      <dsp:txXfrm>
        <a:off x="1248323" y="2879188"/>
        <a:ext cx="3293108" cy="716601"/>
      </dsp:txXfrm>
    </dsp:sp>
    <dsp:sp modelId="{B25F8370-B534-4EC0-B972-858A4DE64200}">
      <dsp:nvSpPr>
        <dsp:cNvPr id="0" name=""/>
        <dsp:cNvSpPr/>
      </dsp:nvSpPr>
      <dsp:spPr>
        <a:xfrm>
          <a:off x="803717" y="763616"/>
          <a:ext cx="422310" cy="3425363"/>
        </a:xfrm>
        <a:custGeom>
          <a:avLst/>
          <a:gdLst/>
          <a:ahLst/>
          <a:cxnLst/>
          <a:rect l="0" t="0" r="0" b="0"/>
          <a:pathLst>
            <a:path>
              <a:moveTo>
                <a:pt x="0" y="0"/>
              </a:moveTo>
              <a:lnTo>
                <a:pt x="0" y="3425363"/>
              </a:lnTo>
              <a:lnTo>
                <a:pt x="422310" y="34253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1DCB93-8657-43DB-80BB-BE928CD9A5F0}">
      <dsp:nvSpPr>
        <dsp:cNvPr id="0" name=""/>
        <dsp:cNvSpPr/>
      </dsp:nvSpPr>
      <dsp:spPr>
        <a:xfrm>
          <a:off x="1226028" y="3808383"/>
          <a:ext cx="3359998" cy="761191"/>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612059"/>
              <a:satOff val="-9366"/>
              <a:lumOff val="3273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itchFamily="34" charset="-122"/>
              <a:ea typeface="微软雅黑" pitchFamily="34" charset="-122"/>
            </a:rPr>
            <a:t>企业生产经营重点指标表</a:t>
          </a:r>
        </a:p>
      </dsp:txBody>
      <dsp:txXfrm>
        <a:off x="1248323" y="3830678"/>
        <a:ext cx="3315408" cy="71660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55727" name="Rectangle 1007">
            <a:extLst>
              <a:ext uri="{FF2B5EF4-FFF2-40B4-BE49-F238E27FC236}">
                <a16:creationId xmlns:a16="http://schemas.microsoft.com/office/drawing/2014/main" id="{EC7E4BEC-88EB-492C-AD52-C2A987FA1458}"/>
              </a:ext>
            </a:extLst>
          </p:cNvPr>
          <p:cNvSpPr>
            <a:spLocks noGrp="1" noChangeArrowheads="1"/>
          </p:cNvSpPr>
          <p:nvPr>
            <p:ph type="hdr" sz="quarter" idx="4294967295"/>
          </p:nvPr>
        </p:nvSpPr>
        <p:spPr bwMode="auto">
          <a:xfrm>
            <a:off x="0" y="0"/>
            <a:ext cx="43053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t" anchorCtr="0" compatLnSpc="1">
            <a:prstTxWarp prst="textNoShape">
              <a:avLst/>
            </a:prstTxWarp>
          </a:bodyPr>
          <a:lstStyle>
            <a:lvl1pPr indent="-342900" eaLnBrk="1" latinLnBrk="1" hangingPunct="1">
              <a:defRPr sz="1200">
                <a:ea typeface="华文新魏" panose="02010800040101010101" pitchFamily="2" charset="-122"/>
              </a:defRPr>
            </a:lvl1pPr>
          </a:lstStyle>
          <a:p>
            <a:pPr>
              <a:defRPr/>
            </a:pPr>
            <a:endParaRPr lang="zh-CN" altLang="en-US"/>
          </a:p>
        </p:txBody>
      </p:sp>
      <p:sp>
        <p:nvSpPr>
          <p:cNvPr id="1055728" name="Rectangle 1008">
            <a:extLst>
              <a:ext uri="{FF2B5EF4-FFF2-40B4-BE49-F238E27FC236}">
                <a16:creationId xmlns:a16="http://schemas.microsoft.com/office/drawing/2014/main" id="{A9E979EE-F931-4EAB-B0CF-EF59E0E51416}"/>
              </a:ext>
            </a:extLst>
          </p:cNvPr>
          <p:cNvSpPr>
            <a:spLocks noGrp="1" noChangeArrowheads="1"/>
          </p:cNvSpPr>
          <p:nvPr>
            <p:ph type="dt" sz="quarter" idx="4294967295"/>
          </p:nvPr>
        </p:nvSpPr>
        <p:spPr bwMode="auto">
          <a:xfrm>
            <a:off x="5630863" y="0"/>
            <a:ext cx="43068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t" anchorCtr="0" compatLnSpc="1">
            <a:prstTxWarp prst="textNoShape">
              <a:avLst/>
            </a:prstTxWarp>
          </a:bodyPr>
          <a:lstStyle>
            <a:lvl1pPr indent="-342900" algn="r" eaLnBrk="1" latinLnBrk="1" hangingPunct="1">
              <a:defRPr sz="1200">
                <a:ea typeface="华文新魏" panose="02010800040101010101" pitchFamily="2" charset="-122"/>
              </a:defRPr>
            </a:lvl1pPr>
          </a:lstStyle>
          <a:p>
            <a:pPr>
              <a:defRPr/>
            </a:pPr>
            <a:endParaRPr lang="zh-CN" altLang="en-US"/>
          </a:p>
        </p:txBody>
      </p:sp>
      <p:sp>
        <p:nvSpPr>
          <p:cNvPr id="1055729" name="Rectangle 1009">
            <a:extLst>
              <a:ext uri="{FF2B5EF4-FFF2-40B4-BE49-F238E27FC236}">
                <a16:creationId xmlns:a16="http://schemas.microsoft.com/office/drawing/2014/main" id="{9B0DFF95-4BA9-488B-9076-2FAA745ABBA1}"/>
              </a:ext>
            </a:extLst>
          </p:cNvPr>
          <p:cNvSpPr>
            <a:spLocks noGrp="1" noChangeArrowheads="1"/>
          </p:cNvSpPr>
          <p:nvPr>
            <p:ph type="ftr" sz="quarter" idx="4294967295"/>
          </p:nvPr>
        </p:nvSpPr>
        <p:spPr bwMode="auto">
          <a:xfrm>
            <a:off x="0" y="6465888"/>
            <a:ext cx="43053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b" anchorCtr="0" compatLnSpc="1">
            <a:prstTxWarp prst="textNoShape">
              <a:avLst/>
            </a:prstTxWarp>
          </a:bodyPr>
          <a:lstStyle>
            <a:lvl1pPr indent="-342900" eaLnBrk="1" latinLnBrk="1" hangingPunct="1">
              <a:defRPr sz="1200">
                <a:ea typeface="华文新魏" panose="02010800040101010101" pitchFamily="2" charset="-122"/>
              </a:defRPr>
            </a:lvl1pPr>
          </a:lstStyle>
          <a:p>
            <a:pPr>
              <a:defRPr/>
            </a:pPr>
            <a:endParaRPr lang="zh-CN" altLang="en-US"/>
          </a:p>
        </p:txBody>
      </p:sp>
      <p:sp>
        <p:nvSpPr>
          <p:cNvPr id="1055730" name="Rectangle 1010">
            <a:extLst>
              <a:ext uri="{FF2B5EF4-FFF2-40B4-BE49-F238E27FC236}">
                <a16:creationId xmlns:a16="http://schemas.microsoft.com/office/drawing/2014/main" id="{CAC59899-E41C-4943-8C5F-313DC5E0D03D}"/>
              </a:ext>
            </a:extLst>
          </p:cNvPr>
          <p:cNvSpPr>
            <a:spLocks noGrp="1" noChangeArrowheads="1"/>
          </p:cNvSpPr>
          <p:nvPr>
            <p:ph type="sldNum" sz="quarter" idx="4294967295"/>
          </p:nvPr>
        </p:nvSpPr>
        <p:spPr bwMode="auto">
          <a:xfrm>
            <a:off x="5630863" y="6465888"/>
            <a:ext cx="43068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b" anchorCtr="0" compatLnSpc="1">
            <a:prstTxWarp prst="textNoShape">
              <a:avLst/>
            </a:prstTxWarp>
          </a:bodyPr>
          <a:lstStyle>
            <a:lvl1pPr indent="-342900" algn="r" eaLnBrk="1" latinLnBrk="1" hangingPunct="1">
              <a:defRPr sz="1200" smtClean="0">
                <a:ea typeface="华文新魏" panose="02010800040101010101" pitchFamily="2" charset="-122"/>
              </a:defRPr>
            </a:lvl1pPr>
          </a:lstStyle>
          <a:p>
            <a:pPr>
              <a:defRPr/>
            </a:pPr>
            <a:fld id="{1E1DFCA4-1D51-41E3-9BC0-D0781303C5C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55721" name="Rectangle 1001">
            <a:extLst>
              <a:ext uri="{FF2B5EF4-FFF2-40B4-BE49-F238E27FC236}">
                <a16:creationId xmlns:a16="http://schemas.microsoft.com/office/drawing/2014/main" id="{F9E0395E-19C2-4388-9EAC-A59378E956F9}"/>
              </a:ext>
            </a:extLst>
          </p:cNvPr>
          <p:cNvSpPr>
            <a:spLocks noGrp="1" noChangeArrowheads="1"/>
          </p:cNvSpPr>
          <p:nvPr>
            <p:ph type="hdr" sz="quarter" idx="4294967295"/>
          </p:nvPr>
        </p:nvSpPr>
        <p:spPr bwMode="auto">
          <a:xfrm>
            <a:off x="0" y="0"/>
            <a:ext cx="43053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t" anchorCtr="0" compatLnSpc="1">
            <a:prstTxWarp prst="textNoShape">
              <a:avLst/>
            </a:prstTxWarp>
          </a:bodyPr>
          <a:lstStyle>
            <a:lvl1pPr indent="-342900" eaLnBrk="0" hangingPunct="0">
              <a:defRPr sz="1200" b="0">
                <a:solidFill>
                  <a:srgbClr val="000000"/>
                </a:solidFill>
                <a:latin typeface="Arial" panose="020B0604020202020204" pitchFamily="34" charset="0"/>
              </a:defRPr>
            </a:lvl1pPr>
          </a:lstStyle>
          <a:p>
            <a:pPr>
              <a:defRPr/>
            </a:pPr>
            <a:endParaRPr lang="zh-CN" altLang="en-US"/>
          </a:p>
        </p:txBody>
      </p:sp>
      <p:sp>
        <p:nvSpPr>
          <p:cNvPr id="1055722" name="Rectangle 1002">
            <a:extLst>
              <a:ext uri="{FF2B5EF4-FFF2-40B4-BE49-F238E27FC236}">
                <a16:creationId xmlns:a16="http://schemas.microsoft.com/office/drawing/2014/main" id="{D84CBC8A-28A1-4747-A779-B5C45F16855D}"/>
              </a:ext>
            </a:extLst>
          </p:cNvPr>
          <p:cNvSpPr>
            <a:spLocks noGrp="1" noChangeArrowheads="1"/>
          </p:cNvSpPr>
          <p:nvPr>
            <p:ph type="dt" idx="4294967295"/>
          </p:nvPr>
        </p:nvSpPr>
        <p:spPr bwMode="auto">
          <a:xfrm>
            <a:off x="5630863" y="0"/>
            <a:ext cx="43068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t" anchorCtr="0" compatLnSpc="1">
            <a:prstTxWarp prst="textNoShape">
              <a:avLst/>
            </a:prstTxWarp>
          </a:bodyPr>
          <a:lstStyle>
            <a:lvl1pPr indent="-342900" algn="r" eaLnBrk="0" hangingPunct="0">
              <a:defRPr sz="1200" b="0">
                <a:solidFill>
                  <a:srgbClr val="000000"/>
                </a:solidFill>
                <a:latin typeface="Arial" panose="020B0604020202020204" pitchFamily="34" charset="0"/>
              </a:defRPr>
            </a:lvl1pPr>
          </a:lstStyle>
          <a:p>
            <a:pPr>
              <a:defRPr/>
            </a:pPr>
            <a:endParaRPr lang="en-US" altLang="zh-CN"/>
          </a:p>
        </p:txBody>
      </p:sp>
      <p:sp>
        <p:nvSpPr>
          <p:cNvPr id="7172" name="Rectangle 1003">
            <a:extLst>
              <a:ext uri="{FF2B5EF4-FFF2-40B4-BE49-F238E27FC236}">
                <a16:creationId xmlns:a16="http://schemas.microsoft.com/office/drawing/2014/main" id="{AA5F702B-D1BC-45F5-9FB9-DBAEB2C326A9}"/>
              </a:ext>
            </a:extLst>
          </p:cNvPr>
          <p:cNvSpPr>
            <a:spLocks noGrp="1" noRot="1" noChangeAspect="1"/>
          </p:cNvSpPr>
          <p:nvPr>
            <p:ph type="sldImg" idx="4294967295"/>
          </p:nvPr>
        </p:nvSpPr>
        <p:spPr bwMode="auto">
          <a:xfrm>
            <a:off x="3268663" y="511175"/>
            <a:ext cx="3402012" cy="2551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5724" name="Rectangle 1004">
            <a:extLst>
              <a:ext uri="{FF2B5EF4-FFF2-40B4-BE49-F238E27FC236}">
                <a16:creationId xmlns:a16="http://schemas.microsoft.com/office/drawing/2014/main" id="{AF56BAEA-AE80-4353-8845-C920497900BC}"/>
              </a:ext>
            </a:extLst>
          </p:cNvPr>
          <p:cNvSpPr>
            <a:spLocks noGrp="1" noChangeArrowheads="1"/>
          </p:cNvSpPr>
          <p:nvPr>
            <p:ph type="body" sz="quarter" idx="4294967295"/>
          </p:nvPr>
        </p:nvSpPr>
        <p:spPr bwMode="auto">
          <a:xfrm>
            <a:off x="993775" y="3233738"/>
            <a:ext cx="7951788"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t" anchorCtr="0" compatLnSpc="1">
            <a:prstTxWarp prst="textNoShape">
              <a:avLst/>
            </a:prstTxWarp>
          </a:bodyPr>
          <a:lstStyle/>
          <a:p>
            <a:pPr lvl="0"/>
            <a:r>
              <a:rPr lang="zh-CN" altLang="en-US" noProof="0"/>
              <a:t>单击此处编辑母版文本样式</a:t>
            </a:r>
            <a:endParaRPr lang="en-US" altLang="en-US" noProof="0"/>
          </a:p>
          <a:p>
            <a:pPr lvl="1"/>
            <a:r>
              <a:rPr lang="zh-CN" altLang="en-US" noProof="0"/>
              <a:t>第二级</a:t>
            </a:r>
            <a:endParaRPr lang="en-US" altLang="en-US" noProof="0"/>
          </a:p>
          <a:p>
            <a:pPr lvl="2"/>
            <a:r>
              <a:rPr lang="zh-CN" altLang="en-US" noProof="0"/>
              <a:t>第三级</a:t>
            </a:r>
            <a:endParaRPr lang="en-US" altLang="en-US" noProof="0"/>
          </a:p>
          <a:p>
            <a:pPr lvl="3"/>
            <a:r>
              <a:rPr lang="zh-CN" altLang="en-US" noProof="0"/>
              <a:t>第四级</a:t>
            </a:r>
            <a:endParaRPr lang="en-US" altLang="en-US" noProof="0"/>
          </a:p>
          <a:p>
            <a:pPr lvl="4"/>
            <a:r>
              <a:rPr lang="zh-CN" altLang="en-US" noProof="0"/>
              <a:t>第五级</a:t>
            </a:r>
            <a:endParaRPr lang="en-US" altLang="en-US" noProof="0"/>
          </a:p>
        </p:txBody>
      </p:sp>
      <p:sp>
        <p:nvSpPr>
          <p:cNvPr id="1055725" name="Rectangle 1005">
            <a:extLst>
              <a:ext uri="{FF2B5EF4-FFF2-40B4-BE49-F238E27FC236}">
                <a16:creationId xmlns:a16="http://schemas.microsoft.com/office/drawing/2014/main" id="{300B37E7-C88E-414D-8BC9-40E80AD8F1E2}"/>
              </a:ext>
            </a:extLst>
          </p:cNvPr>
          <p:cNvSpPr>
            <a:spLocks noGrp="1" noChangeArrowheads="1"/>
          </p:cNvSpPr>
          <p:nvPr>
            <p:ph type="ftr" sz="quarter" idx="4294967295"/>
          </p:nvPr>
        </p:nvSpPr>
        <p:spPr bwMode="auto">
          <a:xfrm>
            <a:off x="0" y="6465888"/>
            <a:ext cx="43053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b" anchorCtr="0" compatLnSpc="1">
            <a:prstTxWarp prst="textNoShape">
              <a:avLst/>
            </a:prstTxWarp>
          </a:bodyPr>
          <a:lstStyle>
            <a:lvl1pPr indent="-342900" eaLnBrk="0" hangingPunct="0">
              <a:defRPr sz="1200" b="0">
                <a:solidFill>
                  <a:srgbClr val="000000"/>
                </a:solidFill>
                <a:latin typeface="Arial" panose="020B0604020202020204" pitchFamily="34" charset="0"/>
              </a:defRPr>
            </a:lvl1pPr>
          </a:lstStyle>
          <a:p>
            <a:pPr>
              <a:defRPr/>
            </a:pPr>
            <a:endParaRPr lang="en-US" altLang="zh-CN"/>
          </a:p>
        </p:txBody>
      </p:sp>
      <p:sp>
        <p:nvSpPr>
          <p:cNvPr id="1055726" name="Rectangle 1006">
            <a:extLst>
              <a:ext uri="{FF2B5EF4-FFF2-40B4-BE49-F238E27FC236}">
                <a16:creationId xmlns:a16="http://schemas.microsoft.com/office/drawing/2014/main" id="{08E556DA-E9E1-426E-BAEF-00DEF1724A41}"/>
              </a:ext>
            </a:extLst>
          </p:cNvPr>
          <p:cNvSpPr>
            <a:spLocks noGrp="1" noChangeArrowheads="1"/>
          </p:cNvSpPr>
          <p:nvPr>
            <p:ph type="sldNum" sz="quarter" idx="4294967295"/>
          </p:nvPr>
        </p:nvSpPr>
        <p:spPr bwMode="auto">
          <a:xfrm>
            <a:off x="5630863" y="6465888"/>
            <a:ext cx="43068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0" tIns="45775" rIns="91550" bIns="45775" numCol="1" anchor="b" anchorCtr="0" compatLnSpc="1">
            <a:prstTxWarp prst="textNoShape">
              <a:avLst/>
            </a:prstTxWarp>
          </a:bodyPr>
          <a:lstStyle>
            <a:lvl1pPr indent="-342900" algn="r" eaLnBrk="1" latinLnBrk="1" hangingPunct="1">
              <a:defRPr sz="1200" b="0" smtClean="0">
                <a:solidFill>
                  <a:srgbClr val="000000"/>
                </a:solidFill>
                <a:latin typeface="Arial" panose="020B0604020202020204" pitchFamily="34" charset="0"/>
              </a:defRPr>
            </a:lvl1pPr>
          </a:lstStyle>
          <a:p>
            <a:pPr>
              <a:defRPr/>
            </a:pPr>
            <a:fld id="{BD3BBF86-1C89-41F4-BF41-60E4C2A754E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rgbClr val="000000"/>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rgbClr val="000000"/>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rgbClr val="000000"/>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rgbClr val="000000"/>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rgbClr val="000000"/>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a:t>
            </a:fld>
            <a:endParaRPr lang="zh-CN" altLang="en-US"/>
          </a:p>
        </p:txBody>
      </p:sp>
    </p:spTree>
    <p:extLst>
      <p:ext uri="{BB962C8B-B14F-4D97-AF65-F5344CB8AC3E}">
        <p14:creationId xmlns:p14="http://schemas.microsoft.com/office/powerpoint/2010/main" val="562003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接下来，负债部分：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）与资产部分一样，将应付票据及应付账款这个往来科目拆分。 </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）根据列报格式，调整部分金融企业填报项目的位置，具体包括：</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“吸收存款及同业存放”由“拆入资金”后调整至“卖出回购金融资产款”后；</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将原“卖出回购金融资产”后的“应付手续费及佣金”调整至“其他应付款”后；</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将“代理买卖证券款”和“代理承销证券款”从原“保险合同准备金”后移至“吸收存款及同业存放”后；</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将“保险合同准备金”从“应付分保账款”后移至非流动负债中的第一项，“长期借款”之前。</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这些金融企业项目仅位置调整，填报口径和内容无变化。</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再有，就是根据新租赁准则和列报格式，与“使用权资产”对应，在应付债券后增加了“租赁负债”，适用于执行新租赁准则的企业，反映承租人尚未支付的租赁付款额。这里需要注意的是，根据规定，需要将一年内到期的部分重分类到“一年内到期的非流动负债”中。</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这些，就是负债的修改内容，</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10</a:t>
            </a:fld>
            <a:endParaRPr lang="zh-CN" altLang="en-US"/>
          </a:p>
        </p:txBody>
      </p:sp>
    </p:spTree>
    <p:extLst>
      <p:ext uri="{BB962C8B-B14F-4D97-AF65-F5344CB8AC3E}">
        <p14:creationId xmlns:p14="http://schemas.microsoft.com/office/powerpoint/2010/main" val="1076047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之后，是所有者权益。这部分改动较小，主要是对实收资本的分类进行了细微的调整。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为了适应“管资本”为主的监管要求，将原国有资本拆分为国家资本和国有法人资本，也就是将之前国有资本和国有法人资本之间的差额单列为国家资本，明确国家资本为各级政府及其部门以政府预算资金、土地使用权等形式直接投入到企业的资本金。各级政府履行出资人职责机构管理的一级企业，若为国有独资的，其，实收资本为国家资本，若为股权多元化企业，按政府直接投入资本确定为国家资本。这里，说明一下，有权代表国家的直属事业单位对企业投入的资本金，也作为国家资本。</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）删除了“民营资本”项下分析意义较小的“个人资本”。</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以上就是资产负债表的具体修改内容，</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11</a:t>
            </a:fld>
            <a:endParaRPr lang="zh-CN" altLang="en-US"/>
          </a:p>
        </p:txBody>
      </p:sp>
    </p:spTree>
    <p:extLst>
      <p:ext uri="{BB962C8B-B14F-4D97-AF65-F5344CB8AC3E}">
        <p14:creationId xmlns:p14="http://schemas.microsoft.com/office/powerpoint/2010/main" val="1543897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下面，我简单说明一下填报资产负债表中需要注意的内容，有部分在前面已经提及到，这里再强调一下。</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）“期初余额”：对于已执行新准则的企业，需将上年度 “期末余额”按照新准则规定转化。</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）注意特殊标记的项目仅特定企业填报：表中带</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项目仅合并财务报表填报，单户报表不应有数；加△项目为金融类企业专用，非金融企业请勿填报；带</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项目为外商投资企业专用；加☆项目为执行三项新准则企业适用，未执行企业请勿填报。</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）一年内到期的非流动资产和一年内到期的非流动负债</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对于按照准则采用折旧（或摊销、折耗）方法进行后续计量的固定资产、无形资产和长期待摊费用等非流动资产，折旧（或摊销、折耗）年限（或期限）只剩一年或不足一年的，仍在各项目中填列，不转入“一年内到期的非流动资产”。</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相应的，递延收益项目中摊销期限只剩一年或不足一年的，预计在一年内（含一年）进行摊销的部分，仍在该项目中填列，不转入“一年内到期的非流动负债”项目。</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另外，与上面相反的是，应将自资产负债表日起一年内到期应予以清偿的租赁负债，在“一年内到期的非流动负债”项目予以反映。</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以上就是资产负债表中需注意的一些事项，</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12</a:t>
            </a:fld>
            <a:endParaRPr lang="zh-CN" altLang="en-US"/>
          </a:p>
        </p:txBody>
      </p:sp>
    </p:spTree>
    <p:extLst>
      <p:ext uri="{BB962C8B-B14F-4D97-AF65-F5344CB8AC3E}">
        <p14:creationId xmlns:p14="http://schemas.microsoft.com/office/powerpoint/2010/main" val="2135381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接下来，看一下企财</a:t>
            </a:r>
            <a:r>
              <a:rPr lang="en-US" altLang="zh-CN" sz="1200" kern="1200" dirty="0">
                <a:solidFill>
                  <a:srgbClr val="000000"/>
                </a:solidFill>
                <a:effectLst/>
                <a:latin typeface="Calibri" panose="020F0502020204030204" pitchFamily="34" charset="0"/>
                <a:ea typeface="宋体" panose="02010600030101010101" pitchFamily="2" charset="-122"/>
                <a:cs typeface="+mn-cs"/>
              </a:rPr>
              <a:t>02</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利润表，这张表是根据列报格式适当调整了一些内容，由于调整项目集中在利润总额之前，这里就只展示了利润总额之前的项目，下面我就根据先后顺序讲解一下利润表的变动情况。</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）根据列报格式，将金融企业填报科目中的“提取保险合同准备金净额”改为“提取保险责任准备金净额”，其填报口径未发生变化。</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）将管理费用项下的“党建工作经费”移至基本情况表，与管理费用项下的业务招待费并列，便于填报。</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）根据征求意见，普遍反映汇兑净收益和汇兑净损失分开意义不大，且合并填报难度较大，为减轻大家工作量，重新将汇兑净收益和汇兑净损失合并为“汇兑净损失（其中汇兑净收益以”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“号填列）”；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）根据报表列报格式，在投资收益项下增加其中项，“☆以摊余成本计量的金融资产终止确认收益（损失以“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”号填列）”</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该项目由执行新金融工具准则企业填报，反映企业因转让等情形导致终止确认以摊余成本计量的金融资产而产生的利得或损失。</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5</a:t>
            </a:r>
            <a:r>
              <a:rPr lang="zh-CN" altLang="zh-CN" sz="1200" kern="1200" dirty="0">
                <a:solidFill>
                  <a:srgbClr val="000000"/>
                </a:solidFill>
                <a:effectLst/>
                <a:latin typeface="Calibri" panose="020F0502020204030204" pitchFamily="34" charset="0"/>
                <a:ea typeface="宋体" panose="02010600030101010101" pitchFamily="2" charset="-122"/>
                <a:cs typeface="+mn-cs"/>
              </a:rPr>
              <a:t>）然后，就是将“资产减值损失”和“信用减值损失”由财务费用后调整至“公允价值变动收益”后，并将“信用减值损失”列于“资产减值损失”之前，由于将两项减值准备从营业总成本下调至加回项中，两项减值损失均标注为“损失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”号填列”，在这里，要特别强调一下，由于调整位置，这两项减值“损失”若为损失填负数，冲回减值损失为正数，与之前年度的填报方式相反，大家在填报这一块的时候一定要特别注意。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6</a:t>
            </a:r>
            <a:r>
              <a:rPr lang="zh-CN" altLang="zh-CN" sz="1200" kern="1200" dirty="0">
                <a:solidFill>
                  <a:srgbClr val="000000"/>
                </a:solidFill>
                <a:effectLst/>
                <a:latin typeface="Calibri" panose="020F0502020204030204" pitchFamily="34" charset="0"/>
                <a:ea typeface="宋体" panose="02010600030101010101" pitchFamily="2" charset="-122"/>
                <a:cs typeface="+mn-cs"/>
              </a:rPr>
              <a:t>）最后，删除了营业外收入和营业外成本下的“债务重组利得”和“债务重组损失”，主要是考虑到以往年度这两个科目金额不大，并且在附注中有较明确的财务重组项目披露这部分信息，所以从利润表中删除，减轻一部分工作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以上就是利润表的具体修改内容，</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13</a:t>
            </a:fld>
            <a:endParaRPr lang="zh-CN" altLang="en-US"/>
          </a:p>
        </p:txBody>
      </p:sp>
    </p:spTree>
    <p:extLst>
      <p:ext uri="{BB962C8B-B14F-4D97-AF65-F5344CB8AC3E}">
        <p14:creationId xmlns:p14="http://schemas.microsoft.com/office/powerpoint/2010/main" val="3204190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然后，简单说明一下在利润表填报过程中的几个注意事项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）首先是研发费用：注意研发费用中除进行研究与开发过程中发生的费用化支出外，还包括计入管理费用的自行开发无形资产的摊销费用。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）与资产负债表相同，也需要注意特殊标记：表中带</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项目为合并财务报表专用，主要是</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个少数股东项目，单户报表不应有数；加△项目为金融类企业专用，非金融企业请勿填报；加☆项目为执行新收入、新金融工具准则企业适用，未执行请勿填报。 </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）信用减值损失和资产减值损失</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这项在前面已经说过了，这里再次强调一下，这两项减值损失在利润表中为 加回项，所以损失要以“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”号填列，与以前年度填报方向相反。</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）最后，就是营业外收支项目：企业在不同交易中形成的非流动资产毁损报废利得和损失不得相互抵销，应分别在“营业外收入”和“营业外支出”进行填列。</a:t>
            </a:r>
            <a:endParaRPr lang="en-US" altLang="zh-CN" sz="1200" kern="1200" dirty="0">
              <a:solidFill>
                <a:srgbClr val="000000"/>
              </a:solidFill>
              <a:effectLst/>
              <a:latin typeface="Calibri" panose="020F0502020204030204" pitchFamily="34" charset="0"/>
              <a:ea typeface="宋体" panose="02010600030101010101" pitchFamily="2" charset="-122"/>
              <a:cs typeface="+mn-cs"/>
            </a:endParaRP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以上，就是利润表的注意事项，</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14</a:t>
            </a:fld>
            <a:endParaRPr lang="zh-CN" altLang="en-US"/>
          </a:p>
        </p:txBody>
      </p:sp>
    </p:spTree>
    <p:extLst>
      <p:ext uri="{BB962C8B-B14F-4D97-AF65-F5344CB8AC3E}">
        <p14:creationId xmlns:p14="http://schemas.microsoft.com/office/powerpoint/2010/main" val="2303712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03</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现金流量表，这张表基本是依据报表列报格式，新增项目，调整个别项目的名称。</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首先，是新增的内容：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）增加金融企业填报项目“代理买卖证券收到的现金净额”，反映金融企业接受客户委托，代理客户买卖股票、债券和基金等有价证券而收到的款项净额。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）增加金融企业填报科目“拆出资金净增加额”，反映金融企业本期拆出款项给金融机构所支付的现金，减去从金融机构所取得的现金 的净额。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其次，是修改名称的项目：</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）将金融企业填报科目“收到再保险业务现金净额”修改为“收到再保业务现金净额”；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）然后就是，“支付给职工以及为职工支付的现金”改为“支付给职工及为职工支付的现金”；</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“处置固定资产、无形资产和其他长期资产所收回的现金净额”改为“处置固定资产、无形资产和其他长期资产收回的现金净额”；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“处置子公司及其他营业单位收回的现金净额”改为“处置子公司及其他营业单位收到的现金净额”；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“购建固定资产、无形资产和其他长期资产所支付的现金”改为“购建固定资产、无形资产和其他长期资产支付的现金”；</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这些项目仅修改名称，填报口径和内容不变。</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需要说明的是，新的列报格式中删除了金融企业填报项目“处置以公允价值计量且其变动计入当期损益的金融资产净增加额”和“发行债券收到的现金”，在这里，为了填报内容的延续性，仍然保留了这两个项目；在征求意见中，有单位提出，根据去年的列报格式 发行债券收到的现金 无金融企业标记，企业也可填报，在这里说明一下，金融企业发行的债券收到现金填报于此，非金融企业发行债券统一填至取得借款收到的现金中。</a:t>
            </a:r>
            <a:endParaRPr lang="en-US" altLang="zh-CN" sz="1200" kern="1200" dirty="0">
              <a:solidFill>
                <a:srgbClr val="000000"/>
              </a:solidFill>
              <a:effectLst/>
              <a:latin typeface="Calibri" panose="020F0502020204030204" pitchFamily="34" charset="0"/>
              <a:ea typeface="宋体" panose="02010600030101010101" pitchFamily="2" charset="-122"/>
              <a:cs typeface="+mn-cs"/>
            </a:endParaRP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以上就是现金流量表的修改内容，</a:t>
            </a:r>
          </a:p>
          <a:p>
            <a:endParaRPr lang="en-US" altLang="zh-CN" sz="1200" u="none" strike="noStrike" dirty="0">
              <a:effectLst/>
            </a:endParaRP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15</a:t>
            </a:fld>
            <a:endParaRPr lang="zh-CN" altLang="en-US"/>
          </a:p>
        </p:txBody>
      </p:sp>
    </p:spTree>
    <p:extLst>
      <p:ext uri="{BB962C8B-B14F-4D97-AF65-F5344CB8AC3E}">
        <p14:creationId xmlns:p14="http://schemas.microsoft.com/office/powerpoint/2010/main" val="1093576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下面，我们看一下财企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-04</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表，所有者权益变动表，本表基本无变化，这里主要是</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根据新的报表列报格式，删除了本年和上年的“其他”栏，与资产负债表中所有者权益的具体明细项目相统一；</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将本年和上年的 其他权益工具 栏 对应得 所有者投资普通股、股份支付计入所有者权益的金额和其他项进行封口，避免误填；</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根据财会〔</a:t>
            </a:r>
            <a:r>
              <a:rPr lang="en-US" altLang="zh-CN" sz="1200" kern="1200" dirty="0">
                <a:solidFill>
                  <a:srgbClr val="000000"/>
                </a:solidFill>
                <a:effectLst/>
                <a:latin typeface="Calibri" panose="020F0502020204030204" pitchFamily="34" charset="0"/>
                <a:ea typeface="宋体" panose="02010600030101010101" pitchFamily="2" charset="-122"/>
                <a:cs typeface="+mn-cs"/>
              </a:rPr>
              <a:t>2019</a:t>
            </a:r>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6</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号文，“一般企业财务报表格式”中，专项储备项目反映高危行业企业按国家规定提取的安全生产费的期末账面价值，相比以前，去掉了维简费和其他内容，这里，提醒一下填报口径的变化。</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然后与前几张表一样，这张表也需要注意特别标记的项目；加△项目为金融类企业专用；带</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项目为外商投资企业专用；加☆项目为执行新金融工具准则企业适用。</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5.</a:t>
            </a:r>
            <a:r>
              <a:rPr lang="zh-CN" altLang="zh-CN" sz="1200" kern="1200" dirty="0">
                <a:solidFill>
                  <a:srgbClr val="000000"/>
                </a:solidFill>
                <a:effectLst/>
                <a:latin typeface="Calibri" panose="020F0502020204030204" pitchFamily="34" charset="0"/>
                <a:ea typeface="宋体" panose="02010600030101010101" pitchFamily="2" charset="-122"/>
                <a:cs typeface="+mn-cs"/>
              </a:rPr>
              <a:t>再有就是，表中第</a:t>
            </a:r>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行的“其他”项仍只填列“同一控制下企业合并”、“清产核资”和第一年“执行三项新准则”的影响金额，“会计政策变更”和“前期差错更正”需追溯调整以前年度；有企业反馈意见，建议将</a:t>
            </a:r>
            <a:r>
              <a:rPr lang="en-US" altLang="zh-CN" sz="1200" kern="1200" dirty="0">
                <a:solidFill>
                  <a:srgbClr val="000000"/>
                </a:solidFill>
                <a:effectLst/>
                <a:latin typeface="Calibri" panose="020F0502020204030204" pitchFamily="34" charset="0"/>
                <a:ea typeface="宋体" panose="02010600030101010101" pitchFamily="2" charset="-122"/>
                <a:cs typeface="+mn-cs"/>
              </a:rPr>
              <a:t>12</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a:t>
            </a:r>
            <a:r>
              <a:rPr lang="en-US" altLang="zh-CN" sz="1200" kern="1200" dirty="0">
                <a:solidFill>
                  <a:srgbClr val="000000"/>
                </a:solidFill>
                <a:effectLst/>
                <a:latin typeface="Calibri" panose="020F0502020204030204" pitchFamily="34" charset="0"/>
                <a:ea typeface="宋体" panose="02010600030101010101" pitchFamily="2" charset="-122"/>
                <a:cs typeface="+mn-cs"/>
              </a:rPr>
              <a:t>25</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行和</a:t>
            </a:r>
            <a:r>
              <a:rPr lang="en-US" altLang="zh-CN" sz="1200" kern="1200" dirty="0">
                <a:solidFill>
                  <a:srgbClr val="000000"/>
                </a:solidFill>
                <a:effectLst/>
                <a:latin typeface="Calibri" panose="020F0502020204030204" pitchFamily="34" charset="0"/>
                <a:ea typeface="宋体" panose="02010600030101010101" pitchFamily="2" charset="-122"/>
                <a:cs typeface="+mn-cs"/>
              </a:rPr>
              <a:t>32</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行的其他项提供具体的编制说明，再此简单说明一下，就目前来看，这些其他项内容是无法具体明确的。</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以上就是所有者权益变动表的修改情况，</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16</a:t>
            </a:fld>
            <a:endParaRPr lang="zh-CN" altLang="en-US"/>
          </a:p>
        </p:txBody>
      </p:sp>
    </p:spTree>
    <p:extLst>
      <p:ext uri="{BB962C8B-B14F-4D97-AF65-F5344CB8AC3E}">
        <p14:creationId xmlns:p14="http://schemas.microsoft.com/office/powerpoint/2010/main" val="6335225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05</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表，国有资本权益变动情况表，这张表格无变动，根据以往年度填报的情况，提醒一下，本表中国有资本权益不包含其他权益工具；</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17</a:t>
            </a:fld>
            <a:endParaRPr lang="zh-CN" altLang="en-US"/>
          </a:p>
        </p:txBody>
      </p:sp>
    </p:spTree>
    <p:extLst>
      <p:ext uri="{BB962C8B-B14F-4D97-AF65-F5344CB8AC3E}">
        <p14:creationId xmlns:p14="http://schemas.microsoft.com/office/powerpoint/2010/main" val="3934051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接下来，对于财企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06</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 资产减值准备情况表，仅添加了适用于执行新租赁准则企业的项目，☆使用权资产减值准备，根据使用权资产的可收回金额低于账面价值的差额提取的资产减值准备，使用权资产减值准备一经计提，不得转回。</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18</a:t>
            </a:fld>
            <a:endParaRPr lang="zh-CN" altLang="en-US"/>
          </a:p>
        </p:txBody>
      </p:sp>
    </p:spTree>
    <p:extLst>
      <p:ext uri="{BB962C8B-B14F-4D97-AF65-F5344CB8AC3E}">
        <p14:creationId xmlns:p14="http://schemas.microsoft.com/office/powerpoint/2010/main" val="609828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a:solidFill>
                  <a:srgbClr val="000000"/>
                </a:solidFill>
                <a:effectLst/>
                <a:latin typeface="Calibri" panose="020F0502020204030204" pitchFamily="34" charset="0"/>
                <a:ea typeface="宋体" panose="02010600030101010101" pitchFamily="2" charset="-122"/>
                <a:cs typeface="+mn-cs"/>
              </a:rPr>
              <a:t>之后</a:t>
            </a:r>
            <a:r>
              <a:rPr lang="zh-CN" altLang="zh-CN" sz="1200" kern="1200" dirty="0">
                <a:solidFill>
                  <a:srgbClr val="000000"/>
                </a:solidFill>
                <a:effectLst/>
                <a:latin typeface="Calibri" panose="020F0502020204030204" pitchFamily="34" charset="0"/>
                <a:ea typeface="宋体" panose="02010600030101010101" pitchFamily="2" charset="-122"/>
                <a:cs typeface="+mn-cs"/>
              </a:rPr>
              <a:t>，看一下财企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07</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表，应上交应弥补款项表，这张表具体内容没有发生变化，只是对原有表格结构进行优化，由一维表调整为二维表，便于对比填报。</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19</a:t>
            </a:fld>
            <a:endParaRPr lang="zh-CN" altLang="en-US"/>
          </a:p>
        </p:txBody>
      </p:sp>
    </p:spTree>
    <p:extLst>
      <p:ext uri="{BB962C8B-B14F-4D97-AF65-F5344CB8AC3E}">
        <p14:creationId xmlns:p14="http://schemas.microsoft.com/office/powerpoint/2010/main" val="2392456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首先汇报</a:t>
            </a:r>
            <a:r>
              <a:rPr lang="en-US" altLang="zh-CN" sz="1200" kern="1200" dirty="0">
                <a:solidFill>
                  <a:srgbClr val="000000"/>
                </a:solidFill>
                <a:effectLst/>
                <a:latin typeface="Calibri" panose="020F0502020204030204" pitchFamily="34" charset="0"/>
                <a:ea typeface="宋体" panose="02010600030101010101" pitchFamily="2" charset="-122"/>
                <a:cs typeface="+mn-cs"/>
              </a:rPr>
              <a:t>2019</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度国有企业财务会计决算部分，这部分主要分为三项内容，一是简单的回应一下各单位提出的修订意见，二是介绍一下财务会计决算报表的修订情况，第三是按照惯例介绍一下决算报送要求、送审材料及时间安排。</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2</a:t>
            </a:fld>
            <a:endParaRPr lang="zh-CN" altLang="en-US"/>
          </a:p>
        </p:txBody>
      </p:sp>
    </p:spTree>
    <p:extLst>
      <p:ext uri="{BB962C8B-B14F-4D97-AF65-F5344CB8AC3E}">
        <p14:creationId xmlns:p14="http://schemas.microsoft.com/office/powerpoint/2010/main" val="528065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随后，对于财企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08</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表，表名修改为 基本情况表，对具体内容进行了适当的删减，调整剩余部分的顺序，保证表格内容的连贯性</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首先是删除的内容</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采纳征求意见，删除了固定资产原值、净值、减值准备等情况，主要是考虑到会计报表附注中存在相关内容；只保留了固定资产折旧总额这一项，保留这一项的目的是为了验证劳动生产总值。</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删除了反映基建项目的两个科目，应付工程款和预留工程质量保证金，根据反馈意见，这两个科目在填报中会出现歧义导致填报口径不统一。</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再者，就是调整了两个项目名称，现在表格的第</a:t>
            </a:r>
            <a:r>
              <a:rPr lang="en-US" altLang="zh-CN" sz="1200" kern="1200" dirty="0">
                <a:solidFill>
                  <a:srgbClr val="000000"/>
                </a:solidFill>
                <a:effectLst/>
                <a:latin typeface="Calibri" panose="020F0502020204030204" pitchFamily="34" charset="0"/>
                <a:ea typeface="宋体" panose="02010600030101010101" pitchFamily="2" charset="-122"/>
                <a:cs typeface="+mn-cs"/>
              </a:rPr>
              <a:t>21</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行由 “研究开发费用合计”调整为“研究开发支出”；</a:t>
            </a:r>
            <a:r>
              <a:rPr lang="en-US" altLang="zh-CN" sz="1200" kern="1200" dirty="0">
                <a:solidFill>
                  <a:srgbClr val="000000"/>
                </a:solidFill>
                <a:effectLst/>
                <a:latin typeface="Calibri" panose="020F0502020204030204" pitchFamily="34" charset="0"/>
                <a:ea typeface="宋体" panose="02010600030101010101" pitchFamily="2" charset="-122"/>
                <a:cs typeface="+mn-cs"/>
              </a:rPr>
              <a:t>23</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行由“研究开发性固定资产支出”修改为“研发性固定资产维护费用支出”，便于理解，并且与利润表中研发支出进行区分。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然后就是新加的项目，</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原有的“拥有的自主知识产权专利数量”扩展为”累计拥有有效专利数”、“专利申请数”和“专利授权数”及相应的“发明专利数”，这样分类主要是参考了国家知识产权局每年发布的报告中的分类情况，更加全面了解企业的专利情况。</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将利润表中管理费用项下的“党建工作经费”移至本表，与管理费用项下的业务招待费并列，便于填报这两个其中项。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剩余部分重新排序；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在这里，简单回应一下各单位对这张表的意见：</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一个是，征求意见中有单位建议将本表中的劳动生产总值和社会贡献总额调整为自动计算；由于目前报表中现有的指标不足以计算这两个指标，所以这两个指标的公式是合理性审核，仅判断大于等于公式计算的数值即可，但这个计算出来的数值并不一定准确，所以，建议大家还是根据统计部门提供的数据填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此外，有单位建议将提取和支出安全生产费用设置为公式从所有者权益变动表中的提取和使用专项储备取数，以前没有设置公式主要是考虑到专项储备中除安全生产费外，还有维简费和其他项，而今年根据发布的一般企业会计报表格式中明确了 专项储备中只包含安全生产费，所以，今年将这两个指标的本年数设置为从所有者权益变动表中提取数据。</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以上就是基本情况表的变动内容，</a:t>
            </a:r>
            <a:endParaRPr lang="en-US" altLang="zh-CN"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20</a:t>
            </a:fld>
            <a:endParaRPr lang="zh-CN" altLang="en-US"/>
          </a:p>
        </p:txBody>
      </p:sp>
    </p:spTree>
    <p:extLst>
      <p:ext uri="{BB962C8B-B14F-4D97-AF65-F5344CB8AC3E}">
        <p14:creationId xmlns:p14="http://schemas.microsoft.com/office/powerpoint/2010/main" val="3315624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接下来，我们来看下财企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09</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人力资源情况表，这张表主要是删除了部分使用频率较低的其中项目，以减轻大家的填报工作量。</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删除年初和年末不在岗职工人数中的其中项“内退人数”</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删除了工挂企业工资总额项下的 “核定的工挂企业工资总额基数”和“工挂企业提取的新增效益工资”，</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删除了“企业缴纳的基本养老保险的工资总额”、“本年支付的医药费”和“本年企业支付的职工住房费用”。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删除这些项目，主要是考虑到统计这些指标的现时意义不大。</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21</a:t>
            </a:fld>
            <a:endParaRPr lang="zh-CN" altLang="en-US"/>
          </a:p>
        </p:txBody>
      </p:sp>
    </p:spTree>
    <p:extLst>
      <p:ext uri="{BB962C8B-B14F-4D97-AF65-F5344CB8AC3E}">
        <p14:creationId xmlns:p14="http://schemas.microsoft.com/office/powerpoint/2010/main" val="2400459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接下来，看一下财企</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带息负债情况表，考虑到大部分内容都是财务相关指标，将这张表是从补充情况表调整过来的；这张表主要根据新企业会计准则增加了两个项目</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在“其他带息非流动负债”中增加“租赁负债”，并同时在“一年内到期的非流动负债”中增加“一年内到期的租赁负债”，这两个项目反映执行新租赁准则的承租人尚未支付的租赁付款额。自资产负债表日起一年内到期应予以清偿的租赁负债，在“一年内到期的租赁”项目反映。并分别填列租赁负债本年的利息情况。</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其次，是采纳了部分单位的建议，将这张表调整为合并汇总表，可以进行合并抵消</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本表需要注意的事项有，</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表中的“本金”实际上是“账面余额”的概念，并不是票面本金，短期借款、长期借款、应付债券等科目的期初、期末余额要和资产负债表中的金额保持一致。</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其次，</a:t>
            </a:r>
            <a:r>
              <a:rPr lang="en-US" altLang="zh-CN" sz="1200" kern="1200" dirty="0">
                <a:solidFill>
                  <a:srgbClr val="000000"/>
                </a:solidFill>
                <a:effectLst/>
                <a:latin typeface="Calibri" panose="020F0502020204030204" pitchFamily="34" charset="0"/>
                <a:ea typeface="宋体" panose="02010600030101010101" pitchFamily="2" charset="-122"/>
                <a:cs typeface="+mn-cs"/>
              </a:rPr>
              <a:t>31</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行的带息负债融资成本率中的平均带息负债余额需按月平均来计算；</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3.34</a:t>
            </a:r>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36</a:t>
            </a:r>
            <a:r>
              <a:rPr lang="zh-CN" altLang="zh-CN" sz="1200" kern="1200" dirty="0">
                <a:solidFill>
                  <a:srgbClr val="000000"/>
                </a:solidFill>
                <a:effectLst/>
                <a:latin typeface="Calibri" panose="020F0502020204030204" pitchFamily="34" charset="0"/>
                <a:ea typeface="宋体" panose="02010600030101010101" pitchFamily="2" charset="-122"/>
                <a:cs typeface="+mn-cs"/>
              </a:rPr>
              <a:t>行计入负债的永续债和优先股要与资产负债表中应付债券项下的“优先股、永续债”相勾稽。</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以上就是主表部分的修改情况，</a:t>
            </a:r>
            <a:endParaRPr lang="en-US" altLang="zh-CN"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22</a:t>
            </a:fld>
            <a:endParaRPr lang="zh-CN" altLang="en-US"/>
          </a:p>
        </p:txBody>
      </p:sp>
    </p:spTree>
    <p:extLst>
      <p:ext uri="{BB962C8B-B14F-4D97-AF65-F5344CB8AC3E}">
        <p14:creationId xmlns:p14="http://schemas.microsoft.com/office/powerpoint/2010/main" val="2862351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接下来，看一下补充指标表，第一张表，企业集团基本情况表，这张表是根据原汇编企业户数情况表修改而来，删减了部分原有内容，并增加了部分内容。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首先，是删除的内容</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删减了原来企业户数中的集团全部企业户数，将纳入决算合并范围企业户数移至第一部分；</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删除了原有的户数增减变动情况，因为此部分信息在户数变动核对中能够取得，所以希望各单位能够认真进行户数核对；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然后就是新增部分，</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首先，听取部分单位建议，在集团所属金融子企业户数下增加“期货类公司户数”，用来统计期货类公司的相关情况；</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根据统计需要，增加集团所属事业单位户数，反映集团中事业单位户数情况；增加集团法人层级，反映集团所属股权架构中最末级的 具有法人资格、独立会计核算 的子企业的层级。</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最后，根据财务决算分析的需要，增加国际化经营情况和股权投资基金情况两部分，这两部分内容仅由涉及到这些业务的单位汇总填报。其中，国际化经营情况中仅需填报境外收入、资产总额和利润总额情况，相关百分比指标为自动运算；股权投资基金情况中，增加（</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）已设立基金规模合计：反映投资管理类公司已设立的股权投资基金由投资者认缴和实缴的资金总额。（</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）已投资项目资产规模：反映股权投资基金参与投资项目的总资产规模，其中：基金投资金额反映股权投资基金对投资项目的出资额。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以上是 企业集团汇总情况表的修改内容，</a:t>
            </a:r>
            <a:endParaRPr lang="en-US" altLang="zh-CN" dirty="0"/>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下面，是补充指标的表的第二张，企业股权结构表，这张表由之前的“国有企业股权结构与分布情况表”修改而来，为了更准确的表述表中内容，表名中去掉了“分布情况” ，表格内容方面，主要是根据去年的填报情况，适当优化调整；</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首先是将“总股本”明确为“实收资本（总股本）”，明确该表作为实收资本内容的一张明细表，该行次总计金额与资产负债表中实收资本净额相等；</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同时，将股东性质的枚举选项修改为“国家资本、国有法人资本、集体资本、民营资本和外商资本”，与资产负债表中实收资本分类保持一致；</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将原表中的“累计出资额”修改为“截止本年末实际出资额”，并新增“截止上年末实际出资额”，明确这两项填报实缴金额；</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最后，删除了原表中的“本年股权比例变动”和“变动原因”两项内容。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该表需要注意的事项有</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因为本表与资产负债表间的勾稽关系，若股东数量大于</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个时，其他股东合计行不要漏填；</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 </a:t>
            </a:r>
            <a:r>
              <a:rPr lang="zh-CN" altLang="zh-CN" sz="1200" kern="1200" dirty="0">
                <a:solidFill>
                  <a:srgbClr val="000000"/>
                </a:solidFill>
                <a:effectLst/>
                <a:latin typeface="Calibri" panose="020F0502020204030204" pitchFamily="34" charset="0"/>
                <a:ea typeface="宋体" panose="02010600030101010101" pitchFamily="2" charset="-122"/>
                <a:cs typeface="+mn-cs"/>
              </a:rPr>
              <a:t>“截止本年末实际出资额”和 “截止上年末实际出资额”均按照实缴金额填报。</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以上就是企业股权情况表的变动情况，</a:t>
            </a:r>
            <a:endParaRPr lang="zh-CN" altLang="en-US" dirty="0"/>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接下来，看一下财企补</a:t>
            </a:r>
            <a:r>
              <a:rPr lang="en-US" altLang="zh-CN" sz="1200" kern="1200" dirty="0">
                <a:solidFill>
                  <a:srgbClr val="000000"/>
                </a:solidFill>
                <a:effectLst/>
                <a:latin typeface="Calibri" panose="020F0502020204030204" pitchFamily="34" charset="0"/>
                <a:ea typeface="宋体" panose="02010600030101010101" pitchFamily="2" charset="-122"/>
                <a:cs typeface="+mn-cs"/>
              </a:rPr>
              <a:t>03</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 境外投资情况表，这张表变动较大，表格内容主要是</a:t>
            </a:r>
            <a:r>
              <a:rPr lang="zh-CN" altLang="en-US" sz="1200" kern="1200" dirty="0">
                <a:solidFill>
                  <a:srgbClr val="000000"/>
                </a:solidFill>
                <a:effectLst/>
                <a:latin typeface="Calibri" panose="020F0502020204030204" pitchFamily="34" charset="0"/>
                <a:ea typeface="宋体" panose="02010600030101010101" pitchFamily="2" charset="-122"/>
                <a:cs typeface="+mn-cs"/>
              </a:rPr>
              <a:t>参考了</a:t>
            </a:r>
            <a:r>
              <a:rPr lang="zh-CN" altLang="zh-CN" sz="1200" kern="1200" dirty="0">
                <a:solidFill>
                  <a:srgbClr val="000000"/>
                </a:solidFill>
                <a:effectLst/>
                <a:latin typeface="Calibri" panose="020F0502020204030204" pitchFamily="34" charset="0"/>
                <a:ea typeface="宋体" panose="02010600030101010101" pitchFamily="2" charset="-122"/>
                <a:cs typeface="+mn-cs"/>
              </a:rPr>
              <a:t>国资委的“境外子企业基本情况表”修改而来，将原表中“年末职工人数”、“对外投资总额”和“本年向中方控制人分配利润”三项放保留表中，</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注意，这张表前十一项由境外企业填报，十二和十三两项由集团本部汇总填报；</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原表中的“重大财务制度建设情况”放入“财务情况说明书”中，由一级企业（或单位）汇总填报即可。</a:t>
            </a:r>
          </a:p>
          <a:p>
            <a:endParaRPr lang="zh-CN" altLang="en-US" dirty="0"/>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接下来，是财企补</a:t>
            </a:r>
            <a:r>
              <a:rPr lang="en-US" altLang="zh-CN" sz="1200" kern="1200" dirty="0">
                <a:solidFill>
                  <a:srgbClr val="000000"/>
                </a:solidFill>
                <a:effectLst/>
                <a:latin typeface="Calibri" panose="020F0502020204030204" pitchFamily="34" charset="0"/>
                <a:ea typeface="宋体" panose="02010600030101010101" pitchFamily="2" charset="-122"/>
                <a:cs typeface="+mn-cs"/>
              </a:rPr>
              <a:t>04</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企业办社会机构情况表，相比上年表样，去掉了名称中的“国有”字样 ，这张表内容无变动。</a:t>
            </a:r>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财企补</a:t>
            </a:r>
            <a:r>
              <a:rPr lang="en-US" altLang="zh-CN" sz="1200" kern="1200" dirty="0">
                <a:solidFill>
                  <a:srgbClr val="000000"/>
                </a:solidFill>
                <a:effectLst/>
                <a:latin typeface="Calibri" panose="020F0502020204030204" pitchFamily="34" charset="0"/>
                <a:ea typeface="宋体" panose="02010600030101010101" pitchFamily="2" charset="-122"/>
                <a:cs typeface="+mn-cs"/>
              </a:rPr>
              <a:t>05</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中央企业国有资本经营决算支出表，这张表地方企业不涉及，财企补</a:t>
            </a:r>
            <a:r>
              <a:rPr lang="en-US" altLang="zh-CN" sz="1200" kern="1200" dirty="0">
                <a:solidFill>
                  <a:srgbClr val="000000"/>
                </a:solidFill>
                <a:effectLst/>
                <a:latin typeface="Calibri" panose="020F0502020204030204" pitchFamily="34" charset="0"/>
                <a:ea typeface="宋体" panose="02010600030101010101" pitchFamily="2" charset="-122"/>
                <a:cs typeface="+mn-cs"/>
              </a:rPr>
              <a:t>05</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中央企业国有资本经营决算支出表，表格内容无变动，本表由收到中央国有资本经营预算资金的中央一级企业填报，具体由中央企业集团本部填报。</a:t>
            </a:r>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财企补</a:t>
            </a:r>
            <a:r>
              <a:rPr lang="en-US" altLang="zh-CN" sz="1200" kern="1200" dirty="0">
                <a:solidFill>
                  <a:srgbClr val="000000"/>
                </a:solidFill>
                <a:effectLst/>
                <a:latin typeface="Calibri" panose="020F0502020204030204" pitchFamily="34" charset="0"/>
                <a:ea typeface="宋体" panose="02010600030101010101" pitchFamily="2" charset="-122"/>
                <a:cs typeface="+mn-cs"/>
              </a:rPr>
              <a:t>06</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 主要分析指标表，主要是根据“管资本”为主的需要和各单位提出的建议，增加了部分分析指标，将“技术投入比率”从基本情况表移至本表，本表指标均为自动运算，便于各单位分析使用。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以上就是补充指标表的变动情况，</a:t>
            </a:r>
            <a:endParaRPr lang="zh-CN" altLang="en-US" dirty="0"/>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接下来就是收益表，收益表无变动。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上面就是具体报表的修改情况，</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29</a:t>
            </a:fld>
            <a:endParaRPr lang="zh-CN" altLang="en-US"/>
          </a:p>
        </p:txBody>
      </p:sp>
    </p:spTree>
    <p:extLst>
      <p:ext uri="{BB962C8B-B14F-4D97-AF65-F5344CB8AC3E}">
        <p14:creationId xmlns:p14="http://schemas.microsoft.com/office/powerpoint/2010/main" val="1557698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a:t>
            </a:r>
            <a:r>
              <a:rPr lang="zh-CN" altLang="en-US" sz="1200" kern="1200" dirty="0">
                <a:solidFill>
                  <a:srgbClr val="000000"/>
                </a:solidFill>
                <a:effectLst/>
                <a:latin typeface="Calibri" panose="020F0502020204030204" pitchFamily="34" charset="0"/>
                <a:ea typeface="宋体" panose="02010600030101010101" pitchFamily="2" charset="-122"/>
                <a:cs typeface="+mn-cs"/>
              </a:rPr>
              <a:t>首先</a:t>
            </a:r>
            <a:r>
              <a:rPr lang="zh-CN" altLang="zh-CN" sz="1200" kern="1200" dirty="0">
                <a:solidFill>
                  <a:srgbClr val="000000"/>
                </a:solidFill>
                <a:effectLst/>
                <a:latin typeface="Calibri" panose="020F0502020204030204" pitchFamily="34" charset="0"/>
                <a:ea typeface="宋体" panose="02010600030101010101" pitchFamily="2" charset="-122"/>
                <a:cs typeface="+mn-cs"/>
              </a:rPr>
              <a:t>我就简单的回应一下各单位提出的修订意见。</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采纳的意见有</a:t>
            </a:r>
            <a:r>
              <a:rPr lang="zh-CN" altLang="en-US" sz="1200" kern="1200" dirty="0">
                <a:solidFill>
                  <a:srgbClr val="000000"/>
                </a:solidFill>
                <a:effectLst/>
                <a:latin typeface="Calibri" panose="020F0502020204030204" pitchFamily="34" charset="0"/>
                <a:ea typeface="宋体" panose="02010600030101010101" pitchFamily="2" charset="-122"/>
                <a:cs typeface="+mn-cs"/>
              </a:rPr>
              <a:t>：</a:t>
            </a:r>
            <a:endParaRPr lang="zh-CN" altLang="zh-CN" sz="1200" kern="1200" dirty="0">
              <a:solidFill>
                <a:srgbClr val="000000"/>
              </a:solidFill>
              <a:effectLst/>
              <a:latin typeface="Calibri" panose="020F0502020204030204" pitchFamily="34" charset="0"/>
              <a:ea typeface="宋体" panose="02010600030101010101" pitchFamily="2" charset="-122"/>
              <a:cs typeface="+mn-cs"/>
            </a:endParaRP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）建议与国资委报表</a:t>
            </a:r>
            <a:r>
              <a:rPr lang="zh-CN" altLang="en-US" sz="1200" kern="1200" dirty="0">
                <a:solidFill>
                  <a:srgbClr val="000000"/>
                </a:solidFill>
                <a:effectLst/>
                <a:latin typeface="Calibri" panose="020F0502020204030204" pitchFamily="34" charset="0"/>
                <a:ea typeface="宋体" panose="02010600030101010101" pitchFamily="2" charset="-122"/>
                <a:cs typeface="+mn-cs"/>
              </a:rPr>
              <a:t>相</a:t>
            </a:r>
            <a:r>
              <a:rPr lang="zh-CN" altLang="zh-CN" sz="1200" kern="1200" dirty="0">
                <a:solidFill>
                  <a:srgbClr val="000000"/>
                </a:solidFill>
                <a:effectLst/>
                <a:latin typeface="Calibri" panose="020F0502020204030204" pitchFamily="34" charset="0"/>
                <a:ea typeface="宋体" panose="02010600030101010101" pitchFamily="2" charset="-122"/>
                <a:cs typeface="+mn-cs"/>
              </a:rPr>
              <a:t>统一</a:t>
            </a:r>
            <a:r>
              <a:rPr lang="zh-CN" altLang="en-US" sz="1200" b="0" dirty="0">
                <a:latin typeface="Futura Hv"/>
                <a:ea typeface="宋体" panose="02010600030101010101" pitchFamily="2" charset="-122"/>
              </a:rPr>
              <a:t>，减少各单位填报工作量</a:t>
            </a:r>
            <a:r>
              <a:rPr lang="zh-CN" altLang="zh-CN" sz="1200" kern="1200" dirty="0">
                <a:solidFill>
                  <a:srgbClr val="000000"/>
                </a:solidFill>
                <a:effectLst/>
                <a:latin typeface="Calibri" panose="020F0502020204030204" pitchFamily="34" charset="0"/>
                <a:ea typeface="宋体" panose="02010600030101010101" pitchFamily="2" charset="-122"/>
                <a:cs typeface="+mn-cs"/>
              </a:rPr>
              <a:t>。经过与国资委沟通协调，</a:t>
            </a:r>
            <a:r>
              <a:rPr lang="zh-CN" altLang="en-US" sz="1200" kern="1200" dirty="0">
                <a:solidFill>
                  <a:srgbClr val="000000"/>
                </a:solidFill>
                <a:effectLst/>
                <a:latin typeface="Calibri" panose="020F0502020204030204" pitchFamily="34" charset="0"/>
                <a:ea typeface="宋体" panose="02010600030101010101" pitchFamily="2" charset="-122"/>
                <a:cs typeface="+mn-cs"/>
              </a:rPr>
              <a:t>双方</a:t>
            </a:r>
            <a:r>
              <a:rPr lang="zh-CN" altLang="zh-CN" sz="1200" kern="1200" dirty="0">
                <a:solidFill>
                  <a:srgbClr val="000000"/>
                </a:solidFill>
                <a:effectLst/>
                <a:latin typeface="Calibri" panose="020F0502020204030204" pitchFamily="34" charset="0"/>
                <a:ea typeface="宋体" panose="02010600030101010101" pitchFamily="2" charset="-122"/>
                <a:cs typeface="+mn-cs"/>
              </a:rPr>
              <a:t>决算报表的封面和</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张主表的结构和内容</a:t>
            </a:r>
            <a:r>
              <a:rPr lang="zh-CN" altLang="en-US" sz="1200" kern="1200" dirty="0">
                <a:solidFill>
                  <a:srgbClr val="000000"/>
                </a:solidFill>
                <a:effectLst/>
                <a:latin typeface="Calibri" panose="020F0502020204030204" pitchFamily="34" charset="0"/>
                <a:ea typeface="宋体" panose="02010600030101010101" pitchFamily="2" charset="-122"/>
                <a:cs typeface="+mn-cs"/>
              </a:rPr>
              <a:t>基本</a:t>
            </a:r>
            <a:r>
              <a:rPr lang="zh-CN" altLang="zh-CN" sz="1200" kern="1200" dirty="0">
                <a:solidFill>
                  <a:srgbClr val="000000"/>
                </a:solidFill>
                <a:effectLst/>
                <a:latin typeface="Calibri" panose="020F0502020204030204" pitchFamily="34" charset="0"/>
                <a:ea typeface="宋体" panose="02010600030101010101" pitchFamily="2" charset="-122"/>
                <a:cs typeface="+mn-cs"/>
              </a:rPr>
              <a:t>一致，附表部分由于双方的数据统计需求不同，部分表格的顺序和内容还存在差异，但大部分表的内容基本一致。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）严格按照新准则和列报格式的要求，更新报表格式，并按照新准则对会计附注进行调整。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）进一步优化软件功能。</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我们完善了软件自动计算功能。在计算逻辑正确，且计算数据可以全部获取的情况下，有关数据可以实现自动计算。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增设部分审核公式，增强辅助审核功能。</a:t>
            </a:r>
            <a:endParaRPr lang="en-US" altLang="zh-CN" sz="1200" kern="1200" dirty="0">
              <a:solidFill>
                <a:srgbClr val="000000"/>
              </a:solidFill>
              <a:effectLst/>
              <a:latin typeface="Calibri" panose="020F0502020204030204" pitchFamily="34" charset="0"/>
              <a:ea typeface="宋体" panose="02010600030101010101" pitchFamily="2" charset="-122"/>
              <a:cs typeface="+mn-cs"/>
            </a:endParaRP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加强培训。近年来，会计司对会计准则作了较多修订，今年涉及到的调整主要有租赁、债务重组、非货币资产交换等准则。我们会根据部内培训计划，尽量加大培训力度，及时解决大家在实际工作中遇到的问题。</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未采纳的意见主要是</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）调整报表上报时间。由于报表汇总所需时间较长，为了保证汇总全国数的时间点，目前还无法满足大家提出的延后报送的要求。</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）对部分指标设置合理范围审核。由于报表涉及各行各业，具体指标的合理性范围无法固化统一，但各单位可根据本单位特性，设置适用于内部企业的查询模板或审核公式，辅助审核。</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以上就是对报表修订意见的回应，针对具体报表的意见将在每张报表中进行简要说明。接下来，我就介绍一下此次决算报表修订的思路。</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a:t>
            </a:fld>
            <a:endParaRPr lang="zh-CN" altLang="en-US"/>
          </a:p>
        </p:txBody>
      </p:sp>
    </p:spTree>
    <p:extLst>
      <p:ext uri="{BB962C8B-B14F-4D97-AF65-F5344CB8AC3E}">
        <p14:creationId xmlns:p14="http://schemas.microsoft.com/office/powerpoint/2010/main" val="1753617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接下来，看还有以下财务情况说明书的修改情况。本年主要侧重于将财务情况说明书中的内容进行模块化设计，细化财务情况说明书的分析内容，调整后的财务情况说明书分为七项内容，分别为</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en-US" sz="1200" kern="1200" dirty="0">
                <a:solidFill>
                  <a:srgbClr val="000000"/>
                </a:solidFill>
                <a:effectLst/>
                <a:latin typeface="Calibri" panose="020F0502020204030204" pitchFamily="34" charset="0"/>
                <a:ea typeface="宋体" panose="02010600030101010101" pitchFamily="2" charset="-122"/>
                <a:cs typeface="+mn-cs"/>
              </a:rPr>
              <a:t>大项上主要是增加了投资情况分析和财务管理工作情况，</a:t>
            </a:r>
            <a:r>
              <a:rPr lang="zh-CN" altLang="zh-CN" sz="1200" kern="1200" dirty="0">
                <a:solidFill>
                  <a:srgbClr val="000000"/>
                </a:solidFill>
                <a:effectLst/>
                <a:latin typeface="Calibri" panose="020F0502020204030204" pitchFamily="34" charset="0"/>
                <a:ea typeface="宋体" panose="02010600030101010101" pitchFamily="2" charset="-122"/>
                <a:cs typeface="+mn-cs"/>
              </a:rPr>
              <a:t>具体内容可以看一下培训资料的</a:t>
            </a:r>
            <a:r>
              <a:rPr lang="en-US" altLang="zh-CN" sz="1200" kern="1200" dirty="0">
                <a:solidFill>
                  <a:srgbClr val="000000"/>
                </a:solidFill>
                <a:effectLst/>
                <a:latin typeface="Calibri" panose="020F0502020204030204" pitchFamily="34" charset="0"/>
                <a:ea typeface="宋体" panose="02010600030101010101" pitchFamily="2" charset="-122"/>
                <a:cs typeface="+mn-cs"/>
              </a:rPr>
              <a:t>91</a:t>
            </a:r>
            <a:r>
              <a:rPr lang="zh-CN" altLang="zh-CN" sz="1200" kern="1200" dirty="0">
                <a:solidFill>
                  <a:srgbClr val="000000"/>
                </a:solidFill>
                <a:effectLst/>
                <a:latin typeface="Calibri" panose="020F0502020204030204" pitchFamily="34" charset="0"/>
                <a:ea typeface="宋体" panose="02010600030101010101" pitchFamily="2" charset="-122"/>
                <a:cs typeface="+mn-cs"/>
              </a:rPr>
              <a:t>页。</a:t>
            </a:r>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最后，说一下本年对会计报表附注的修改，修改内容主要集中于“第八项</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合并财务报表重要项目的说明</a:t>
            </a:r>
            <a:r>
              <a:rPr lang="zh-CN" altLang="zh-CN" sz="1200" kern="1200" dirty="0">
                <a:solidFill>
                  <a:srgbClr val="000000"/>
                </a:solidFill>
                <a:effectLst/>
                <a:latin typeface="Calibri" panose="020F0502020204030204" pitchFamily="34" charset="0"/>
                <a:ea typeface="宋体" panose="02010600030101010101" pitchFamily="2" charset="-122"/>
                <a:cs typeface="+mn-cs"/>
              </a:rPr>
              <a:t>”。具体修改项目有下面几项</a:t>
            </a:r>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rgbClr val="000000"/>
                </a:solidFill>
                <a:effectLst/>
                <a:latin typeface="Calibri" panose="020F0502020204030204" pitchFamily="34" charset="0"/>
                <a:ea typeface="宋体" panose="02010600030101010101" pitchFamily="2" charset="-122"/>
                <a:cs typeface="+mn-cs"/>
              </a:rPr>
              <a:t>1. </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根据资产负债表科目变化拆分了“应收票据及应收账款”的附注内容，具体披露内容基本无变化；（信用减值应收账款披露说明）</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根据新修订的</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非货币资产交换</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准则，对非货币资产交换部分的披露内容进行调整；（主要增加了 </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非货币资产交换是否具有商业实质及其原因；和</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非货币资产交换确认的损益）</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根据新修订的</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债务重组</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准则，对债务重组部分中债权人和债务人的披露内容进行了适应性调整；（这部分，主要是删除了 转让及受让的非现金资产的公允价值、由债务转成的股份的公允价值和修改其他债务条件后债务的公允价值的确定方法和依据）</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资产减值损失项目中增加</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使用权减值损失</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。（披露项目类似于固定资产）</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5.</a:t>
            </a:r>
            <a:r>
              <a:rPr lang="zh-CN" altLang="zh-CN" sz="1200" kern="1200" dirty="0">
                <a:solidFill>
                  <a:srgbClr val="000000"/>
                </a:solidFill>
                <a:effectLst/>
                <a:latin typeface="Calibri" panose="020F0502020204030204" pitchFamily="34" charset="0"/>
                <a:ea typeface="宋体" panose="02010600030101010101" pitchFamily="2" charset="-122"/>
                <a:cs typeface="+mn-cs"/>
              </a:rPr>
              <a:t>增加了资产负债表中应收账款融资的披露内容，由于培训资料中没有附注内容，这里简单展示一下 应收账款融资的披露内容。</a:t>
            </a:r>
          </a:p>
        </p:txBody>
      </p:sp>
      <p:sp>
        <p:nvSpPr>
          <p:cNvPr id="4" name="灯片编号占位符 3"/>
          <p:cNvSpPr>
            <a:spLocks noGrp="1"/>
          </p:cNvSpPr>
          <p:nvPr>
            <p:ph type="sldNum" sz="quarter" idx="10"/>
          </p:nvPr>
        </p:nvSpPr>
        <p:spPr/>
        <p:txBody>
          <a:bodyPr/>
          <a:lstStyle/>
          <a:p>
            <a:pPr>
              <a:defRPr/>
            </a:pPr>
            <a:fld id="{BD3BBF86-1C89-41F4-BF41-60E4C2A754EA}" type="slidenum">
              <a:rPr lang="zh-CN" altLang="en-US" smtClean="0"/>
              <a:pPr>
                <a:defRPr/>
              </a:pPr>
              <a:t>32</a:t>
            </a:fld>
            <a:endParaRPr lang="zh-CN" altLang="en-US"/>
          </a:p>
        </p:txBody>
      </p:sp>
    </p:spTree>
    <p:extLst>
      <p:ext uri="{BB962C8B-B14F-4D97-AF65-F5344CB8AC3E}">
        <p14:creationId xmlns:p14="http://schemas.microsoft.com/office/powerpoint/2010/main" val="22893685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a:solidFill>
                  <a:srgbClr val="000000"/>
                </a:solidFill>
                <a:effectLst/>
                <a:latin typeface="Calibri" panose="020F0502020204030204" pitchFamily="34" charset="0"/>
                <a:ea typeface="宋体" panose="02010600030101010101" pitchFamily="2" charset="-122"/>
                <a:cs typeface="+mn-cs"/>
              </a:rPr>
              <a:t>6.</a:t>
            </a:r>
            <a:r>
              <a:rPr lang="zh-CN" altLang="zh-CN" sz="1200" kern="1200" dirty="0">
                <a:solidFill>
                  <a:srgbClr val="000000"/>
                </a:solidFill>
                <a:effectLst/>
                <a:latin typeface="Calibri" panose="020F0502020204030204" pitchFamily="34" charset="0"/>
                <a:ea typeface="宋体" panose="02010600030101010101" pitchFamily="2" charset="-122"/>
                <a:cs typeface="+mn-cs"/>
              </a:rPr>
              <a:t>采纳部分单位提出的意见，修改附注中固定资产分类，调整分类</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33</a:t>
            </a:fld>
            <a:endParaRPr lang="zh-CN" altLang="en-US"/>
          </a:p>
        </p:txBody>
      </p:sp>
    </p:spTree>
    <p:extLst>
      <p:ext uri="{BB962C8B-B14F-4D97-AF65-F5344CB8AC3E}">
        <p14:creationId xmlns:p14="http://schemas.microsoft.com/office/powerpoint/2010/main" val="17887362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rgbClr val="000000"/>
                </a:solidFill>
                <a:effectLst/>
                <a:latin typeface="Calibri" panose="020F0502020204030204" pitchFamily="34" charset="0"/>
                <a:ea typeface="宋体" panose="02010600030101010101" pitchFamily="2" charset="-122"/>
                <a:cs typeface="+mn-cs"/>
              </a:rPr>
              <a:t>7.</a:t>
            </a:r>
            <a:r>
              <a:rPr lang="zh-CN" altLang="zh-CN" sz="1200" kern="1200" dirty="0">
                <a:solidFill>
                  <a:srgbClr val="000000"/>
                </a:solidFill>
                <a:effectLst/>
                <a:latin typeface="Calibri" panose="020F0502020204030204" pitchFamily="34" charset="0"/>
                <a:ea typeface="宋体" panose="02010600030101010101" pitchFamily="2" charset="-122"/>
                <a:cs typeface="+mn-cs"/>
              </a:rPr>
              <a:t>增加对新租赁准则披露事项的内容，其中，出租人分融资租赁和经营租赁两项内容（），承租人披露内容见表格。</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34</a:t>
            </a:fld>
            <a:endParaRPr lang="zh-CN" altLang="en-US"/>
          </a:p>
        </p:txBody>
      </p:sp>
    </p:spTree>
    <p:extLst>
      <p:ext uri="{BB962C8B-B14F-4D97-AF65-F5344CB8AC3E}">
        <p14:creationId xmlns:p14="http://schemas.microsoft.com/office/powerpoint/2010/main" val="24187745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以上就是整套决算报表的具体修改情况，接下来，我就说明一下决算报送方式和时间安排</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35</a:t>
            </a:fld>
            <a:endParaRPr lang="zh-CN" altLang="en-US"/>
          </a:p>
        </p:txBody>
      </p:sp>
    </p:spTree>
    <p:extLst>
      <p:ext uri="{BB962C8B-B14F-4D97-AF65-F5344CB8AC3E}">
        <p14:creationId xmlns:p14="http://schemas.microsoft.com/office/powerpoint/2010/main" val="36503789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以上就是整套决算报表的具体修改情况，接下来，我就说明一下决算报送方式和时间安排</a:t>
            </a:r>
          </a:p>
          <a:p>
            <a:r>
              <a:rPr lang="zh-CN" altLang="en-US" dirty="0"/>
              <a:t>具体分为三个方面：第一是决算报送要求、第二是送审材料清单及时间安排，第三是几个需要强调的问题。</a:t>
            </a:r>
          </a:p>
          <a:p>
            <a:r>
              <a:rPr lang="zh-CN" altLang="en-US" dirty="0"/>
              <a:t>首先，决算仍旧采用网络报送方式，各省（区、市）财政厅（局）通过统一报表平台报送汇总及分户数据，地方基层单位（企业）使用原方式报送；不适用网络报送方式的单位（企业），通过单机版报送。</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36</a:t>
            </a:fld>
            <a:endParaRPr lang="zh-CN" altLang="en-US"/>
          </a:p>
        </p:txBody>
      </p:sp>
    </p:spTree>
    <p:extLst>
      <p:ext uri="{BB962C8B-B14F-4D97-AF65-F5344CB8AC3E}">
        <p14:creationId xmlns:p14="http://schemas.microsoft.com/office/powerpoint/2010/main" val="34100076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（一）决算送审材料清单</a:t>
            </a:r>
          </a:p>
          <a:p>
            <a:r>
              <a:rPr lang="zh-CN" altLang="en-US" dirty="0"/>
              <a:t>与以往年度一样，包括纸质材料和电子材料两部分。</a:t>
            </a:r>
          </a:p>
          <a:p>
            <a:r>
              <a:rPr lang="zh-CN" altLang="en-US" dirty="0"/>
              <a:t>（二）报送时间安排</a:t>
            </a:r>
          </a:p>
          <a:p>
            <a:r>
              <a:rPr lang="zh-CN" altLang="en-US" dirty="0"/>
              <a:t>决算报送时间安排：</a:t>
            </a:r>
            <a:r>
              <a:rPr lang="en-US" altLang="zh-CN" dirty="0"/>
              <a:t>2020</a:t>
            </a:r>
            <a:r>
              <a:rPr lang="zh-CN" altLang="en-US" dirty="0"/>
              <a:t>年</a:t>
            </a:r>
            <a:r>
              <a:rPr lang="en-US" altLang="zh-CN" dirty="0"/>
              <a:t>4</a:t>
            </a:r>
            <a:r>
              <a:rPr lang="zh-CN" altLang="en-US" dirty="0"/>
              <a:t>月底，决算验审时间安排：</a:t>
            </a:r>
            <a:r>
              <a:rPr lang="en-US" altLang="zh-CN" dirty="0"/>
              <a:t>2020</a:t>
            </a:r>
            <a:r>
              <a:rPr lang="zh-CN" altLang="en-US" dirty="0"/>
              <a:t>年</a:t>
            </a:r>
            <a:r>
              <a:rPr lang="en-US" altLang="zh-CN" dirty="0"/>
              <a:t>5</a:t>
            </a:r>
            <a:r>
              <a:rPr lang="zh-CN" altLang="en-US" dirty="0"/>
              <a:t>月。具体时间根据实际会审通知的正式文件。</a:t>
            </a:r>
            <a:endParaRPr lang="en-US" altLang="zh-CN" dirty="0"/>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三、最后，简单说一下需要强调的几个问题：</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（一）关于报送质量：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今年，我们对财务情况说明书内容进行修订，请各单位重视财务情况说明书，认真填报相关内容。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（二）数据变更问题</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在上报决算数据以后，发生数据变更的，不管是在封库后还是之前，都应该将新的数据报送财政部，用以备份。</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（三）迟报：希望大家能做好工作安排，及时报送。</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（四）差错：在数据审核的过程中，很多异常数据是软件审不出来的，希望大家能高度重视人工审核环节，保证上报数据的质量。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a:t>
            </a:r>
            <a:r>
              <a:rPr lang="en-US" altLang="zh-CN" sz="1200" kern="1200" dirty="0">
                <a:solidFill>
                  <a:srgbClr val="000000"/>
                </a:solidFill>
                <a:effectLst/>
                <a:latin typeface="Calibri" panose="020F0502020204030204" pitchFamily="34" charset="0"/>
                <a:ea typeface="宋体" panose="02010600030101010101" pitchFamily="2" charset="-122"/>
                <a:cs typeface="+mn-cs"/>
              </a:rPr>
              <a:t>2019</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年度中央企业财务会计决算指标修订及报送要求说明，</a:t>
            </a:r>
            <a:endParaRPr lang="zh-CN" altLang="en-US" dirty="0"/>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37</a:t>
            </a:fld>
            <a:endParaRPr lang="zh-CN" altLang="en-US"/>
          </a:p>
        </p:txBody>
      </p:sp>
    </p:spTree>
    <p:extLst>
      <p:ext uri="{BB962C8B-B14F-4D97-AF65-F5344CB8AC3E}">
        <p14:creationId xmlns:p14="http://schemas.microsoft.com/office/powerpoint/2010/main" val="36537732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由于时间关系，接下来，我就快速的讲解一下</a:t>
            </a:r>
            <a:r>
              <a:rPr lang="en-US" altLang="zh-CN" sz="1200" kern="1200" dirty="0">
                <a:solidFill>
                  <a:srgbClr val="000000"/>
                </a:solidFill>
                <a:effectLst/>
                <a:latin typeface="Calibri" panose="020F0502020204030204" pitchFamily="34" charset="0"/>
                <a:ea typeface="宋体" panose="02010600030101010101" pitchFamily="2" charset="-122"/>
                <a:cs typeface="+mn-cs"/>
              </a:rPr>
              <a:t>2020</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国有企业经济效益月度快报的修订情况及报送要求。</a:t>
            </a:r>
            <a:r>
              <a:rPr lang="zh-CN" altLang="en-US" sz="1200" b="1" kern="1200" dirty="0">
                <a:solidFill>
                  <a:srgbClr val="000000"/>
                </a:solidFill>
                <a:effectLst/>
                <a:latin typeface="Calibri" panose="020F0502020204030204" pitchFamily="34" charset="0"/>
                <a:ea typeface="宋体" panose="02010600030101010101" pitchFamily="2" charset="-122"/>
                <a:cs typeface="+mn-cs"/>
              </a:rPr>
              <a:t>这部分主要分为四部分，首先，我具体介绍一下经济效益月度快报的续订说明</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38</a:t>
            </a:fld>
            <a:endParaRPr lang="zh-CN" altLang="en-US"/>
          </a:p>
        </p:txBody>
      </p:sp>
    </p:spTree>
    <p:extLst>
      <p:ext uri="{BB962C8B-B14F-4D97-AF65-F5344CB8AC3E}">
        <p14:creationId xmlns:p14="http://schemas.microsoft.com/office/powerpoint/2010/main" val="27931580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今年月度报表依然是和决算保持协调一致，没有做过多的变动，保持报表的一惯性。</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整个报表架构，依然是报表封面、经济效益主要指标表、资产负债主要指标表和生产经营重点指标表四个部分，下面我们具体看下每部分的修改情况。</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39</a:t>
            </a:fld>
            <a:endParaRPr lang="zh-CN" altLang="en-US"/>
          </a:p>
        </p:txBody>
      </p:sp>
    </p:spTree>
    <p:extLst>
      <p:ext uri="{BB962C8B-B14F-4D97-AF65-F5344CB8AC3E}">
        <p14:creationId xmlns:p14="http://schemas.microsoft.com/office/powerpoint/2010/main" val="1814914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kern="1200" dirty="0">
                <a:solidFill>
                  <a:srgbClr val="000000"/>
                </a:solidFill>
                <a:effectLst/>
                <a:latin typeface="Calibri" panose="020F0502020204030204" pitchFamily="34" charset="0"/>
                <a:ea typeface="宋体" panose="02010600030101010101" pitchFamily="2" charset="-122"/>
                <a:cs typeface="+mn-cs"/>
              </a:rPr>
              <a:t>1</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、强化“管资本”的要求</a:t>
            </a:r>
            <a:r>
              <a:rPr lang="zh-CN" altLang="zh-CN" sz="1200" kern="1200" dirty="0">
                <a:solidFill>
                  <a:srgbClr val="000000"/>
                </a:solidFill>
                <a:effectLst/>
                <a:latin typeface="Calibri" panose="020F0502020204030204" pitchFamily="34" charset="0"/>
                <a:ea typeface="宋体" panose="02010600030101010101" pitchFamily="2" charset="-122"/>
                <a:cs typeface="+mn-cs"/>
              </a:rPr>
              <a:t>：本次调整优化根据“管资本”为主的核心要求，对数据指标进行“二次挖掘”，使其不仅能全面反映国有企业过去的财务经营情况，更能为未来国资国企改革决策提供关键信息；具体来说，主要是增加了部分以“管资本”为主的指标（新增的指标大部分为自动计算指标，不会增加工作量），优化调整《企业股权结构表》，便于更直观对比各项资本构成。</a:t>
            </a:r>
          </a:p>
          <a:p>
            <a:r>
              <a:rPr lang="en-US" altLang="zh-CN" sz="1200" b="1" kern="1200" dirty="0">
                <a:solidFill>
                  <a:srgbClr val="000000"/>
                </a:solidFill>
                <a:effectLst/>
                <a:latin typeface="Calibri" panose="020F0502020204030204" pitchFamily="34" charset="0"/>
                <a:ea typeface="宋体" panose="02010600030101010101" pitchFamily="2" charset="-122"/>
                <a:cs typeface="+mn-cs"/>
              </a:rPr>
              <a:t>2</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、减少各单位填报工作量：</a:t>
            </a:r>
            <a:r>
              <a:rPr lang="zh-CN" altLang="zh-CN" sz="1200" kern="1200" dirty="0">
                <a:solidFill>
                  <a:srgbClr val="000000"/>
                </a:solidFill>
                <a:effectLst/>
                <a:latin typeface="Calibri" panose="020F0502020204030204" pitchFamily="34" charset="0"/>
                <a:ea typeface="宋体" panose="02010600030101010101" pitchFamily="2" charset="-122"/>
                <a:cs typeface="+mn-cs"/>
              </a:rPr>
              <a:t>在延续上年度报表结构的基础上，本年结合新准则、财税政策等同步更新，并根据发布的合并报表列报格式，对部分指标进行调整，适当删减部分现时意义不大的指标，尽可能减少各单位的填报工作量。</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b="1" kern="1200" dirty="0">
                <a:solidFill>
                  <a:srgbClr val="000000"/>
                </a:solidFill>
                <a:effectLst/>
                <a:latin typeface="Calibri" panose="020F0502020204030204" pitchFamily="34" charset="0"/>
                <a:ea typeface="宋体" panose="02010600030101010101" pitchFamily="2" charset="-122"/>
                <a:cs typeface="+mn-cs"/>
              </a:rPr>
              <a:t>3</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、采纳建议、精简优化报表结构</a:t>
            </a:r>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en-US" sz="1200" b="0" dirty="0">
                <a:latin typeface="Futura Hv"/>
                <a:ea typeface="宋体" panose="02010600030101010101" pitchFamily="2" charset="-122"/>
              </a:rPr>
              <a:t>在调整决算报表时，尽量听取各单位反馈意见，优化并精简相关表格</a:t>
            </a:r>
            <a:r>
              <a:rPr lang="zh-CN" altLang="en-US" sz="1200" dirty="0">
                <a:latin typeface="Futura Hv"/>
                <a:ea typeface="宋体" panose="02010600030101010101" pitchFamily="2" charset="-122"/>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反馈意见，删除了填报难度较大的上市公司国有股情况表；将应上交应弥补款项表由一维表修改为二维表，便于比较填报；针对部分比较明确的指标设置自动运算公式，删除统计意义较弱的指标；将境外投资情况表中重大财务制度建设情况移至财务情况说明书中。</a:t>
            </a:r>
          </a:p>
          <a:p>
            <a:r>
              <a:rPr lang="en-US" altLang="zh-CN" sz="1200" b="1" kern="1200" dirty="0">
                <a:solidFill>
                  <a:srgbClr val="000000"/>
                </a:solidFill>
                <a:effectLst/>
                <a:latin typeface="Calibri" panose="020F0502020204030204" pitchFamily="34" charset="0"/>
                <a:ea typeface="宋体" panose="02010600030101010101" pitchFamily="2" charset="-122"/>
                <a:cs typeface="+mn-cs"/>
              </a:rPr>
              <a:t>4</a:t>
            </a:r>
            <a:r>
              <a:rPr lang="zh-CN" altLang="zh-CN" sz="1200" b="1" kern="1200" dirty="0">
                <a:solidFill>
                  <a:srgbClr val="000000"/>
                </a:solidFill>
                <a:effectLst/>
                <a:latin typeface="Calibri" panose="020F0502020204030204" pitchFamily="34" charset="0"/>
                <a:ea typeface="宋体" panose="02010600030101010101" pitchFamily="2" charset="-122"/>
                <a:cs typeface="+mn-cs"/>
              </a:rPr>
              <a:t>、定量统计与定性分析相结合</a:t>
            </a:r>
            <a:r>
              <a:rPr lang="zh-CN" altLang="zh-CN" sz="1200" kern="1200" dirty="0">
                <a:solidFill>
                  <a:srgbClr val="000000"/>
                </a:solidFill>
                <a:effectLst/>
                <a:latin typeface="Calibri" panose="020F0502020204030204" pitchFamily="34" charset="0"/>
                <a:ea typeface="宋体" panose="02010600030101010101" pitchFamily="2" charset="-122"/>
                <a:cs typeface="+mn-cs"/>
              </a:rPr>
              <a:t>。本次修订加强了对财务情况说明书的模块化设计，通过细化财务情况说明书分析内容，提升财务分析质量。</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以上就是本次报表的总体修订思路，接下来，我就具体报表结构进行说明。</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a:t>
            </a:fld>
            <a:endParaRPr lang="zh-CN" altLang="en-US"/>
          </a:p>
        </p:txBody>
      </p:sp>
    </p:spTree>
    <p:extLst>
      <p:ext uri="{BB962C8B-B14F-4D97-AF65-F5344CB8AC3E}">
        <p14:creationId xmlns:p14="http://schemas.microsoft.com/office/powerpoint/2010/main" val="22313928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封面部分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由于，目前的封面部分基本信息已经能够满足使用需求，为方便大家填报，今年没有调整封面信息。</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总体来说，快报封面信息与决算报表封面基本是一致的，方便进行对比分析。</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40</a:t>
            </a:fld>
            <a:endParaRPr lang="zh-CN" altLang="en-US"/>
          </a:p>
        </p:txBody>
      </p:sp>
    </p:spTree>
    <p:extLst>
      <p:ext uri="{BB962C8B-B14F-4D97-AF65-F5344CB8AC3E}">
        <p14:creationId xmlns:p14="http://schemas.microsoft.com/office/powerpoint/2010/main" val="6077862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（二）经济效益主要指标表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企业经济效益主要指标表包括两部分，一是财务报表中的利润表中部分重要指标，二是一些重要的税收类指标。从列次看，本月数即反映当月数据；本年累计数，反映本年初到当月末的累计数；上年同期数，反映上年初到上年同期末的累计数。</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本次修订集中于第一部分利润表指标，修改主要参考决算报表，其中 </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、整合财务费用项下其中项，将“汇兑净收益”和“汇兑净损失”合并为“汇兑净损失（净收益以“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”填列）”，</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、将“信用减值损失”和“资产减值损失”项调整至“公允价值变动损益”项后，并标注为“损失以“</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”号填列”，这里，在此强调一下，由于调整位置，这两项损失在利润表中为加回项，所以如果为“损失”填负数，冲回减值准备为正数，与上年度填报方式相反。</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第二部分，税收指标部分，没有修订。在此，需要提醒的是，如果进项税额大于销项税额，导致应交增值税出现负数是，一律填零，不以负数填列。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以上就是经济效益主要指标表的修订情况和注意的地方。</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41</a:t>
            </a:fld>
            <a:endParaRPr lang="zh-CN" altLang="en-US"/>
          </a:p>
        </p:txBody>
      </p:sp>
    </p:spTree>
    <p:extLst>
      <p:ext uri="{BB962C8B-B14F-4D97-AF65-F5344CB8AC3E}">
        <p14:creationId xmlns:p14="http://schemas.microsoft.com/office/powerpoint/2010/main" val="29085426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接下来，就是资产负债表</a:t>
            </a:r>
            <a:r>
              <a:rPr lang="zh-CN" altLang="en-US" sz="1200" kern="1200" dirty="0">
                <a:solidFill>
                  <a:srgbClr val="000000"/>
                </a:solidFill>
                <a:effectLst/>
                <a:latin typeface="Calibri" panose="020F0502020204030204" pitchFamily="34" charset="0"/>
                <a:ea typeface="宋体" panose="02010600030101010101" pitchFamily="2" charset="-122"/>
                <a:cs typeface="+mn-cs"/>
              </a:rPr>
              <a:t>主要指标表</a:t>
            </a:r>
            <a:r>
              <a:rPr lang="zh-CN" altLang="zh-CN" sz="1200" kern="1200" dirty="0">
                <a:solidFill>
                  <a:srgbClr val="000000"/>
                </a:solidFill>
                <a:effectLst/>
                <a:latin typeface="Calibri" panose="020F0502020204030204" pitchFamily="34" charset="0"/>
                <a:ea typeface="宋体" panose="02010600030101010101" pitchFamily="2" charset="-122"/>
                <a:cs typeface="+mn-cs"/>
              </a:rPr>
              <a:t>，这张表摘取了财务报表中资产负债表中的部分重要指标，主要的修订内容也是参考决算报表修改情况，根据会计准则和报表格式的要求作出的修订。</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、考虑到资产负债表中数据为时点数，将栏目中的“本年累计”和“上年同期”相应修改为“期末余额”和“上年同期期末余额”；</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、将原“应收票据及应收账款”拆分为“应收票据”和“应收账款”两个科目，分别根据两个科目的期末余额，减去相关坏账准备期末余额后的金额填列。</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、将原“应付票据及应付账款”拆分。</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为统计带息负债情况，分别在“流动负债”和“非流动负债”中增加“其他带息流动负债”和“其他带息非流动负债”，分别填列除“短期借款”、“一年内到期的非流动负债”中的带息流动负债部分和“长期借款”、“应付债券”以外的带息非流动负债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这里的“其他带息流动负债”包括交易性金融负债、以公允价值计量且其变动计入当期损益的金融负债和一些其他的带息流动负债；</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“其他带息非流动负债”包括“租赁负债”、“融资租赁款”和其他的带息非流动负债项目；</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5</a:t>
            </a:r>
            <a:r>
              <a:rPr lang="zh-CN" altLang="zh-CN" sz="1200" kern="1200" dirty="0">
                <a:solidFill>
                  <a:srgbClr val="000000"/>
                </a:solidFill>
                <a:effectLst/>
                <a:latin typeface="Calibri" panose="020F0502020204030204" pitchFamily="34" charset="0"/>
                <a:ea typeface="宋体" panose="02010600030101010101" pitchFamily="2" charset="-122"/>
                <a:cs typeface="+mn-cs"/>
              </a:rPr>
              <a:t>、与决算保持一致，将实收资本（或股本）项下“国有资本”改为“国家资本”和“国有法人资本”，具体的内涵和口径与决算中一致，在这就不过多讲解了。</a:t>
            </a:r>
          </a:p>
          <a:p>
            <a:r>
              <a:rPr lang="en-US" altLang="zh-CN" sz="1200" kern="1200" dirty="0">
                <a:solidFill>
                  <a:srgbClr val="000000"/>
                </a:solidFill>
                <a:effectLst/>
                <a:latin typeface="Calibri" panose="020F0502020204030204" pitchFamily="34" charset="0"/>
                <a:ea typeface="宋体" panose="02010600030101010101" pitchFamily="2" charset="-122"/>
                <a:cs typeface="+mn-cs"/>
              </a:rPr>
              <a:t>6</a:t>
            </a:r>
            <a:r>
              <a:rPr lang="zh-CN" altLang="zh-CN" sz="1200" kern="1200" dirty="0">
                <a:solidFill>
                  <a:srgbClr val="000000"/>
                </a:solidFill>
                <a:effectLst/>
                <a:latin typeface="Calibri" panose="020F0502020204030204" pitchFamily="34" charset="0"/>
                <a:ea typeface="宋体" panose="02010600030101010101" pitchFamily="2" charset="-122"/>
                <a:cs typeface="+mn-cs"/>
              </a:rPr>
              <a:t>、增加“其他权益工具”项目，主要是考虑到，随着计入权益的永续债和优先股等项目逐渐增大，其他权益工具在所有者权益中占增加大，为了更好的了解所有者权益的构成，增加了此项。</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42</a:t>
            </a:fld>
            <a:endParaRPr lang="zh-CN" altLang="en-US"/>
          </a:p>
        </p:txBody>
      </p:sp>
    </p:spTree>
    <p:extLst>
      <p:ext uri="{BB962C8B-B14F-4D97-AF65-F5344CB8AC3E}">
        <p14:creationId xmlns:p14="http://schemas.microsoft.com/office/powerpoint/2010/main" val="17771194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是第三张表生产经营重点指标表，这张表还是维持上年格式，未做修订，本表由部分企业填报，主要包括石油、石化、钢铁、煤炭、电力、汽车、铁路运输、海运、民航运输、电信等行业企业，需对应填报与本行业企业相关的部分实物量指标。这张表虽然全部是统计指标，不体现财务指标，但这些重点行业的实物量指标，对分析国有企业经济运行情况是非常重要的，请涉及的此表的单位和企业一定要高度重视，认真填报，保证相关生产运营实物量指标完整、准确，以反映经济实际运行趋势。</a:t>
            </a:r>
          </a:p>
          <a:p>
            <a:r>
              <a:rPr lang="zh-CN" altLang="en-US" dirty="0"/>
              <a:t>以上就是月度快报修订说明，</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43</a:t>
            </a:fld>
            <a:endParaRPr lang="zh-CN" altLang="en-US"/>
          </a:p>
        </p:txBody>
      </p:sp>
    </p:spTree>
    <p:extLst>
      <p:ext uri="{BB962C8B-B14F-4D97-AF65-F5344CB8AC3E}">
        <p14:creationId xmlns:p14="http://schemas.microsoft.com/office/powerpoint/2010/main" val="9653919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接下来，简单说一下月度快报的工作要求。月度快报是一项延续了多年的工作，相关工作内容和要求大家也都非常熟悉，这里我主要就几点具体问题再和大家做一下提醒。</a:t>
            </a:r>
            <a:r>
              <a:rPr lang="zh-CN" altLang="en-US" sz="1200" kern="1200" dirty="0">
                <a:solidFill>
                  <a:srgbClr val="000000"/>
                </a:solidFill>
                <a:effectLst/>
                <a:latin typeface="Calibri" panose="020F0502020204030204" pitchFamily="34" charset="0"/>
                <a:ea typeface="宋体" panose="02010600030101010101" pitchFamily="2" charset="-122"/>
                <a:cs typeface="+mn-cs"/>
              </a:rPr>
              <a:t>首先就是</a:t>
            </a:r>
            <a:r>
              <a:rPr lang="zh-CN" altLang="zh-CN" sz="1200" kern="1200" dirty="0">
                <a:solidFill>
                  <a:srgbClr val="000000"/>
                </a:solidFill>
                <a:effectLst/>
                <a:latin typeface="Calibri" panose="020F0502020204030204" pitchFamily="34" charset="0"/>
                <a:ea typeface="宋体" panose="02010600030101010101" pitchFamily="2" charset="-122"/>
                <a:cs typeface="+mn-cs"/>
              </a:rPr>
              <a:t>编报范围</a:t>
            </a:r>
            <a:r>
              <a:rPr lang="zh-CN" altLang="en-US" sz="1200" kern="1200" dirty="0">
                <a:solidFill>
                  <a:srgbClr val="000000"/>
                </a:solidFill>
                <a:effectLst/>
                <a:latin typeface="Calibri" panose="020F0502020204030204" pitchFamily="34" charset="0"/>
                <a:ea typeface="宋体" panose="02010600030101010101" pitchFamily="2" charset="-122"/>
                <a:cs typeface="+mn-cs"/>
              </a:rPr>
              <a:t>，</a:t>
            </a:r>
            <a:endParaRPr lang="zh-CN" altLang="zh-CN" sz="1200" kern="1200" dirty="0">
              <a:solidFill>
                <a:srgbClr val="000000"/>
              </a:solidFill>
              <a:effectLst/>
              <a:latin typeface="Calibri" panose="020F0502020204030204" pitchFamily="34" charset="0"/>
              <a:ea typeface="宋体" panose="02010600030101010101" pitchFamily="2" charset="-122"/>
              <a:cs typeface="+mn-cs"/>
            </a:endParaRP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一，国有企业月度快报的编制范围包括全部国有及国有控股企业，不含一级金融企业（金融企业的概念是按照集团公司来看的，如一级的银行、证券、保险等金融集团，就不算在我们的范围内，而非金融集团下的金融子公司，包括在报送范围内），这个报送范围与决算一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第二，单位月度快报数据发生变动时，尤其是因破产、关闭、重组、财务关系变更等事项导致本单位合并范围发生变化的，应当及时说明情况并随月度快报报送相关变动情况。</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第三，各级地方财政部门应剔出所在地的中央企业及其分支机构的数据，有计划单列市的省级财政部门应剔除计划单列市的相关数据，避免因双方都报送造成数据重复，这个要求对快报和决算都是一样的。</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其次，是报送内容，总共三部分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一是月度快报报表，也就是刚才讲到的，封面、经济效益主要指标表、资产负债主要指标表及生产经营重点指标表。其中前三部分需要所有企业填报，生产经营重点指标表仅由涉及表格中所列示的企业填报。报表数据包括各单位汇总数据，及各级次的分户数据。以电子版形式报送。</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二是月度快报指标数据额核对表。这张表我们是要求各省（区、市）财政部门填报，并经相关处室负责人签字确认后，以传真方式与月报同时报送。主要目的是帮助大家通过同比、环比、差异率等比率分析，对数据进行进一步的核对，保障数据准确性。</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三是分析报告。在快报数据审核汇总完成之后，各报送单位还应当加强企业经济运行情况的动态监测和分析，报送电子版的经济运行分析报告，对月度快报数据进行简要说明，反映企业运行中出现的新情况和新问题。</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此外，也欢迎大家在这些基本报送内容要求之外，积极向财政部提供对国有企业的动态分析或研究材料等，为全国国有企业动态分析工作提供一手资料。</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四是为了增强年度情况的完整性，还请大家继续报送</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月份的月度快报数据。</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44</a:t>
            </a:fld>
            <a:endParaRPr lang="zh-CN" altLang="en-US"/>
          </a:p>
        </p:txBody>
      </p:sp>
    </p:spTree>
    <p:extLst>
      <p:ext uri="{BB962C8B-B14F-4D97-AF65-F5344CB8AC3E}">
        <p14:creationId xmlns:p14="http://schemas.microsoft.com/office/powerpoint/2010/main" val="38269180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（三）报送相关要求</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一、报送平台：继续通过财政部统一报表平台报送。地方财政部门已经做了二级部署的，可以与统一报表平台联通，还没有部署的，可按照原方式组织月度快报信息采集工作；不适用网络报送方式的单位，可使用统一报表平台离线客户端完成信息采集及报送。</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系统操作手册我们会放在财政部网站资产管理司频道下载，具体的操作方法和注意事项我们工程师稍后也会向大家做具体的介绍。</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第二、报送时间：次月</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日前报送到财政部资产管理司，原则上不得延迟。每月的报送时间也是我们通报的主要评分基础之一。各单位应该按照这个时间要求</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在本单位内倒排时间表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留足各级次时间</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切实保障全国汇总时间。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第三、切实保护企业商业秘密。由报送主体确定所报送企业的信息是否涉密。凡企业认定或按照国家有关规定认定为涉密的信息，应当通过离线方式报送。</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第四、认真核实基础信息。</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一是请各单位于</a:t>
            </a:r>
            <a:r>
              <a:rPr lang="en-US" altLang="zh-CN" sz="1200" kern="1200" dirty="0">
                <a:solidFill>
                  <a:srgbClr val="000000"/>
                </a:solidFill>
                <a:effectLst/>
                <a:latin typeface="Calibri" panose="020F0502020204030204" pitchFamily="34" charset="0"/>
                <a:ea typeface="宋体" panose="02010600030101010101" pitchFamily="2" charset="-122"/>
                <a:cs typeface="+mn-cs"/>
              </a:rPr>
              <a:t>2019</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a:t>
            </a:r>
            <a:r>
              <a:rPr lang="en-US" altLang="zh-CN" sz="1200" kern="1200" dirty="0">
                <a:solidFill>
                  <a:srgbClr val="000000"/>
                </a:solidFill>
                <a:effectLst/>
                <a:latin typeface="Calibri" panose="020F0502020204030204" pitchFamily="34" charset="0"/>
                <a:ea typeface="宋体" panose="02010600030101010101" pitchFamily="2" charset="-122"/>
                <a:cs typeface="+mn-cs"/>
              </a:rPr>
              <a:t>12</a:t>
            </a:r>
            <a:r>
              <a:rPr lang="zh-CN" altLang="zh-CN" sz="1200" kern="1200" dirty="0">
                <a:solidFill>
                  <a:srgbClr val="000000"/>
                </a:solidFill>
                <a:effectLst/>
                <a:latin typeface="Calibri" panose="020F0502020204030204" pitchFamily="34" charset="0"/>
                <a:ea typeface="宋体" panose="02010600030101010101" pitchFamily="2" charset="-122"/>
                <a:cs typeface="+mn-cs"/>
              </a:rPr>
              <a:t>月底之前以邮件或传真方式将《</a:t>
            </a:r>
            <a:r>
              <a:rPr lang="en-US" altLang="zh-CN" sz="1200" kern="1200" dirty="0">
                <a:solidFill>
                  <a:srgbClr val="000000"/>
                </a:solidFill>
                <a:effectLst/>
                <a:latin typeface="Calibri" panose="020F0502020204030204" pitchFamily="34" charset="0"/>
                <a:ea typeface="宋体" panose="02010600030101010101" pitchFamily="2" charset="-122"/>
                <a:cs typeface="+mn-cs"/>
              </a:rPr>
              <a:t>2020</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企业经济效益月度快报负责人和经办人通讯录》报送过来，由于快报需要在较短的时间内完成工作，因此，通畅的联系是做好工作的必要基础之一，所以麻烦大家在次年工作开展之前，填好这张表，建立畅通的沟通渠道。</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二是涉及地方财政厅局，应当在年底前对《地方国有及国有控股企业中重点监测名单》进行核实，根据实际情况调整名单并报资产管理司。</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45</a:t>
            </a:fld>
            <a:endParaRPr lang="zh-CN" altLang="en-US"/>
          </a:p>
        </p:txBody>
      </p:sp>
    </p:spTree>
    <p:extLst>
      <p:ext uri="{BB962C8B-B14F-4D97-AF65-F5344CB8AC3E}">
        <p14:creationId xmlns:p14="http://schemas.microsoft.com/office/powerpoint/2010/main" val="12792703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刚才跟大家介绍了我们快报的工作要求。下面，是我们总结的容易出错、容易出问题的地方，希望能够给大家的日常工作起到提醒和促进的作用。</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根据以往报送情况，经常出现的问题主要分为这么几类。</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一是报送范围不准确，覆盖面不全，或者出现不当变化等等。刚才也强调过，完整性和准确性一样，也是数据质量的重要方面。</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二是基础性的错误，包括信息漏填、行业归类不准确、串行、金额单位错误等。这类问题一般是过分依赖于信息系统，缺乏人工的认真审核、复核、分析造成的。这样的错误看似是不起眼的“小错误”，但有时会造成非常巨大的负面效应。</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三是合理性的异常。比如，资产类项目截至上月的累计数大于截至本月的累计数；</a:t>
            </a:r>
            <a:r>
              <a:rPr lang="zh-CN" altLang="en-US" sz="1200" kern="1200" dirty="0">
                <a:solidFill>
                  <a:srgbClr val="000000"/>
                </a:solidFill>
                <a:effectLst/>
                <a:latin typeface="Calibri" panose="020F0502020204030204" pitchFamily="34" charset="0"/>
                <a:ea typeface="宋体" panose="02010600030101010101" pitchFamily="2" charset="-122"/>
                <a:cs typeface="+mn-cs"/>
              </a:rPr>
              <a:t>期初未分配利润与本期归母净利润之和与期末未分配利润差异较大；</a:t>
            </a:r>
            <a:r>
              <a:rPr lang="zh-CN" altLang="zh-CN" sz="1200" kern="1200" dirty="0">
                <a:solidFill>
                  <a:srgbClr val="000000"/>
                </a:solidFill>
                <a:effectLst/>
                <a:latin typeface="Calibri" panose="020F0502020204030204" pitchFamily="34" charset="0"/>
                <a:ea typeface="宋体" panose="02010600030101010101" pitchFamily="2" charset="-122"/>
                <a:cs typeface="+mn-cs"/>
              </a:rPr>
              <a:t>收入上升且成本下降时利润下降等，针对这些合理性的异常数据，要及时查找原因，若确定无误，应作出分析说明。</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四是分户数据简单加总，未做合并抵消；或者上级单位未做汇总。这类错误一般是系统操作不当导致的。</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五是分析报告过于简单，或者缺失未报。分析报告是我们快报工作中明确要求的报送要件之一。分析报告也是我们了解数据基本情况，加强研究分析的重要基础信息。请大家一定要高度重视，保质保量认真完成。</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六是报送不及时，影响全国的整体进度。每月</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日是各地方财政厅局收集、审核、汇总或合并后报给财政部的时限，我们也要在规定的时间内完成全国数据的审核、汇总，所以请大家一定要在内部倒排时间表，保障每一层级有足够的填报、汇总、审核的时间，环环相扣、层层负责，以高度的责任心做好、做扎实月度快报工作。</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46</a:t>
            </a:fld>
            <a:endParaRPr lang="zh-CN" altLang="en-US"/>
          </a:p>
        </p:txBody>
      </p:sp>
    </p:spTree>
    <p:extLst>
      <p:ext uri="{BB962C8B-B14F-4D97-AF65-F5344CB8AC3E}">
        <p14:creationId xmlns:p14="http://schemas.microsoft.com/office/powerpoint/2010/main" val="11329635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此外，说明一下大家比较关注的评分标准。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我们的评分标准主要包括五个部分。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一是按时上报，即是否按照要求每月</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日前上报，超出一天扣</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分，扣完为止，最终此项得分为每个月上报分数的平均分；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二是准确完整，即是否有数据错误或者漏填，每有一个月出现问题扣</a:t>
            </a:r>
            <a:r>
              <a:rPr lang="en-US" altLang="zh-CN" sz="1200" kern="1200" dirty="0">
                <a:solidFill>
                  <a:srgbClr val="000000"/>
                </a:solidFill>
                <a:effectLst/>
                <a:latin typeface="Calibri" panose="020F0502020204030204" pitchFamily="34" charset="0"/>
                <a:ea typeface="宋体" panose="02010600030101010101" pitchFamily="2" charset="-122"/>
                <a:cs typeface="+mn-cs"/>
              </a:rPr>
              <a:t>9</a:t>
            </a:r>
            <a:r>
              <a:rPr lang="zh-CN" altLang="zh-CN" sz="1200" kern="1200" dirty="0">
                <a:solidFill>
                  <a:srgbClr val="000000"/>
                </a:solidFill>
                <a:effectLst/>
                <a:latin typeface="Calibri" panose="020F0502020204030204" pitchFamily="34" charset="0"/>
                <a:ea typeface="宋体" panose="02010600030101010101" pitchFamily="2" charset="-122"/>
                <a:cs typeface="+mn-cs"/>
              </a:rPr>
              <a:t>分，扣完为止；</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三是分析报告，即每月报送快报数据的同时，是否上传了月度数据分析报告附件，每缺少一个月的分析扣</a:t>
            </a:r>
            <a:r>
              <a:rPr lang="en-US" altLang="zh-CN" sz="1200" kern="1200" dirty="0">
                <a:solidFill>
                  <a:srgbClr val="000000"/>
                </a:solidFill>
                <a:effectLst/>
                <a:latin typeface="Calibri" panose="020F0502020204030204" pitchFamily="34" charset="0"/>
                <a:ea typeface="宋体" panose="02010600030101010101" pitchFamily="2" charset="-122"/>
                <a:cs typeface="+mn-cs"/>
              </a:rPr>
              <a:t>9</a:t>
            </a:r>
            <a:r>
              <a:rPr lang="zh-CN" altLang="zh-CN" sz="1200" kern="1200" dirty="0">
                <a:solidFill>
                  <a:srgbClr val="000000"/>
                </a:solidFill>
                <a:effectLst/>
                <a:latin typeface="Calibri" panose="020F0502020204030204" pitchFamily="34" charset="0"/>
                <a:ea typeface="宋体" panose="02010600030101010101" pitchFamily="2" charset="-122"/>
                <a:cs typeface="+mn-cs"/>
              </a:rPr>
              <a:t>分，扣完为止；</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四是工作强度，按照所属法人单位户数占总户数的比重计算；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五是动态信息，平时是否报送常规月度报告之外的动态信息等材料。以上前三项是主要部分。希望大家能够对照这些要求，进一步做好快报工作。</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47</a:t>
            </a:fld>
            <a:endParaRPr lang="zh-CN" altLang="en-US"/>
          </a:p>
        </p:txBody>
      </p:sp>
    </p:spTree>
    <p:extLst>
      <p:ext uri="{BB962C8B-B14F-4D97-AF65-F5344CB8AC3E}">
        <p14:creationId xmlns:p14="http://schemas.microsoft.com/office/powerpoint/2010/main" val="3063694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以上就是本次汇报的全部内容。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最后，感谢大家长期的辛勤工作和大力支持，决算和快报得力于在座各位和各级国有企业财务人员的付出，希望大家能够继续努力，共同做好这项工作。这里是我们处里的联系方式，欢迎大家多沟通多指教，再次感谢大家！</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48</a:t>
            </a:fld>
            <a:endParaRPr lang="zh-CN" altLang="en-US"/>
          </a:p>
        </p:txBody>
      </p:sp>
    </p:spTree>
    <p:extLst>
      <p:ext uri="{BB962C8B-B14F-4D97-AF65-F5344CB8AC3E}">
        <p14:creationId xmlns:p14="http://schemas.microsoft.com/office/powerpoint/2010/main" val="16393382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49</a:t>
            </a:fld>
            <a:endParaRPr lang="zh-CN" altLang="en-US"/>
          </a:p>
        </p:txBody>
      </p:sp>
    </p:spTree>
    <p:extLst>
      <p:ext uri="{BB962C8B-B14F-4D97-AF65-F5344CB8AC3E}">
        <p14:creationId xmlns:p14="http://schemas.microsoft.com/office/powerpoint/2010/main" val="3148830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a:solidFill>
                  <a:srgbClr val="000000"/>
                </a:solidFill>
                <a:effectLst/>
                <a:latin typeface="Calibri" panose="020F0502020204030204" pitchFamily="34" charset="0"/>
                <a:ea typeface="宋体" panose="02010600030101010101" pitchFamily="2" charset="-122"/>
                <a:cs typeface="+mn-cs"/>
              </a:rPr>
              <a:t>根据征求意见、以及与</a:t>
            </a:r>
            <a:r>
              <a:rPr lang="zh-CN" altLang="en-US" sz="1200" kern="1200" dirty="0">
                <a:solidFill>
                  <a:srgbClr val="000000"/>
                </a:solidFill>
                <a:effectLst/>
                <a:latin typeface="Calibri" panose="020F0502020204030204" pitchFamily="34" charset="0"/>
                <a:ea typeface="宋体" panose="02010600030101010101" pitchFamily="2" charset="-122"/>
                <a:cs typeface="+mn-cs"/>
              </a:rPr>
              <a:t>相关部门</a:t>
            </a:r>
            <a:r>
              <a:rPr lang="zh-CN" altLang="zh-CN" sz="1200" kern="1200" dirty="0">
                <a:solidFill>
                  <a:srgbClr val="000000"/>
                </a:solidFill>
                <a:effectLst/>
                <a:latin typeface="Calibri" panose="020F0502020204030204" pitchFamily="34" charset="0"/>
                <a:ea typeface="宋体" panose="02010600030101010101" pitchFamily="2" charset="-122"/>
                <a:cs typeface="+mn-cs"/>
              </a:rPr>
              <a:t>沟通协调后，最终修订完成了</a:t>
            </a:r>
            <a:r>
              <a:rPr lang="en-US" altLang="zh-CN" sz="1200" kern="1200" dirty="0">
                <a:solidFill>
                  <a:srgbClr val="000000"/>
                </a:solidFill>
                <a:effectLst/>
                <a:latin typeface="Calibri" panose="020F0502020204030204" pitchFamily="34" charset="0"/>
                <a:ea typeface="宋体" panose="02010600030101010101" pitchFamily="2" charset="-122"/>
                <a:cs typeface="+mn-cs"/>
              </a:rPr>
              <a:t>2019</a:t>
            </a:r>
            <a:r>
              <a:rPr lang="zh-CN" altLang="zh-CN" sz="1200" kern="1200" dirty="0">
                <a:solidFill>
                  <a:srgbClr val="000000"/>
                </a:solidFill>
                <a:effectLst/>
                <a:latin typeface="Calibri" panose="020F0502020204030204" pitchFamily="34" charset="0"/>
                <a:ea typeface="宋体" panose="02010600030101010101" pitchFamily="2" charset="-122"/>
                <a:cs typeface="+mn-cs"/>
              </a:rPr>
              <a:t>年决算报表，具体的结构没有调整，整体表格减少</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张，与上年报表体系对比情况如图所示。</a:t>
            </a:r>
          </a:p>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a:solidFill>
                  <a:srgbClr val="000000"/>
                </a:solidFill>
                <a:effectLst/>
                <a:latin typeface="Calibri" panose="020F0502020204030204" pitchFamily="34" charset="0"/>
                <a:ea typeface="宋体" panose="02010600030101010101" pitchFamily="2" charset="-122"/>
                <a:cs typeface="+mn-cs"/>
              </a:rPr>
              <a:t>其中，主表由原来的</a:t>
            </a:r>
            <a:r>
              <a:rPr lang="en-US" altLang="zh-CN" sz="1200" kern="1200" dirty="0">
                <a:solidFill>
                  <a:srgbClr val="000000"/>
                </a:solidFill>
                <a:effectLst/>
                <a:latin typeface="Calibri" panose="020F0502020204030204" pitchFamily="34" charset="0"/>
                <a:ea typeface="宋体" panose="02010600030101010101" pitchFamily="2" charset="-122"/>
                <a:cs typeface="+mn-cs"/>
              </a:rPr>
              <a:t>9</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张调整为</a:t>
            </a:r>
            <a:r>
              <a:rPr lang="en-US" altLang="zh-CN" sz="1200" kern="1200" dirty="0">
                <a:solidFill>
                  <a:srgbClr val="000000"/>
                </a:solidFill>
                <a:effectLst/>
                <a:latin typeface="Calibri" panose="020F0502020204030204" pitchFamily="34" charset="0"/>
                <a:ea typeface="宋体" panose="02010600030101010101" pitchFamily="2" charset="-122"/>
                <a:cs typeface="+mn-cs"/>
              </a:rPr>
              <a:t>10</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张，增加的一张表带息负债情况表是由补充指标表调来的，去除了表名中的“国有企业”字样；</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5</a:t>
            </a:fld>
            <a:endParaRPr lang="zh-CN" altLang="en-US"/>
          </a:p>
        </p:txBody>
      </p:sp>
    </p:spTree>
    <p:extLst>
      <p:ext uri="{BB962C8B-B14F-4D97-AF65-F5344CB8AC3E}">
        <p14:creationId xmlns:p14="http://schemas.microsoft.com/office/powerpoint/2010/main" val="3658522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补充指标表中，由</a:t>
            </a:r>
            <a:r>
              <a:rPr lang="en-US" altLang="zh-CN" sz="1200" kern="1200" dirty="0">
                <a:solidFill>
                  <a:srgbClr val="000000"/>
                </a:solidFill>
                <a:effectLst/>
                <a:latin typeface="Calibri" panose="020F0502020204030204" pitchFamily="34" charset="0"/>
                <a:ea typeface="宋体" panose="02010600030101010101" pitchFamily="2" charset="-122"/>
                <a:cs typeface="+mn-cs"/>
              </a:rPr>
              <a:t>8</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张减至</a:t>
            </a:r>
            <a:r>
              <a:rPr lang="en-US" altLang="zh-CN" sz="1200" kern="1200" dirty="0">
                <a:solidFill>
                  <a:srgbClr val="000000"/>
                </a:solidFill>
                <a:effectLst/>
                <a:latin typeface="Calibri" panose="020F0502020204030204" pitchFamily="34" charset="0"/>
                <a:ea typeface="宋体" panose="02010600030101010101" pitchFamily="2" charset="-122"/>
                <a:cs typeface="+mn-cs"/>
              </a:rPr>
              <a:t>6</a:t>
            </a:r>
            <a:r>
              <a:rPr lang="zh-CN" altLang="zh-CN" sz="1200" kern="1200" dirty="0">
                <a:solidFill>
                  <a:srgbClr val="000000"/>
                </a:solidFill>
                <a:effectLst/>
                <a:latin typeface="Calibri" panose="020F0502020204030204" pitchFamily="34" charset="0"/>
                <a:ea typeface="宋体" panose="02010600030101010101" pitchFamily="2" charset="-122"/>
                <a:cs typeface="+mn-cs"/>
              </a:rPr>
              <a:t>张，除移至主表的带息负债表外，删除上市公司国有股情况表，并修改部分表名；收益情况表无变化，财务情况说明书和会计报表附注内容进行调整。上述内容就是本次报表的结构，接下来，我将对逐张报表的具体内容进行说明。</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zh-CN" altLang="zh-CN" sz="1200" kern="1200" dirty="0">
              <a:solidFill>
                <a:srgbClr val="000000"/>
              </a:solidFill>
              <a:effectLst/>
              <a:latin typeface="Calibri" panose="020F050202020403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6</a:t>
            </a:fld>
            <a:endParaRPr lang="zh-CN" altLang="en-US"/>
          </a:p>
        </p:txBody>
      </p:sp>
    </p:spTree>
    <p:extLst>
      <p:ext uri="{BB962C8B-B14F-4D97-AF65-F5344CB8AC3E}">
        <p14:creationId xmlns:p14="http://schemas.microsoft.com/office/powerpoint/2010/main" val="254099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首先，是封面部分，基本延续上年内容，进行了细微的调整。</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）删减了使用频率较小的社会保险标识码及其中的五险一金选项，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）将所属行业码后的“执行会计准则情况代码”移至“执行新收入准则”前，将这几个会计准则类的选项放置在一块，便于比较填报，并增加了是否执行新租赁准则的选项。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）封面添加</a:t>
            </a:r>
            <a:r>
              <a:rPr lang="zh-CN" altLang="en-US" sz="1200" kern="1200" dirty="0">
                <a:solidFill>
                  <a:srgbClr val="000000"/>
                </a:solidFill>
                <a:effectLst/>
                <a:latin typeface="Calibri" panose="020F0502020204030204" pitchFamily="34" charset="0"/>
                <a:ea typeface="宋体" panose="02010600030101010101" pitchFamily="2" charset="-122"/>
                <a:cs typeface="+mn-cs"/>
              </a:rPr>
              <a:t>了</a:t>
            </a:r>
            <a:r>
              <a:rPr lang="zh-CN" altLang="zh-CN" sz="1200" kern="1200" dirty="0">
                <a:solidFill>
                  <a:srgbClr val="000000"/>
                </a:solidFill>
                <a:effectLst/>
                <a:latin typeface="Calibri" panose="020F0502020204030204" pitchFamily="34" charset="0"/>
                <a:ea typeface="宋体" panose="02010600030101010101" pitchFamily="2" charset="-122"/>
                <a:cs typeface="+mn-cs"/>
              </a:rPr>
              <a:t>“混合所有制企业”和“员工持股企业”选项。</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其中：混合所有制企业指资本构成含有除公司职工之外的自然人，私营企业或民营企业，外资企业，投资基金等。</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员工持股指存在本企业职工持有本企业股权情况。以上就是封面部分的变动情况，</a:t>
            </a:r>
          </a:p>
          <a:p>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7</a:t>
            </a:fld>
            <a:endParaRPr lang="zh-CN" altLang="en-US"/>
          </a:p>
        </p:txBody>
      </p:sp>
    </p:spTree>
    <p:extLst>
      <p:ext uri="{BB962C8B-B14F-4D97-AF65-F5344CB8AC3E}">
        <p14:creationId xmlns:p14="http://schemas.microsoft.com/office/powerpoint/2010/main" val="3346147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在具体讲解每张报表之前，我先说明一下关于母子企业分阶段执行新准则（这里的新准则包含租赁、金融工具和收入准则）的合并报表处理方式，在培训资料的</a:t>
            </a:r>
            <a:r>
              <a:rPr lang="en-US" altLang="zh-CN" sz="1200" kern="1200" dirty="0">
                <a:solidFill>
                  <a:srgbClr val="000000"/>
                </a:solidFill>
                <a:effectLst/>
                <a:latin typeface="Calibri" panose="020F0502020204030204" pitchFamily="34" charset="0"/>
                <a:ea typeface="宋体" panose="02010600030101010101" pitchFamily="2" charset="-122"/>
                <a:cs typeface="+mn-cs"/>
              </a:rPr>
              <a:t>20</a:t>
            </a:r>
            <a:r>
              <a:rPr lang="zh-CN" altLang="zh-CN" sz="1200" kern="1200" dirty="0">
                <a:solidFill>
                  <a:srgbClr val="000000"/>
                </a:solidFill>
                <a:effectLst/>
                <a:latin typeface="Calibri" panose="020F0502020204030204" pitchFamily="34" charset="0"/>
                <a:ea typeface="宋体" panose="02010600030101010101" pitchFamily="2" charset="-122"/>
                <a:cs typeface="+mn-cs"/>
              </a:rPr>
              <a:t>页有相关内容，在征求意见中，也有企业建议明确；在去年的编制指南中已经明确了新收入、金融工具准则的合并原则。</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）对于母公司已执行新准则，而子公司未执行新准则的，母公司编制合并报表时，需要将财务决算报表调整与母公司一致，也就是要将子公司财务报表调整为执行新准则后进行合并。</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）对于母公司未执行新准则，子公司已执行新准则的，母公司编制合并报表时，可以将子公司按母公司会计政策进行合并，也可直接用子公司报表合并。</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根据会计司今年发布的租赁准则应用指南中，明确了新租赁准则也按照上述方法执行。也就是说，如果母公司未执行新准则，可以直接合并已执行新准则的子公司报表，其他的都是需要按照合并报表原则，将子公司按母公司会计政策调整后合并。这里需要大家注意一下。</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接下来，我就对每张报表的修改情况逐一说明。</a:t>
            </a:r>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8</a:t>
            </a:fld>
            <a:endParaRPr lang="zh-CN" altLang="en-US"/>
          </a:p>
        </p:txBody>
      </p:sp>
    </p:spTree>
    <p:extLst>
      <p:ext uri="{BB962C8B-B14F-4D97-AF65-F5344CB8AC3E}">
        <p14:creationId xmlns:p14="http://schemas.microsoft.com/office/powerpoint/2010/main" val="700648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rgbClr val="000000"/>
                </a:solidFill>
                <a:effectLst/>
                <a:latin typeface="Calibri" panose="020F0502020204030204" pitchFamily="34" charset="0"/>
                <a:ea typeface="宋体" panose="02010600030101010101" pitchFamily="2" charset="-122"/>
                <a:cs typeface="+mn-cs"/>
              </a:rPr>
              <a:t>首先，看一下企财</a:t>
            </a:r>
            <a:r>
              <a:rPr lang="en-US" altLang="zh-CN" sz="1200" kern="1200" dirty="0">
                <a:solidFill>
                  <a:srgbClr val="000000"/>
                </a:solidFill>
                <a:effectLst/>
                <a:latin typeface="Calibri" panose="020F0502020204030204" pitchFamily="34" charset="0"/>
                <a:ea typeface="宋体" panose="02010600030101010101" pitchFamily="2" charset="-122"/>
                <a:cs typeface="+mn-cs"/>
              </a:rPr>
              <a:t>01</a:t>
            </a:r>
            <a:r>
              <a:rPr lang="zh-CN" altLang="zh-CN" sz="1200" kern="1200" dirty="0">
                <a:solidFill>
                  <a:srgbClr val="000000"/>
                </a:solidFill>
                <a:effectLst/>
                <a:latin typeface="Calibri" panose="020F0502020204030204" pitchFamily="34" charset="0"/>
                <a:ea typeface="宋体" panose="02010600030101010101" pitchFamily="2" charset="-122"/>
                <a:cs typeface="+mn-cs"/>
              </a:rPr>
              <a:t>表</a:t>
            </a:r>
            <a:r>
              <a:rPr lang="en-US" altLang="zh-CN" sz="1200" kern="1200" dirty="0">
                <a:solidFill>
                  <a:srgbClr val="000000"/>
                </a:solidFill>
                <a:effectLst/>
                <a:latin typeface="Calibri" panose="020F0502020204030204" pitchFamily="34" charset="0"/>
                <a:ea typeface="宋体" panose="02010600030101010101" pitchFamily="2" charset="-122"/>
                <a:cs typeface="+mn-cs"/>
              </a:rPr>
              <a:t>-</a:t>
            </a:r>
            <a:r>
              <a:rPr lang="zh-CN" altLang="zh-CN" sz="1200" kern="1200" dirty="0">
                <a:solidFill>
                  <a:srgbClr val="000000"/>
                </a:solidFill>
                <a:effectLst/>
                <a:latin typeface="Calibri" panose="020F0502020204030204" pitchFamily="34" charset="0"/>
                <a:ea typeface="宋体" panose="02010600030101010101" pitchFamily="2" charset="-122"/>
                <a:cs typeface="+mn-cs"/>
              </a:rPr>
              <a:t>资产负债表，这张表主要根据发布的合并列报格式为基础进行调整。由于这张表内容较多，为了便于展示，这里分别从资产、负债和所有者权益三部分进行说明。</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第一块，资产部分</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1</a:t>
            </a:r>
            <a:r>
              <a:rPr lang="zh-CN" altLang="zh-CN" sz="1200" kern="1200" dirty="0">
                <a:solidFill>
                  <a:srgbClr val="000000"/>
                </a:solidFill>
                <a:effectLst/>
                <a:latin typeface="Calibri" panose="020F0502020204030204" pitchFamily="34" charset="0"/>
                <a:ea typeface="宋体" panose="02010600030101010101" pitchFamily="2" charset="-122"/>
                <a:cs typeface="+mn-cs"/>
              </a:rPr>
              <a:t>）删除了原表格中的“上年年末余额”，仅保留“期末余额”和“期初余额”，“期初余额”根据企业上年度资产负债表的“期末余额”结合本年度调整数填列，已执行三项新准则的企业，还需先将上年度财务决算中的“期末余额”按照新准则规定转化后，再结合本年度调整数填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在这里特别说明一下，发布的合并列报格式中为 “上年年末余额”，而根据我们数据统计的需要，将这里改为了“期初余额”。</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2</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）根据报表列报格式将“应收票据及应收账款”拆分，并新增应收款项融资项目，用于已执行新金融工具准则的企业填报，反映以公允价值计量且其变动计入其他综合收益的应收票据和应收账款等。</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3</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）根据报表列报格式，调整了两个金融企业填报项目名称，分别是将“应收分保准备金”修改为“应收分保合同准备金”、“发放贷款与垫款”修改为“发放贷款和垫款”，具体填报内容和口径无变化</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a:t>
            </a:r>
            <a:r>
              <a:rPr lang="en-US" altLang="zh-CN" sz="1200" kern="1200" dirty="0">
                <a:solidFill>
                  <a:srgbClr val="000000"/>
                </a:solidFill>
                <a:effectLst/>
                <a:latin typeface="Calibri" panose="020F0502020204030204" pitchFamily="34" charset="0"/>
                <a:ea typeface="宋体" panose="02010600030101010101" pitchFamily="2" charset="-122"/>
                <a:cs typeface="+mn-cs"/>
              </a:rPr>
              <a:t>4</a:t>
            </a:r>
            <a:r>
              <a:rPr lang="zh-CN" altLang="zh-CN" sz="1200" kern="1200" dirty="0">
                <a:solidFill>
                  <a:srgbClr val="000000"/>
                </a:solidFill>
                <a:effectLst/>
                <a:latin typeface="Calibri" panose="020F0502020204030204" pitchFamily="34" charset="0"/>
                <a:ea typeface="宋体" panose="02010600030101010101" pitchFamily="2" charset="-122"/>
                <a:cs typeface="+mn-cs"/>
              </a:rPr>
              <a:t>）根据新租赁准则和列报格式的要求，在无形资产前增加了“使用权资产”，适用于已执行新租赁准则的企业填报，反映承租人持有的使用权资产的期末账面价值，和固定资产等科目一样，根据“使用权资产”减去“使用权资产累计折旧”和“使用权资产减值准备”后的净额填列。</a:t>
            </a:r>
          </a:p>
          <a:p>
            <a:r>
              <a:rPr lang="zh-CN" altLang="zh-CN" sz="1200" kern="1200" dirty="0">
                <a:solidFill>
                  <a:srgbClr val="000000"/>
                </a:solidFill>
                <a:effectLst/>
                <a:latin typeface="Calibri" panose="020F0502020204030204" pitchFamily="34" charset="0"/>
                <a:ea typeface="宋体" panose="02010600030101010101" pitchFamily="2" charset="-122"/>
                <a:cs typeface="+mn-cs"/>
              </a:rPr>
              <a:t>以上，就是资产部分的修改内容</a:t>
            </a:r>
            <a:r>
              <a:rPr lang="zh-CN" altLang="en-US" sz="1200" kern="1200" dirty="0">
                <a:solidFill>
                  <a:srgbClr val="000000"/>
                </a:solidFill>
                <a:effectLst/>
                <a:latin typeface="Calibri" panose="020F0502020204030204" pitchFamily="34" charset="0"/>
                <a:ea typeface="宋体" panose="02010600030101010101" pitchFamily="2" charset="-122"/>
                <a:cs typeface="+mn-cs"/>
              </a:rPr>
              <a:t>。</a:t>
            </a:r>
            <a:endParaRPr lang="zh-CN" altLang="en-US" dirty="0"/>
          </a:p>
        </p:txBody>
      </p:sp>
      <p:sp>
        <p:nvSpPr>
          <p:cNvPr id="4" name="灯片编号占位符 3"/>
          <p:cNvSpPr>
            <a:spLocks noGrp="1"/>
          </p:cNvSpPr>
          <p:nvPr>
            <p:ph type="sldNum" sz="quarter" idx="4294967295"/>
          </p:nvPr>
        </p:nvSpPr>
        <p:spPr/>
        <p:txBody>
          <a:bodyPr/>
          <a:lstStyle/>
          <a:p>
            <a:pPr>
              <a:defRPr/>
            </a:pPr>
            <a:fld id="{BD3BBF86-1C89-41F4-BF41-60E4C2A754EA}" type="slidenum">
              <a:rPr lang="zh-CN" altLang="en-US" smtClean="0"/>
              <a:pPr>
                <a:defRPr/>
              </a:pPr>
              <a:t>9</a:t>
            </a:fld>
            <a:endParaRPr lang="zh-CN" altLang="en-US"/>
          </a:p>
        </p:txBody>
      </p:sp>
    </p:spTree>
    <p:extLst>
      <p:ext uri="{BB962C8B-B14F-4D97-AF65-F5344CB8AC3E}">
        <p14:creationId xmlns:p14="http://schemas.microsoft.com/office/powerpoint/2010/main" val="588455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2518423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竖排文字占位符 2">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34253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p:cNvPr>
          <p:cNvSpPr>
            <a:spLocks noGrp="1"/>
          </p:cNvSpPr>
          <p:nvPr>
            <p:ph type="title" orient="vert"/>
          </p:nvPr>
        </p:nvSpPr>
        <p:spPr>
          <a:xfrm>
            <a:off x="6543675" y="365125"/>
            <a:ext cx="1971675" cy="5883275"/>
          </a:xfrm>
          <a:prstGeom prst="rect">
            <a:avLst/>
          </a:prstGeom>
        </p:spPr>
        <p:txBody>
          <a:bodyPr vert="eaVert"/>
          <a:lstStyle/>
          <a:p>
            <a:r>
              <a:rPr lang="zh-CN" altLang="en-US"/>
              <a:t>单击此处编辑母版标题样式</a:t>
            </a:r>
          </a:p>
        </p:txBody>
      </p:sp>
      <p:sp>
        <p:nvSpPr>
          <p:cNvPr id="3" name="竖排文字占位符 2">
            <a:extLst/>
          </p:cNvPr>
          <p:cNvSpPr>
            <a:spLocks noGrp="1"/>
          </p:cNvSpPr>
          <p:nvPr>
            <p:ph type="body" orient="vert" idx="1"/>
          </p:nvPr>
        </p:nvSpPr>
        <p:spPr>
          <a:xfrm>
            <a:off x="628650" y="365125"/>
            <a:ext cx="5762625" cy="588327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38101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3">
            <a:extLst>
              <a:ext uri="{FF2B5EF4-FFF2-40B4-BE49-F238E27FC236}">
                <a16:creationId xmlns:a16="http://schemas.microsoft.com/office/drawing/2014/main" id="{2A5ECE72-9BA4-4C0D-8449-F4E18FB98BE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B9606BC8-5EDE-42B7-AD75-BDC2AD3DEF40}"/>
              </a:ext>
            </a:extLst>
          </p:cNvPr>
          <p:cNvSpPr>
            <a:spLocks noGrp="1" noChangeArrowheads="1"/>
          </p:cNvSpPr>
          <p:nvPr>
            <p:ph type="sldNum" sz="quarter" idx="11"/>
          </p:nvPr>
        </p:nvSpPr>
        <p:spPr>
          <a:ln/>
        </p:spPr>
        <p:txBody>
          <a:bodyPr/>
          <a:lstStyle>
            <a:lvl1pPr>
              <a:defRPr/>
            </a:lvl1pPr>
          </a:lstStyle>
          <a:p>
            <a:pPr>
              <a:defRPr/>
            </a:pPr>
            <a:fld id="{60516DE1-29F0-4E34-B55B-A31CA19ACA4A}" type="slidenum">
              <a:rPr lang="en-US" altLang="zh-CN"/>
              <a:pPr>
                <a:defRPr/>
              </a:pPr>
              <a:t>‹#›</a:t>
            </a:fld>
            <a:endParaRPr lang="en-US" altLang="zh-CN"/>
          </a:p>
        </p:txBody>
      </p:sp>
    </p:spTree>
    <p:extLst>
      <p:ext uri="{BB962C8B-B14F-4D97-AF65-F5344CB8AC3E}">
        <p14:creationId xmlns:p14="http://schemas.microsoft.com/office/powerpoint/2010/main" val="1195698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a:extLst>
              <a:ext uri="{FF2B5EF4-FFF2-40B4-BE49-F238E27FC236}">
                <a16:creationId xmlns:a16="http://schemas.microsoft.com/office/drawing/2014/main" id="{EDD49F41-0A6C-4A16-8A91-8DCD681F941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E7B39C69-9A66-4D19-ABE8-F4E65A2A8FA1}"/>
              </a:ext>
            </a:extLst>
          </p:cNvPr>
          <p:cNvSpPr>
            <a:spLocks noGrp="1" noChangeArrowheads="1"/>
          </p:cNvSpPr>
          <p:nvPr>
            <p:ph type="sldNum" sz="quarter" idx="11"/>
          </p:nvPr>
        </p:nvSpPr>
        <p:spPr>
          <a:ln/>
        </p:spPr>
        <p:txBody>
          <a:bodyPr/>
          <a:lstStyle>
            <a:lvl1pPr>
              <a:defRPr/>
            </a:lvl1pPr>
          </a:lstStyle>
          <a:p>
            <a:pPr>
              <a:defRPr/>
            </a:pPr>
            <a:fld id="{1EACF489-972D-4F43-86A0-4C93ADB58189}" type="slidenum">
              <a:rPr lang="en-US" altLang="zh-CN"/>
              <a:pPr>
                <a:defRPr/>
              </a:pPr>
              <a:t>‹#›</a:t>
            </a:fld>
            <a:endParaRPr lang="en-US" altLang="zh-CN"/>
          </a:p>
        </p:txBody>
      </p:sp>
    </p:spTree>
    <p:extLst>
      <p:ext uri="{BB962C8B-B14F-4D97-AF65-F5344CB8AC3E}">
        <p14:creationId xmlns:p14="http://schemas.microsoft.com/office/powerpoint/2010/main" val="3177611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p>
        </p:txBody>
      </p:sp>
      <p:sp>
        <p:nvSpPr>
          <p:cNvPr id="4" name="Rectangle 3">
            <a:extLst>
              <a:ext uri="{FF2B5EF4-FFF2-40B4-BE49-F238E27FC236}">
                <a16:creationId xmlns:a16="http://schemas.microsoft.com/office/drawing/2014/main" id="{76203303-E332-41EF-A84C-45254AB6B45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60BB8CF6-7F79-42DB-8BA1-DA086A85307B}"/>
              </a:ext>
            </a:extLst>
          </p:cNvPr>
          <p:cNvSpPr>
            <a:spLocks noGrp="1" noChangeArrowheads="1"/>
          </p:cNvSpPr>
          <p:nvPr>
            <p:ph type="sldNum" sz="quarter" idx="11"/>
          </p:nvPr>
        </p:nvSpPr>
        <p:spPr>
          <a:ln/>
        </p:spPr>
        <p:txBody>
          <a:bodyPr/>
          <a:lstStyle>
            <a:lvl1pPr>
              <a:defRPr/>
            </a:lvl1pPr>
          </a:lstStyle>
          <a:p>
            <a:pPr>
              <a:defRPr/>
            </a:pPr>
            <a:fld id="{7ADCE8DE-8AA5-413B-AF10-4E59BDF61431}" type="slidenum">
              <a:rPr lang="en-US" altLang="zh-CN"/>
              <a:pPr>
                <a:defRPr/>
              </a:pPr>
              <a:t>‹#›</a:t>
            </a:fld>
            <a:endParaRPr lang="en-US" altLang="zh-CN"/>
          </a:p>
        </p:txBody>
      </p:sp>
    </p:spTree>
    <p:extLst>
      <p:ext uri="{BB962C8B-B14F-4D97-AF65-F5344CB8AC3E}">
        <p14:creationId xmlns:p14="http://schemas.microsoft.com/office/powerpoint/2010/main" val="1018571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sz="half" idx="1"/>
          </p:nvPr>
        </p:nvSpPr>
        <p:spPr>
          <a:xfrm>
            <a:off x="9144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p:cNvPr>
          <p:cNvSpPr>
            <a:spLocks noGrp="1"/>
          </p:cNvSpPr>
          <p:nvPr>
            <p:ph sz="half" idx="2"/>
          </p:nvPr>
        </p:nvSpPr>
        <p:spPr>
          <a:xfrm>
            <a:off x="47625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3">
            <a:extLst>
              <a:ext uri="{FF2B5EF4-FFF2-40B4-BE49-F238E27FC236}">
                <a16:creationId xmlns:a16="http://schemas.microsoft.com/office/drawing/2014/main" id="{CDC85294-E259-4C0C-A2F8-3492B982BA6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2C267A06-549D-498D-A876-A57B38B041B7}"/>
              </a:ext>
            </a:extLst>
          </p:cNvPr>
          <p:cNvSpPr>
            <a:spLocks noGrp="1" noChangeArrowheads="1"/>
          </p:cNvSpPr>
          <p:nvPr>
            <p:ph type="sldNum" sz="quarter" idx="11"/>
          </p:nvPr>
        </p:nvSpPr>
        <p:spPr>
          <a:ln/>
        </p:spPr>
        <p:txBody>
          <a:bodyPr/>
          <a:lstStyle>
            <a:lvl1pPr>
              <a:defRPr/>
            </a:lvl1pPr>
          </a:lstStyle>
          <a:p>
            <a:pPr>
              <a:defRPr/>
            </a:pPr>
            <a:fld id="{3C86D1EB-6DE3-4CD5-8D71-9B3D8FBDC347}" type="slidenum">
              <a:rPr lang="en-US" altLang="zh-CN"/>
              <a:pPr>
                <a:defRPr/>
              </a:pPr>
              <a:t>‹#›</a:t>
            </a:fld>
            <a:endParaRPr lang="en-US" altLang="zh-CN"/>
          </a:p>
        </p:txBody>
      </p:sp>
    </p:spTree>
    <p:extLst>
      <p:ext uri="{BB962C8B-B14F-4D97-AF65-F5344CB8AC3E}">
        <p14:creationId xmlns:p14="http://schemas.microsoft.com/office/powerpoint/2010/main" val="1670964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365125"/>
            <a:ext cx="7886700" cy="1325563"/>
          </a:xfrm>
          <a:prstGeom prst="rect">
            <a:avLst/>
          </a:prstGeom>
        </p:spPr>
        <p:txBody>
          <a:bodyPr/>
          <a:lstStyle/>
          <a:p>
            <a:r>
              <a:rPr lang="zh-CN" altLang="en-US"/>
              <a:t>单击此处编辑母版标题样式</a:t>
            </a:r>
          </a:p>
        </p:txBody>
      </p:sp>
      <p:sp>
        <p:nvSpPr>
          <p:cNvPr id="3" name="文本占位符 2">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p:cNvPr>
          <p:cNvSpPr>
            <a:spLocks noGrp="1"/>
          </p:cNvSpPr>
          <p:nvPr>
            <p:ph sz="half" idx="2"/>
          </p:nvPr>
        </p:nvSpPr>
        <p:spPr>
          <a:xfrm>
            <a:off x="630238" y="2505075"/>
            <a:ext cx="386873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p:cNvPr>
          <p:cNvSpPr>
            <a:spLocks noGrp="1"/>
          </p:cNvSpPr>
          <p:nvPr>
            <p:ph sz="quarter" idx="4"/>
          </p:nvPr>
        </p:nvSpPr>
        <p:spPr>
          <a:xfrm>
            <a:off x="4629150" y="2505075"/>
            <a:ext cx="38877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3">
            <a:extLst>
              <a:ext uri="{FF2B5EF4-FFF2-40B4-BE49-F238E27FC236}">
                <a16:creationId xmlns:a16="http://schemas.microsoft.com/office/drawing/2014/main" id="{5585160D-6434-4DA6-9532-308C1B196F1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4">
            <a:extLst>
              <a:ext uri="{FF2B5EF4-FFF2-40B4-BE49-F238E27FC236}">
                <a16:creationId xmlns:a16="http://schemas.microsoft.com/office/drawing/2014/main" id="{517E2EE2-3047-420D-8106-8DAC0A8442B1}"/>
              </a:ext>
            </a:extLst>
          </p:cNvPr>
          <p:cNvSpPr>
            <a:spLocks noGrp="1" noChangeArrowheads="1"/>
          </p:cNvSpPr>
          <p:nvPr>
            <p:ph type="sldNum" sz="quarter" idx="11"/>
          </p:nvPr>
        </p:nvSpPr>
        <p:spPr>
          <a:ln/>
        </p:spPr>
        <p:txBody>
          <a:bodyPr/>
          <a:lstStyle>
            <a:lvl1pPr>
              <a:defRPr/>
            </a:lvl1pPr>
          </a:lstStyle>
          <a:p>
            <a:pPr>
              <a:defRPr/>
            </a:pPr>
            <a:fld id="{EC6BDCE9-52B4-4535-B32E-0E4676E82C79}" type="slidenum">
              <a:rPr lang="en-US" altLang="zh-CN"/>
              <a:pPr>
                <a:defRPr/>
              </a:pPr>
              <a:t>‹#›</a:t>
            </a:fld>
            <a:endParaRPr lang="en-US" altLang="zh-CN"/>
          </a:p>
        </p:txBody>
      </p:sp>
    </p:spTree>
    <p:extLst>
      <p:ext uri="{BB962C8B-B14F-4D97-AF65-F5344CB8AC3E}">
        <p14:creationId xmlns:p14="http://schemas.microsoft.com/office/powerpoint/2010/main" val="1577982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Rectangle 3">
            <a:extLst>
              <a:ext uri="{FF2B5EF4-FFF2-40B4-BE49-F238E27FC236}">
                <a16:creationId xmlns:a16="http://schemas.microsoft.com/office/drawing/2014/main" id="{C298881E-48BC-45D3-8D33-A6E2C552C75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4">
            <a:extLst>
              <a:ext uri="{FF2B5EF4-FFF2-40B4-BE49-F238E27FC236}">
                <a16:creationId xmlns:a16="http://schemas.microsoft.com/office/drawing/2014/main" id="{80E6046D-1840-4CB6-B460-27C2B122D01C}"/>
              </a:ext>
            </a:extLst>
          </p:cNvPr>
          <p:cNvSpPr>
            <a:spLocks noGrp="1" noChangeArrowheads="1"/>
          </p:cNvSpPr>
          <p:nvPr>
            <p:ph type="sldNum" sz="quarter" idx="11"/>
          </p:nvPr>
        </p:nvSpPr>
        <p:spPr>
          <a:ln/>
        </p:spPr>
        <p:txBody>
          <a:bodyPr/>
          <a:lstStyle>
            <a:lvl1pPr>
              <a:defRPr/>
            </a:lvl1pPr>
          </a:lstStyle>
          <a:p>
            <a:pPr>
              <a:defRPr/>
            </a:pPr>
            <a:fld id="{578312DE-5C98-42A2-82E2-10A21DE384A4}" type="slidenum">
              <a:rPr lang="en-US" altLang="zh-CN"/>
              <a:pPr>
                <a:defRPr/>
              </a:pPr>
              <a:t>‹#›</a:t>
            </a:fld>
            <a:endParaRPr lang="en-US" altLang="zh-CN"/>
          </a:p>
        </p:txBody>
      </p:sp>
    </p:spTree>
    <p:extLst>
      <p:ext uri="{BB962C8B-B14F-4D97-AF65-F5344CB8AC3E}">
        <p14:creationId xmlns:p14="http://schemas.microsoft.com/office/powerpoint/2010/main" val="31385493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8E4D9DD-AE9A-41EB-8A8A-62A1CAF1137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4">
            <a:extLst>
              <a:ext uri="{FF2B5EF4-FFF2-40B4-BE49-F238E27FC236}">
                <a16:creationId xmlns:a16="http://schemas.microsoft.com/office/drawing/2014/main" id="{974CB4A8-690A-43F7-8A44-E6C67CF052E6}"/>
              </a:ext>
            </a:extLst>
          </p:cNvPr>
          <p:cNvSpPr>
            <a:spLocks noGrp="1" noChangeArrowheads="1"/>
          </p:cNvSpPr>
          <p:nvPr>
            <p:ph type="sldNum" sz="quarter" idx="11"/>
          </p:nvPr>
        </p:nvSpPr>
        <p:spPr>
          <a:ln/>
        </p:spPr>
        <p:txBody>
          <a:bodyPr/>
          <a:lstStyle>
            <a:lvl1pPr>
              <a:defRPr/>
            </a:lvl1pPr>
          </a:lstStyle>
          <a:p>
            <a:pPr>
              <a:defRPr/>
            </a:pPr>
            <a:fld id="{669BEFFD-EFB5-4B82-9C70-BA0D828132F2}" type="slidenum">
              <a:rPr lang="en-US" altLang="zh-CN"/>
              <a:pPr>
                <a:defRPr/>
              </a:pPr>
              <a:t>‹#›</a:t>
            </a:fld>
            <a:endParaRPr lang="en-US" altLang="zh-CN"/>
          </a:p>
        </p:txBody>
      </p:sp>
    </p:spTree>
    <p:extLst>
      <p:ext uri="{BB962C8B-B14F-4D97-AF65-F5344CB8AC3E}">
        <p14:creationId xmlns:p14="http://schemas.microsoft.com/office/powerpoint/2010/main" val="1912375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3">
            <a:extLst>
              <a:ext uri="{FF2B5EF4-FFF2-40B4-BE49-F238E27FC236}">
                <a16:creationId xmlns:a16="http://schemas.microsoft.com/office/drawing/2014/main" id="{E8544A8D-8D12-41F1-8B95-D0E43352C26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DCCAA734-2EEA-4623-B602-ED26332AC986}"/>
              </a:ext>
            </a:extLst>
          </p:cNvPr>
          <p:cNvSpPr>
            <a:spLocks noGrp="1" noChangeArrowheads="1"/>
          </p:cNvSpPr>
          <p:nvPr>
            <p:ph type="sldNum" sz="quarter" idx="11"/>
          </p:nvPr>
        </p:nvSpPr>
        <p:spPr>
          <a:ln/>
        </p:spPr>
        <p:txBody>
          <a:bodyPr/>
          <a:lstStyle>
            <a:lvl1pPr>
              <a:defRPr/>
            </a:lvl1pPr>
          </a:lstStyle>
          <a:p>
            <a:pPr>
              <a:defRPr/>
            </a:pPr>
            <a:fld id="{5B0704CA-F532-4E04-93E8-BB3CCB1F838E}" type="slidenum">
              <a:rPr lang="en-US" altLang="zh-CN"/>
              <a:pPr>
                <a:defRPr/>
              </a:pPr>
              <a:t>‹#›</a:t>
            </a:fld>
            <a:endParaRPr lang="en-US" altLang="zh-CN"/>
          </a:p>
        </p:txBody>
      </p:sp>
    </p:spTree>
    <p:extLst>
      <p:ext uri="{BB962C8B-B14F-4D97-AF65-F5344CB8AC3E}">
        <p14:creationId xmlns:p14="http://schemas.microsoft.com/office/powerpoint/2010/main" val="1900193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14280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3">
            <a:extLst>
              <a:ext uri="{FF2B5EF4-FFF2-40B4-BE49-F238E27FC236}">
                <a16:creationId xmlns:a16="http://schemas.microsoft.com/office/drawing/2014/main" id="{78FB5E15-1295-418A-94A1-A0F55A76655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AC66D61B-6022-4803-8899-C12277F631CE}"/>
              </a:ext>
            </a:extLst>
          </p:cNvPr>
          <p:cNvSpPr>
            <a:spLocks noGrp="1" noChangeArrowheads="1"/>
          </p:cNvSpPr>
          <p:nvPr>
            <p:ph type="sldNum" sz="quarter" idx="11"/>
          </p:nvPr>
        </p:nvSpPr>
        <p:spPr>
          <a:ln/>
        </p:spPr>
        <p:txBody>
          <a:bodyPr/>
          <a:lstStyle>
            <a:lvl1pPr>
              <a:defRPr/>
            </a:lvl1pPr>
          </a:lstStyle>
          <a:p>
            <a:pPr>
              <a:defRPr/>
            </a:pPr>
            <a:fld id="{CE8A03FF-AD90-4219-A328-74FF65F89594}" type="slidenum">
              <a:rPr lang="en-US" altLang="zh-CN"/>
              <a:pPr>
                <a:defRPr/>
              </a:pPr>
              <a:t>‹#›</a:t>
            </a:fld>
            <a:endParaRPr lang="en-US" altLang="zh-CN"/>
          </a:p>
        </p:txBody>
      </p:sp>
    </p:spTree>
    <p:extLst>
      <p:ext uri="{BB962C8B-B14F-4D97-AF65-F5344CB8AC3E}">
        <p14:creationId xmlns:p14="http://schemas.microsoft.com/office/powerpoint/2010/main" val="517002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竖排文字占位符 2">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a:extLst>
              <a:ext uri="{FF2B5EF4-FFF2-40B4-BE49-F238E27FC236}">
                <a16:creationId xmlns:a16="http://schemas.microsoft.com/office/drawing/2014/main" id="{39569DF4-B798-42A6-95EF-0F0BC3C1469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7C2E42A2-3FB0-4DC6-A843-52CEAD954406}"/>
              </a:ext>
            </a:extLst>
          </p:cNvPr>
          <p:cNvSpPr>
            <a:spLocks noGrp="1" noChangeArrowheads="1"/>
          </p:cNvSpPr>
          <p:nvPr>
            <p:ph type="sldNum" sz="quarter" idx="11"/>
          </p:nvPr>
        </p:nvSpPr>
        <p:spPr>
          <a:ln/>
        </p:spPr>
        <p:txBody>
          <a:bodyPr/>
          <a:lstStyle>
            <a:lvl1pPr>
              <a:defRPr/>
            </a:lvl1pPr>
          </a:lstStyle>
          <a:p>
            <a:pPr>
              <a:defRPr/>
            </a:pPr>
            <a:fld id="{6D3C640D-B358-48D2-BCD2-E23BF2B15C4C}" type="slidenum">
              <a:rPr lang="en-US" altLang="zh-CN"/>
              <a:pPr>
                <a:defRPr/>
              </a:pPr>
              <a:t>‹#›</a:t>
            </a:fld>
            <a:endParaRPr lang="en-US" altLang="zh-CN"/>
          </a:p>
        </p:txBody>
      </p:sp>
    </p:spTree>
    <p:extLst>
      <p:ext uri="{BB962C8B-B14F-4D97-AF65-F5344CB8AC3E}">
        <p14:creationId xmlns:p14="http://schemas.microsoft.com/office/powerpoint/2010/main" val="7276594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p:cNvPr>
          <p:cNvSpPr>
            <a:spLocks noGrp="1"/>
          </p:cNvSpPr>
          <p:nvPr>
            <p:ph type="title" orient="vert"/>
          </p:nvPr>
        </p:nvSpPr>
        <p:spPr>
          <a:xfrm>
            <a:off x="6543675" y="365125"/>
            <a:ext cx="1971675" cy="5883275"/>
          </a:xfrm>
          <a:prstGeom prst="rect">
            <a:avLst/>
          </a:prstGeom>
        </p:spPr>
        <p:txBody>
          <a:bodyPr vert="eaVert"/>
          <a:lstStyle/>
          <a:p>
            <a:r>
              <a:rPr lang="zh-CN" altLang="en-US"/>
              <a:t>单击此处编辑母版标题样式</a:t>
            </a:r>
          </a:p>
        </p:txBody>
      </p:sp>
      <p:sp>
        <p:nvSpPr>
          <p:cNvPr id="3" name="竖排文字占位符 2">
            <a:extLst/>
          </p:cNvPr>
          <p:cNvSpPr>
            <a:spLocks noGrp="1"/>
          </p:cNvSpPr>
          <p:nvPr>
            <p:ph type="body" orient="vert" idx="1"/>
          </p:nvPr>
        </p:nvSpPr>
        <p:spPr>
          <a:xfrm>
            <a:off x="628650" y="365125"/>
            <a:ext cx="5762625" cy="588327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a:extLst>
              <a:ext uri="{FF2B5EF4-FFF2-40B4-BE49-F238E27FC236}">
                <a16:creationId xmlns:a16="http://schemas.microsoft.com/office/drawing/2014/main" id="{219052C7-3F1E-4012-85CB-629D0F7C6C5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B58A661B-1804-4649-82BE-7E9140C27DF2}"/>
              </a:ext>
            </a:extLst>
          </p:cNvPr>
          <p:cNvSpPr>
            <a:spLocks noGrp="1" noChangeArrowheads="1"/>
          </p:cNvSpPr>
          <p:nvPr>
            <p:ph type="sldNum" sz="quarter" idx="11"/>
          </p:nvPr>
        </p:nvSpPr>
        <p:spPr>
          <a:ln/>
        </p:spPr>
        <p:txBody>
          <a:bodyPr/>
          <a:lstStyle>
            <a:lvl1pPr>
              <a:defRPr/>
            </a:lvl1pPr>
          </a:lstStyle>
          <a:p>
            <a:pPr>
              <a:defRPr/>
            </a:pPr>
            <a:fld id="{3DCAE0C1-E2F8-4656-8319-195C38CCF3AA}" type="slidenum">
              <a:rPr lang="en-US" altLang="zh-CN"/>
              <a:pPr>
                <a:defRPr/>
              </a:pPr>
              <a:t>‹#›</a:t>
            </a:fld>
            <a:endParaRPr lang="en-US" altLang="zh-CN"/>
          </a:p>
        </p:txBody>
      </p:sp>
    </p:spTree>
    <p:extLst>
      <p:ext uri="{BB962C8B-B14F-4D97-AF65-F5344CB8AC3E}">
        <p14:creationId xmlns:p14="http://schemas.microsoft.com/office/powerpoint/2010/main" val="27992823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8237246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154272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p>
        </p:txBody>
      </p:sp>
    </p:spTree>
    <p:extLst>
      <p:ext uri="{BB962C8B-B14F-4D97-AF65-F5344CB8AC3E}">
        <p14:creationId xmlns:p14="http://schemas.microsoft.com/office/powerpoint/2010/main" val="3004406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sz="half" idx="1"/>
          </p:nvPr>
        </p:nvSpPr>
        <p:spPr>
          <a:xfrm>
            <a:off x="9144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p:cNvPr>
          <p:cNvSpPr>
            <a:spLocks noGrp="1"/>
          </p:cNvSpPr>
          <p:nvPr>
            <p:ph sz="half" idx="2"/>
          </p:nvPr>
        </p:nvSpPr>
        <p:spPr>
          <a:xfrm>
            <a:off x="47625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53196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365125"/>
            <a:ext cx="7886700" cy="1325563"/>
          </a:xfrm>
          <a:prstGeom prst="rect">
            <a:avLst/>
          </a:prstGeom>
        </p:spPr>
        <p:txBody>
          <a:bodyPr/>
          <a:lstStyle/>
          <a:p>
            <a:r>
              <a:rPr lang="zh-CN" altLang="en-US"/>
              <a:t>单击此处编辑母版标题样式</a:t>
            </a:r>
          </a:p>
        </p:txBody>
      </p:sp>
      <p:sp>
        <p:nvSpPr>
          <p:cNvPr id="3" name="文本占位符 2">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p:cNvPr>
          <p:cNvSpPr>
            <a:spLocks noGrp="1"/>
          </p:cNvSpPr>
          <p:nvPr>
            <p:ph sz="half" idx="2"/>
          </p:nvPr>
        </p:nvSpPr>
        <p:spPr>
          <a:xfrm>
            <a:off x="630238" y="2505075"/>
            <a:ext cx="386873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p:cNvPr>
          <p:cNvSpPr>
            <a:spLocks noGrp="1"/>
          </p:cNvSpPr>
          <p:nvPr>
            <p:ph sz="quarter" idx="4"/>
          </p:nvPr>
        </p:nvSpPr>
        <p:spPr>
          <a:xfrm>
            <a:off x="4629150" y="2505075"/>
            <a:ext cx="38877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04090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121167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717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p>
        </p:txBody>
      </p:sp>
    </p:spTree>
    <p:extLst>
      <p:ext uri="{BB962C8B-B14F-4D97-AF65-F5344CB8AC3E}">
        <p14:creationId xmlns:p14="http://schemas.microsoft.com/office/powerpoint/2010/main" val="4091503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Tree>
    <p:extLst>
      <p:ext uri="{BB962C8B-B14F-4D97-AF65-F5344CB8AC3E}">
        <p14:creationId xmlns:p14="http://schemas.microsoft.com/office/powerpoint/2010/main" val="8552416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Tree>
    <p:extLst>
      <p:ext uri="{BB962C8B-B14F-4D97-AF65-F5344CB8AC3E}">
        <p14:creationId xmlns:p14="http://schemas.microsoft.com/office/powerpoint/2010/main" val="3821073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竖排文字占位符 2">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654732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p:cNvPr>
          <p:cNvSpPr>
            <a:spLocks noGrp="1"/>
          </p:cNvSpPr>
          <p:nvPr>
            <p:ph type="title" orient="vert"/>
          </p:nvPr>
        </p:nvSpPr>
        <p:spPr>
          <a:xfrm>
            <a:off x="6543675" y="365125"/>
            <a:ext cx="1971675" cy="5883275"/>
          </a:xfrm>
          <a:prstGeom prst="rect">
            <a:avLst/>
          </a:prstGeom>
        </p:spPr>
        <p:txBody>
          <a:bodyPr vert="eaVert"/>
          <a:lstStyle/>
          <a:p>
            <a:r>
              <a:rPr lang="zh-CN" altLang="en-US"/>
              <a:t>单击此处编辑母版标题样式</a:t>
            </a:r>
          </a:p>
        </p:txBody>
      </p:sp>
      <p:sp>
        <p:nvSpPr>
          <p:cNvPr id="3" name="竖排文字占位符 2">
            <a:extLst/>
          </p:cNvPr>
          <p:cNvSpPr>
            <a:spLocks noGrp="1"/>
          </p:cNvSpPr>
          <p:nvPr>
            <p:ph type="body" orient="vert" idx="1"/>
          </p:nvPr>
        </p:nvSpPr>
        <p:spPr>
          <a:xfrm>
            <a:off x="628650" y="365125"/>
            <a:ext cx="5762625" cy="588327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47157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a:extLst/>
          </p:cNvPr>
          <p:cNvSpPr>
            <a:spLocks noGrp="1"/>
          </p:cNvSpPr>
          <p:nvPr>
            <p:ph sz="half" idx="1"/>
          </p:nvPr>
        </p:nvSpPr>
        <p:spPr>
          <a:xfrm>
            <a:off x="9144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p:cNvPr>
          <p:cNvSpPr>
            <a:spLocks noGrp="1"/>
          </p:cNvSpPr>
          <p:nvPr>
            <p:ph sz="half" idx="2"/>
          </p:nvPr>
        </p:nvSpPr>
        <p:spPr>
          <a:xfrm>
            <a:off x="4762500" y="1676400"/>
            <a:ext cx="3695700" cy="45720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70403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365125"/>
            <a:ext cx="7886700" cy="1325563"/>
          </a:xfrm>
          <a:prstGeom prst="rect">
            <a:avLst/>
          </a:prstGeom>
        </p:spPr>
        <p:txBody>
          <a:bodyPr/>
          <a:lstStyle/>
          <a:p>
            <a:r>
              <a:rPr lang="zh-CN" altLang="en-US"/>
              <a:t>单击此处编辑母版标题样式</a:t>
            </a:r>
          </a:p>
        </p:txBody>
      </p:sp>
      <p:sp>
        <p:nvSpPr>
          <p:cNvPr id="3" name="文本占位符 2">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p:cNvPr>
          <p:cNvSpPr>
            <a:spLocks noGrp="1"/>
          </p:cNvSpPr>
          <p:nvPr>
            <p:ph sz="half" idx="2"/>
          </p:nvPr>
        </p:nvSpPr>
        <p:spPr>
          <a:xfrm>
            <a:off x="630238" y="2505075"/>
            <a:ext cx="386873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p:cNvPr>
          <p:cNvSpPr>
            <a:spLocks noGrp="1"/>
          </p:cNvSpPr>
          <p:nvPr>
            <p:ph sz="quarter" idx="4"/>
          </p:nvPr>
        </p:nvSpPr>
        <p:spPr>
          <a:xfrm>
            <a:off x="4629150" y="2505075"/>
            <a:ext cx="38877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76277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75537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0560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Tree>
    <p:extLst>
      <p:ext uri="{BB962C8B-B14F-4D97-AF65-F5344CB8AC3E}">
        <p14:creationId xmlns:p14="http://schemas.microsoft.com/office/powerpoint/2010/main" val="4067583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Tree>
    <p:extLst>
      <p:ext uri="{BB962C8B-B14F-4D97-AF65-F5344CB8AC3E}">
        <p14:creationId xmlns:p14="http://schemas.microsoft.com/office/powerpoint/2010/main" val="146455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00B0F0"/>
            </a:gs>
            <a:gs pos="100000">
              <a:srgbClr val="E0E6F3"/>
            </a:gs>
            <a:gs pos="100000">
              <a:srgbClr val="002060"/>
            </a:gs>
            <a:gs pos="100000">
              <a:srgbClr val="E0E6F3"/>
            </a:gs>
          </a:gsLst>
          <a:lin ang="2700000" scaled="1"/>
        </a:gradFill>
        <a:effectLst/>
      </p:bgPr>
    </p:bg>
    <p:spTree>
      <p:nvGrpSpPr>
        <p:cNvPr id="1" name=""/>
        <p:cNvGrpSpPr/>
        <p:nvPr/>
      </p:nvGrpSpPr>
      <p:grpSpPr>
        <a:xfrm>
          <a:off x="0" y="0"/>
          <a:ext cx="0" cy="0"/>
          <a:chOff x="0" y="0"/>
          <a:chExt cx="0" cy="0"/>
        </a:xfrm>
      </p:grpSpPr>
      <p:pic>
        <p:nvPicPr>
          <p:cNvPr id="2050" name="Picture 11" descr="H:\20101130 董老师任务\参考资料\宣传册图片格式\毛笔刷 副本 拷贝.png">
            <a:extLst>
              <a:ext uri="{FF2B5EF4-FFF2-40B4-BE49-F238E27FC236}">
                <a16:creationId xmlns:a16="http://schemas.microsoft.com/office/drawing/2014/main" id="{086E94C0-EC72-49AA-88A9-0C4522FBEB9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20138" y="0"/>
            <a:ext cx="423862" cy="612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804">
            <a:extLst>
              <a:ext uri="{FF2B5EF4-FFF2-40B4-BE49-F238E27FC236}">
                <a16:creationId xmlns:a16="http://schemas.microsoft.com/office/drawing/2014/main" id="{A052A0D1-A3E5-4DC3-95CD-C94DB41401A2}"/>
              </a:ext>
            </a:extLst>
          </p:cNvPr>
          <p:cNvSpPr>
            <a:spLocks noGrp="1" noChangeArrowheads="1"/>
          </p:cNvSpPr>
          <p:nvPr>
            <p:ph type="body" idx="4294967295"/>
          </p:nvPr>
        </p:nvSpPr>
        <p:spPr bwMode="auto">
          <a:xfrm>
            <a:off x="914400" y="1676400"/>
            <a:ext cx="7543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endParaRPr lang="en-US" altLang="en-US"/>
          </a:p>
          <a:p>
            <a:pPr lvl="1"/>
            <a:r>
              <a:rPr lang="en-US" altLang="zh-CN"/>
              <a:t>Second level</a:t>
            </a:r>
            <a:endParaRPr lang="en-US" altLang="en-US"/>
          </a:p>
          <a:p>
            <a:pPr lvl="2"/>
            <a:r>
              <a:rPr lang="en-US" altLang="zh-CN"/>
              <a:t>Third level</a:t>
            </a:r>
            <a:endParaRPr lang="en-US" altLang="en-US"/>
          </a:p>
          <a:p>
            <a:pPr lvl="3"/>
            <a:r>
              <a:rPr lang="en-US" altLang="zh-CN"/>
              <a:t>Fourth level</a:t>
            </a:r>
            <a:endParaRPr lang="en-US" alt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ts val="500"/>
        </a:spcBef>
        <a:spcAft>
          <a:spcPts val="500"/>
        </a:spcAft>
        <a:buSzPct val="100000"/>
        <a:buChar char="•"/>
        <a:defRPr sz="2200" kern="1200">
          <a:solidFill>
            <a:srgbClr val="000000"/>
          </a:solidFill>
          <a:latin typeface="+mn-lt"/>
          <a:ea typeface="+mn-ea"/>
          <a:cs typeface="+mn-cs"/>
        </a:defRPr>
      </a:lvl1pPr>
      <a:lvl2pPr marL="292100" indent="-177800" algn="l" rtl="0" eaLnBrk="0" fontAlgn="base" hangingPunct="0">
        <a:spcBef>
          <a:spcPts val="500"/>
        </a:spcBef>
        <a:spcAft>
          <a:spcPts val="500"/>
        </a:spcAft>
        <a:buClr>
          <a:srgbClr val="990000"/>
        </a:buClr>
        <a:buSzPct val="100000"/>
        <a:buFont typeface="Wingdings" panose="05000000000000000000" pitchFamily="2" charset="2"/>
        <a:buChar char="§"/>
        <a:defRPr sz="2800" kern="1200">
          <a:solidFill>
            <a:srgbClr val="000000"/>
          </a:solidFill>
          <a:latin typeface="+mn-lt"/>
          <a:ea typeface="+mn-ea"/>
          <a:cs typeface="+mn-cs"/>
        </a:defRPr>
      </a:lvl2pPr>
      <a:lvl3pPr marL="571500" indent="-165100" algn="l" rtl="0" eaLnBrk="0" fontAlgn="base" hangingPunct="0">
        <a:spcBef>
          <a:spcPts val="500"/>
        </a:spcBef>
        <a:spcAft>
          <a:spcPts val="500"/>
        </a:spcAft>
        <a:buClr>
          <a:srgbClr val="F0A00C"/>
        </a:buClr>
        <a:buSzPct val="100000"/>
        <a:buFont typeface="Wingdings" panose="05000000000000000000" pitchFamily="2" charset="2"/>
        <a:buChar char="§"/>
        <a:defRPr sz="1400" kern="1200">
          <a:solidFill>
            <a:srgbClr val="000000"/>
          </a:solidFill>
          <a:latin typeface="+mn-lt"/>
          <a:ea typeface="+mn-ea"/>
          <a:cs typeface="+mn-cs"/>
        </a:defRPr>
      </a:lvl3pPr>
      <a:lvl4pPr marL="863600" indent="-127000" algn="l" rtl="0" eaLnBrk="0" fontAlgn="base" hangingPunct="0">
        <a:spcBef>
          <a:spcPts val="500"/>
        </a:spcBef>
        <a:spcAft>
          <a:spcPts val="500"/>
        </a:spcAft>
        <a:buClr>
          <a:srgbClr val="990000"/>
        </a:buClr>
        <a:buSzPct val="100000"/>
        <a:buFont typeface="Wingdings" panose="05000000000000000000" pitchFamily="2" charset="2"/>
        <a:buChar char="§"/>
        <a:defRPr sz="1200" kern="1200">
          <a:solidFill>
            <a:srgbClr val="000000"/>
          </a:solidFill>
          <a:latin typeface="+mn-lt"/>
          <a:ea typeface="+mn-ea"/>
          <a:cs typeface="+mn-cs"/>
        </a:defRPr>
      </a:lvl4pPr>
      <a:lvl5pPr marL="1143000" indent="-114300" algn="l" rtl="0" eaLnBrk="0" fontAlgn="base" hangingPunct="0">
        <a:spcBef>
          <a:spcPts val="500"/>
        </a:spcBef>
        <a:spcAft>
          <a:spcPts val="500"/>
        </a:spcAft>
        <a:buClr>
          <a:srgbClr val="F0A00C"/>
        </a:buClr>
        <a:buSzPct val="100000"/>
        <a:buFont typeface="Wingdings" panose="05000000000000000000" pitchFamily="2" charset="2"/>
        <a:buChar char="§"/>
        <a:defRPr sz="1000" kern="1200">
          <a:solidFill>
            <a:srgbClr val="000000"/>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761012"/>
            </a:gs>
            <a:gs pos="100000">
              <a:srgbClr val="E0E6F3"/>
            </a:gs>
            <a:gs pos="100000">
              <a:srgbClr val="CD181F"/>
            </a:gs>
            <a:gs pos="100000">
              <a:srgbClr val="E0E6F3"/>
            </a:gs>
          </a:gsLst>
          <a:lin ang="2700000" scaled="1"/>
        </a:gradFill>
        <a:effectLst/>
      </p:bgPr>
    </p:bg>
    <p:spTree>
      <p:nvGrpSpPr>
        <p:cNvPr id="1" name=""/>
        <p:cNvGrpSpPr/>
        <p:nvPr/>
      </p:nvGrpSpPr>
      <p:grpSpPr>
        <a:xfrm>
          <a:off x="0" y="0"/>
          <a:ext cx="0" cy="0"/>
          <a:chOff x="0" y="0"/>
          <a:chExt cx="0" cy="0"/>
        </a:xfrm>
      </p:grpSpPr>
      <p:sp>
        <p:nvSpPr>
          <p:cNvPr id="1048576" name="Rectangle 0">
            <a:extLst>
              <a:ext uri="{FF2B5EF4-FFF2-40B4-BE49-F238E27FC236}">
                <a16:creationId xmlns:a16="http://schemas.microsoft.com/office/drawing/2014/main" id="{AB78B857-CEFB-48A6-BB00-56A05B895C50}"/>
              </a:ext>
            </a:extLst>
          </p:cNvPr>
          <p:cNvSpPr>
            <a:spLocks noChangeArrowheads="1"/>
          </p:cNvSpPr>
          <p:nvPr/>
        </p:nvSpPr>
        <p:spPr bwMode="auto">
          <a:xfrm>
            <a:off x="0" y="0"/>
            <a:ext cx="9164638" cy="6858000"/>
          </a:xfrm>
          <a:prstGeom prst="rect">
            <a:avLst/>
          </a:prstGeom>
          <a:solidFill>
            <a:srgbClr val="FA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sz="1600" b="1">
                <a:solidFill>
                  <a:srgbClr val="AC7B00"/>
                </a:solidFill>
                <a:latin typeface="Futura Hv"/>
                <a:ea typeface="宋体" panose="02010600030101010101" pitchFamily="2" charset="-122"/>
              </a:defRPr>
            </a:lvl1pPr>
            <a:lvl2pPr eaLnBrk="0" hangingPunct="0">
              <a:defRPr sz="1600" b="1">
                <a:solidFill>
                  <a:srgbClr val="AC7B00"/>
                </a:solidFill>
                <a:latin typeface="Futura Hv"/>
                <a:ea typeface="宋体" panose="02010600030101010101" pitchFamily="2" charset="-122"/>
              </a:defRPr>
            </a:lvl2pPr>
            <a:lvl3pPr eaLnBrk="0" hangingPunct="0">
              <a:defRPr sz="1600" b="1">
                <a:solidFill>
                  <a:srgbClr val="AC7B00"/>
                </a:solidFill>
                <a:latin typeface="Futura Hv"/>
                <a:ea typeface="宋体" panose="02010600030101010101" pitchFamily="2" charset="-122"/>
              </a:defRPr>
            </a:lvl3pPr>
            <a:lvl4pPr eaLnBrk="0" hangingPunct="0">
              <a:defRPr sz="1600" b="1">
                <a:solidFill>
                  <a:srgbClr val="AC7B00"/>
                </a:solidFill>
                <a:latin typeface="Futura Hv"/>
                <a:ea typeface="宋体" panose="02010600030101010101" pitchFamily="2" charset="-122"/>
              </a:defRPr>
            </a:lvl4pPr>
            <a:lvl5pPr eaLnBrk="0" hangingPunct="0">
              <a:defRPr sz="1600" b="1">
                <a:solidFill>
                  <a:srgbClr val="AC7B00"/>
                </a:solidFill>
                <a:latin typeface="Futura Hv"/>
                <a:ea typeface="宋体" panose="02010600030101010101" pitchFamily="2" charset="-122"/>
              </a:defRPr>
            </a:lvl5pPr>
            <a:lvl6pPr eaLnBrk="0" fontAlgn="base" hangingPunct="0">
              <a:spcBef>
                <a:spcPct val="0"/>
              </a:spcBef>
              <a:spcAft>
                <a:spcPct val="0"/>
              </a:spcAft>
              <a:defRPr sz="1600" b="1">
                <a:solidFill>
                  <a:srgbClr val="AC7B00"/>
                </a:solidFill>
                <a:latin typeface="Futura Hv"/>
                <a:ea typeface="宋体" panose="02010600030101010101" pitchFamily="2" charset="-122"/>
              </a:defRPr>
            </a:lvl6pPr>
            <a:lvl7pPr eaLnBrk="0" fontAlgn="base" hangingPunct="0">
              <a:spcBef>
                <a:spcPct val="0"/>
              </a:spcBef>
              <a:spcAft>
                <a:spcPct val="0"/>
              </a:spcAft>
              <a:defRPr sz="1600" b="1">
                <a:solidFill>
                  <a:srgbClr val="AC7B00"/>
                </a:solidFill>
                <a:latin typeface="Futura Hv"/>
                <a:ea typeface="宋体" panose="02010600030101010101" pitchFamily="2" charset="-122"/>
              </a:defRPr>
            </a:lvl7pPr>
            <a:lvl8pPr eaLnBrk="0" fontAlgn="base" hangingPunct="0">
              <a:spcBef>
                <a:spcPct val="0"/>
              </a:spcBef>
              <a:spcAft>
                <a:spcPct val="0"/>
              </a:spcAft>
              <a:defRPr sz="1600" b="1">
                <a:solidFill>
                  <a:srgbClr val="AC7B00"/>
                </a:solidFill>
                <a:latin typeface="Futura Hv"/>
                <a:ea typeface="宋体" panose="02010600030101010101" pitchFamily="2" charset="-122"/>
              </a:defRPr>
            </a:lvl8pPr>
            <a:lvl9pPr eaLnBrk="0" fontAlgn="base" hangingPunct="0">
              <a:spcBef>
                <a:spcPct val="0"/>
              </a:spcBef>
              <a:spcAft>
                <a:spcPct val="0"/>
              </a:spcAft>
              <a:defRPr sz="1600" b="1">
                <a:solidFill>
                  <a:srgbClr val="AC7B00"/>
                </a:solidFill>
                <a:latin typeface="Futura Hv"/>
                <a:ea typeface="宋体" panose="02010600030101010101" pitchFamily="2" charset="-122"/>
              </a:defRPr>
            </a:lvl9pPr>
          </a:lstStyle>
          <a:p>
            <a:pPr algn="ctr" eaLnBrk="1" hangingPunct="1">
              <a:defRPr/>
            </a:pPr>
            <a:endParaRPr lang="zh-CN" altLang="en-US" sz="1800">
              <a:solidFill>
                <a:srgbClr val="000000"/>
              </a:solidFill>
              <a:latin typeface="Verdana" panose="020B0604030504040204" pitchFamily="34" charset="0"/>
            </a:endParaRPr>
          </a:p>
        </p:txBody>
      </p:sp>
      <p:sp>
        <p:nvSpPr>
          <p:cNvPr id="1048577" name="Rectangle 1">
            <a:extLst>
              <a:ext uri="{FF2B5EF4-FFF2-40B4-BE49-F238E27FC236}">
                <a16:creationId xmlns:a16="http://schemas.microsoft.com/office/drawing/2014/main" id="{31A4287C-9C42-4524-A640-A0BF2414ECD2}"/>
              </a:ext>
            </a:extLst>
          </p:cNvPr>
          <p:cNvSpPr>
            <a:spLocks noChangeArrowheads="1"/>
          </p:cNvSpPr>
          <p:nvPr/>
        </p:nvSpPr>
        <p:spPr bwMode="auto">
          <a:xfrm>
            <a:off x="0" y="193675"/>
            <a:ext cx="9164638" cy="649288"/>
          </a:xfrm>
          <a:prstGeom prst="rect">
            <a:avLst/>
          </a:prstGeom>
          <a:solidFill>
            <a:srgbClr val="0070C0"/>
          </a:solidFill>
          <a:ln>
            <a:noFill/>
          </a:ln>
          <a:effectLst>
            <a:outerShdw dist="38100" dir="2700064" algn="tl" rotWithShape="0">
              <a:srgbClr val="000000">
                <a:alpha val="39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sz="1600" b="1">
                <a:solidFill>
                  <a:srgbClr val="AC7B00"/>
                </a:solidFill>
                <a:latin typeface="Futura Hv"/>
                <a:ea typeface="宋体" panose="02010600030101010101" pitchFamily="2" charset="-122"/>
              </a:defRPr>
            </a:lvl1pPr>
            <a:lvl2pPr eaLnBrk="0" hangingPunct="0">
              <a:defRPr sz="1600" b="1">
                <a:solidFill>
                  <a:srgbClr val="AC7B00"/>
                </a:solidFill>
                <a:latin typeface="Futura Hv"/>
                <a:ea typeface="宋体" panose="02010600030101010101" pitchFamily="2" charset="-122"/>
              </a:defRPr>
            </a:lvl2pPr>
            <a:lvl3pPr eaLnBrk="0" hangingPunct="0">
              <a:defRPr sz="1600" b="1">
                <a:solidFill>
                  <a:srgbClr val="AC7B00"/>
                </a:solidFill>
                <a:latin typeface="Futura Hv"/>
                <a:ea typeface="宋体" panose="02010600030101010101" pitchFamily="2" charset="-122"/>
              </a:defRPr>
            </a:lvl3pPr>
            <a:lvl4pPr eaLnBrk="0" hangingPunct="0">
              <a:defRPr sz="1600" b="1">
                <a:solidFill>
                  <a:srgbClr val="AC7B00"/>
                </a:solidFill>
                <a:latin typeface="Futura Hv"/>
                <a:ea typeface="宋体" panose="02010600030101010101" pitchFamily="2" charset="-122"/>
              </a:defRPr>
            </a:lvl4pPr>
            <a:lvl5pPr eaLnBrk="0" hangingPunct="0">
              <a:defRPr sz="1600" b="1">
                <a:solidFill>
                  <a:srgbClr val="AC7B00"/>
                </a:solidFill>
                <a:latin typeface="Futura Hv"/>
                <a:ea typeface="宋体" panose="02010600030101010101" pitchFamily="2" charset="-122"/>
              </a:defRPr>
            </a:lvl5pPr>
            <a:lvl6pPr eaLnBrk="0" fontAlgn="base" hangingPunct="0">
              <a:spcBef>
                <a:spcPct val="0"/>
              </a:spcBef>
              <a:spcAft>
                <a:spcPct val="0"/>
              </a:spcAft>
              <a:defRPr sz="1600" b="1">
                <a:solidFill>
                  <a:srgbClr val="AC7B00"/>
                </a:solidFill>
                <a:latin typeface="Futura Hv"/>
                <a:ea typeface="宋体" panose="02010600030101010101" pitchFamily="2" charset="-122"/>
              </a:defRPr>
            </a:lvl6pPr>
            <a:lvl7pPr eaLnBrk="0" fontAlgn="base" hangingPunct="0">
              <a:spcBef>
                <a:spcPct val="0"/>
              </a:spcBef>
              <a:spcAft>
                <a:spcPct val="0"/>
              </a:spcAft>
              <a:defRPr sz="1600" b="1">
                <a:solidFill>
                  <a:srgbClr val="AC7B00"/>
                </a:solidFill>
                <a:latin typeface="Futura Hv"/>
                <a:ea typeface="宋体" panose="02010600030101010101" pitchFamily="2" charset="-122"/>
              </a:defRPr>
            </a:lvl7pPr>
            <a:lvl8pPr eaLnBrk="0" fontAlgn="base" hangingPunct="0">
              <a:spcBef>
                <a:spcPct val="0"/>
              </a:spcBef>
              <a:spcAft>
                <a:spcPct val="0"/>
              </a:spcAft>
              <a:defRPr sz="1600" b="1">
                <a:solidFill>
                  <a:srgbClr val="AC7B00"/>
                </a:solidFill>
                <a:latin typeface="Futura Hv"/>
                <a:ea typeface="宋体" panose="02010600030101010101" pitchFamily="2" charset="-122"/>
              </a:defRPr>
            </a:lvl8pPr>
            <a:lvl9pPr eaLnBrk="0" fontAlgn="base" hangingPunct="0">
              <a:spcBef>
                <a:spcPct val="0"/>
              </a:spcBef>
              <a:spcAft>
                <a:spcPct val="0"/>
              </a:spcAft>
              <a:defRPr sz="1600" b="1">
                <a:solidFill>
                  <a:srgbClr val="AC7B00"/>
                </a:solidFill>
                <a:latin typeface="Futura Hv"/>
                <a:ea typeface="宋体" panose="02010600030101010101" pitchFamily="2" charset="-122"/>
              </a:defRPr>
            </a:lvl9pPr>
          </a:lstStyle>
          <a:p>
            <a:pPr algn="ctr" eaLnBrk="1" hangingPunct="1">
              <a:defRPr/>
            </a:pPr>
            <a:endParaRPr lang="zh-CN" altLang="en-US" sz="1800">
              <a:solidFill>
                <a:srgbClr val="FFFFFF"/>
              </a:solidFill>
              <a:latin typeface="Verdana" panose="020B0604030504040204" pitchFamily="34" charset="0"/>
            </a:endParaRPr>
          </a:p>
        </p:txBody>
      </p:sp>
      <p:sp>
        <p:nvSpPr>
          <p:cNvPr id="4100" name="Rectangle 2">
            <a:extLst>
              <a:ext uri="{FF2B5EF4-FFF2-40B4-BE49-F238E27FC236}">
                <a16:creationId xmlns:a16="http://schemas.microsoft.com/office/drawing/2014/main" id="{6854188A-65BC-443B-AAB8-BB958BABDE6E}"/>
              </a:ext>
            </a:extLst>
          </p:cNvPr>
          <p:cNvSpPr>
            <a:spLocks noGrp="1" noChangeArrowheads="1"/>
          </p:cNvSpPr>
          <p:nvPr>
            <p:ph type="body" idx="4294967295"/>
          </p:nvPr>
        </p:nvSpPr>
        <p:spPr bwMode="auto">
          <a:xfrm>
            <a:off x="914400" y="1676400"/>
            <a:ext cx="7543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endParaRPr lang="en-US" altLang="en-US"/>
          </a:p>
          <a:p>
            <a:pPr lvl="1"/>
            <a:r>
              <a:rPr lang="en-US" altLang="zh-CN"/>
              <a:t>Second level</a:t>
            </a:r>
            <a:endParaRPr lang="en-US" altLang="en-US"/>
          </a:p>
          <a:p>
            <a:pPr lvl="2"/>
            <a:r>
              <a:rPr lang="en-US" altLang="zh-CN"/>
              <a:t>Third level</a:t>
            </a:r>
            <a:endParaRPr lang="en-US" altLang="en-US"/>
          </a:p>
          <a:p>
            <a:pPr lvl="3"/>
            <a:r>
              <a:rPr lang="en-US" altLang="zh-CN"/>
              <a:t>Fourth level</a:t>
            </a:r>
            <a:endParaRPr lang="en-US" altLang="en-US"/>
          </a:p>
        </p:txBody>
      </p:sp>
      <p:sp>
        <p:nvSpPr>
          <p:cNvPr id="1048579" name="Rectangle 3">
            <a:extLst>
              <a:ext uri="{FF2B5EF4-FFF2-40B4-BE49-F238E27FC236}">
                <a16:creationId xmlns:a16="http://schemas.microsoft.com/office/drawing/2014/main" id="{2C58B491-BAD1-4D17-9F55-AEEFA3DF876F}"/>
              </a:ext>
            </a:extLst>
          </p:cNvPr>
          <p:cNvSpPr>
            <a:spLocks noGrp="1" noChangeArrowheads="1"/>
          </p:cNvSpPr>
          <p:nvPr>
            <p:ph type="dt" sz="half" idx="4294967295"/>
          </p:nvPr>
        </p:nvSpPr>
        <p:spPr bwMode="auto">
          <a:xfrm>
            <a:off x="0" y="6627813"/>
            <a:ext cx="103822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indent="-342900" eaLnBrk="1" hangingPunct="1">
              <a:defRPr sz="1000">
                <a:solidFill>
                  <a:srgbClr val="000000"/>
                </a:solidFill>
                <a:latin typeface="+mn-lt"/>
                <a:ea typeface="+mn-ea"/>
              </a:defRPr>
            </a:lvl1pPr>
          </a:lstStyle>
          <a:p>
            <a:pPr>
              <a:defRPr/>
            </a:pPr>
            <a:endParaRPr lang="en-US" altLang="zh-CN"/>
          </a:p>
        </p:txBody>
      </p:sp>
      <p:sp>
        <p:nvSpPr>
          <p:cNvPr id="1048580" name="Rectangle 4">
            <a:extLst>
              <a:ext uri="{FF2B5EF4-FFF2-40B4-BE49-F238E27FC236}">
                <a16:creationId xmlns:a16="http://schemas.microsoft.com/office/drawing/2014/main" id="{8E7B28B2-03B8-425B-95A8-44ACFC8129F9}"/>
              </a:ext>
            </a:extLst>
          </p:cNvPr>
          <p:cNvSpPr>
            <a:spLocks noGrp="1" noChangeArrowheads="1"/>
          </p:cNvSpPr>
          <p:nvPr>
            <p:ph type="sldNum" sz="quarter" idx="4294967295"/>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indent="-342900" algn="r" eaLnBrk="1" hangingPunct="1">
              <a:defRPr sz="1000" b="0" smtClean="0">
                <a:solidFill>
                  <a:srgbClr val="000000"/>
                </a:solidFill>
                <a:latin typeface="微软雅黑" panose="020B0503020204020204" pitchFamily="34" charset="-122"/>
                <a:ea typeface="微软雅黑" panose="020B0503020204020204" pitchFamily="34" charset="-122"/>
              </a:defRPr>
            </a:lvl1pPr>
          </a:lstStyle>
          <a:p>
            <a:pPr>
              <a:defRPr/>
            </a:pPr>
            <a:fld id="{170EA049-4A2C-4781-8E3D-9B7EEBDDC5E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ts val="500"/>
        </a:spcBef>
        <a:spcAft>
          <a:spcPts val="500"/>
        </a:spcAft>
        <a:buSzPct val="100000"/>
        <a:buChar char="•"/>
        <a:defRPr sz="2200" kern="1200">
          <a:solidFill>
            <a:srgbClr val="000000"/>
          </a:solidFill>
          <a:latin typeface="+mn-lt"/>
          <a:ea typeface="+mn-ea"/>
          <a:cs typeface="+mn-cs"/>
        </a:defRPr>
      </a:lvl1pPr>
      <a:lvl2pPr marL="292100" indent="-177800" algn="l" rtl="0" eaLnBrk="0" fontAlgn="base" hangingPunct="0">
        <a:spcBef>
          <a:spcPts val="500"/>
        </a:spcBef>
        <a:spcAft>
          <a:spcPts val="500"/>
        </a:spcAft>
        <a:buClr>
          <a:srgbClr val="990000"/>
        </a:buClr>
        <a:buSzPct val="100000"/>
        <a:buFont typeface="Wingdings" panose="05000000000000000000" pitchFamily="2" charset="2"/>
        <a:buChar char="§"/>
        <a:defRPr sz="2800" kern="1200">
          <a:solidFill>
            <a:srgbClr val="000000"/>
          </a:solidFill>
          <a:latin typeface="+mn-lt"/>
          <a:ea typeface="+mn-ea"/>
          <a:cs typeface="+mn-cs"/>
        </a:defRPr>
      </a:lvl2pPr>
      <a:lvl3pPr marL="571500" indent="-165100" algn="l" rtl="0" eaLnBrk="0" fontAlgn="base" hangingPunct="0">
        <a:spcBef>
          <a:spcPts val="500"/>
        </a:spcBef>
        <a:spcAft>
          <a:spcPts val="500"/>
        </a:spcAft>
        <a:buClr>
          <a:srgbClr val="F0A00C"/>
        </a:buClr>
        <a:buSzPct val="100000"/>
        <a:buFont typeface="Wingdings" panose="05000000000000000000" pitchFamily="2" charset="2"/>
        <a:buChar char="§"/>
        <a:defRPr sz="1400" kern="1200">
          <a:solidFill>
            <a:srgbClr val="000000"/>
          </a:solidFill>
          <a:latin typeface="+mn-lt"/>
          <a:ea typeface="+mn-ea"/>
          <a:cs typeface="+mn-cs"/>
        </a:defRPr>
      </a:lvl3pPr>
      <a:lvl4pPr marL="863600" indent="-127000" algn="l" rtl="0" eaLnBrk="0" fontAlgn="base" hangingPunct="0">
        <a:spcBef>
          <a:spcPts val="500"/>
        </a:spcBef>
        <a:spcAft>
          <a:spcPts val="500"/>
        </a:spcAft>
        <a:buClr>
          <a:srgbClr val="990000"/>
        </a:buClr>
        <a:buSzPct val="100000"/>
        <a:buFont typeface="Wingdings" panose="05000000000000000000" pitchFamily="2" charset="2"/>
        <a:buChar char="§"/>
        <a:defRPr sz="1200" kern="1200">
          <a:solidFill>
            <a:srgbClr val="000000"/>
          </a:solidFill>
          <a:latin typeface="+mn-lt"/>
          <a:ea typeface="+mn-ea"/>
          <a:cs typeface="+mn-cs"/>
        </a:defRPr>
      </a:lvl4pPr>
      <a:lvl5pPr marL="1143000" indent="-114300" algn="l" rtl="0" eaLnBrk="0" fontAlgn="base" hangingPunct="0">
        <a:spcBef>
          <a:spcPts val="500"/>
        </a:spcBef>
        <a:spcAft>
          <a:spcPts val="500"/>
        </a:spcAft>
        <a:buClr>
          <a:srgbClr val="F0A00C"/>
        </a:buClr>
        <a:buSzPct val="100000"/>
        <a:buFont typeface="Wingdings" panose="05000000000000000000" pitchFamily="2" charset="2"/>
        <a:buChar char="§"/>
        <a:defRPr sz="1000" kern="1200">
          <a:solidFill>
            <a:srgbClr val="000000"/>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00B0F0"/>
            </a:gs>
            <a:gs pos="100000">
              <a:srgbClr val="E0E6F3"/>
            </a:gs>
            <a:gs pos="100000">
              <a:srgbClr val="002060"/>
            </a:gs>
            <a:gs pos="100000">
              <a:srgbClr val="E0E6F3"/>
            </a:gs>
          </a:gsLst>
          <a:lin ang="2700000" scaled="1"/>
        </a:gradFill>
        <a:effectLst/>
      </p:bgPr>
    </p:bg>
    <p:spTree>
      <p:nvGrpSpPr>
        <p:cNvPr id="1" name=""/>
        <p:cNvGrpSpPr/>
        <p:nvPr/>
      </p:nvGrpSpPr>
      <p:grpSpPr>
        <a:xfrm>
          <a:off x="0" y="0"/>
          <a:ext cx="0" cy="0"/>
          <a:chOff x="0" y="0"/>
          <a:chExt cx="0" cy="0"/>
        </a:xfrm>
      </p:grpSpPr>
      <p:pic>
        <p:nvPicPr>
          <p:cNvPr id="2097223" name="Picture 71" descr="D:\0 培训中心\20101130 董老师任务\3 图片资料\图片11111.png">
            <a:extLst>
              <a:ext uri="{FF2B5EF4-FFF2-40B4-BE49-F238E27FC236}">
                <a16:creationId xmlns:a16="http://schemas.microsoft.com/office/drawing/2014/main" id="{138356AC-FF75-4C13-AC5D-CA19FE3F35D3}"/>
              </a:ext>
            </a:extLst>
          </p:cNvPr>
          <p:cNvPicPr>
            <a:picLocks noChangeAspect="1" noChangeArrowheads="1"/>
          </p:cNvPicPr>
          <p:nvPr/>
        </p:nvPicPr>
        <p:blipFill>
          <a:blip r:embed="rId13">
            <a:lum bright="70000" contrast="-70000"/>
            <a:extLst>
              <a:ext uri="{28A0092B-C50C-407E-A947-70E740481C1C}">
                <a14:useLocalDpi xmlns:a14="http://schemas.microsoft.com/office/drawing/2010/main" val="0"/>
              </a:ext>
            </a:extLst>
          </a:blip>
          <a:srcRect/>
          <a:stretch>
            <a:fillRect/>
          </a:stretch>
        </p:blipFill>
        <p:spPr bwMode="auto">
          <a:xfrm>
            <a:off x="0" y="2627313"/>
            <a:ext cx="8572500" cy="150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7224" name="Picture 72" descr="D:\0 培训中心\20101130 董老师任务\3 图片资料\口号艺术字(白色)\谢谢.png">
            <a:extLst>
              <a:ext uri="{FF2B5EF4-FFF2-40B4-BE49-F238E27FC236}">
                <a16:creationId xmlns:a16="http://schemas.microsoft.com/office/drawing/2014/main" id="{30853CEC-F374-4107-A9AD-E40885C2CD2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5025" y="1736725"/>
            <a:ext cx="2862263" cy="1204913"/>
          </a:xfrm>
          <a:prstGeom prst="rect">
            <a:avLst/>
          </a:prstGeom>
          <a:noFill/>
          <a:ln>
            <a:noFill/>
          </a:ln>
          <a:effectLst>
            <a:outerShdw sy="23000" kx="1199947" algn="br" rotWithShape="0">
              <a:srgbClr val="000000">
                <a:alpha val="42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73" descr="H:\20101130 董老师任务\参考资料\宣传册图片格式\毛笔刷 副本 拷贝.png">
            <a:extLst>
              <a:ext uri="{FF2B5EF4-FFF2-40B4-BE49-F238E27FC236}">
                <a16:creationId xmlns:a16="http://schemas.microsoft.com/office/drawing/2014/main" id="{DE908A69-D22C-41DB-B6FA-FC5AB97D324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720138" y="0"/>
            <a:ext cx="423862" cy="612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835">
            <a:extLst>
              <a:ext uri="{FF2B5EF4-FFF2-40B4-BE49-F238E27FC236}">
                <a16:creationId xmlns:a16="http://schemas.microsoft.com/office/drawing/2014/main" id="{21030B93-A32D-4FED-8BA7-B428FCA6EB52}"/>
              </a:ext>
            </a:extLst>
          </p:cNvPr>
          <p:cNvSpPr>
            <a:spLocks noGrp="1" noChangeArrowheads="1"/>
          </p:cNvSpPr>
          <p:nvPr>
            <p:ph type="body" idx="4294967295"/>
          </p:nvPr>
        </p:nvSpPr>
        <p:spPr bwMode="auto">
          <a:xfrm>
            <a:off x="914400" y="1676400"/>
            <a:ext cx="7543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endParaRPr lang="en-US" altLang="en-US"/>
          </a:p>
          <a:p>
            <a:pPr lvl="1"/>
            <a:r>
              <a:rPr lang="en-US" altLang="zh-CN"/>
              <a:t>Second level</a:t>
            </a:r>
            <a:endParaRPr lang="en-US" altLang="en-US"/>
          </a:p>
          <a:p>
            <a:pPr lvl="2"/>
            <a:r>
              <a:rPr lang="en-US" altLang="zh-CN"/>
              <a:t>Third level</a:t>
            </a:r>
            <a:endParaRPr lang="en-US" altLang="en-US"/>
          </a:p>
          <a:p>
            <a:pPr lvl="3"/>
            <a:r>
              <a:rPr lang="en-US" altLang="zh-CN"/>
              <a:t>Fourth level</a:t>
            </a:r>
            <a:endParaRPr lang="en-US" alt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97224"/>
                                        </p:tgtEl>
                                        <p:attrNameLst>
                                          <p:attrName>style.visibility</p:attrName>
                                        </p:attrNameLst>
                                      </p:cBhvr>
                                      <p:to>
                                        <p:strVal val="visible"/>
                                      </p:to>
                                    </p:set>
                                    <p:animEffect transition="in" filter="wipe(left)">
                                      <p:cBhvr>
                                        <p:cTn id="7" dur="500"/>
                                        <p:tgtEl>
                                          <p:spTgt spid="2097224"/>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097223"/>
                                        </p:tgtEl>
                                        <p:attrNameLst>
                                          <p:attrName>style.visibility</p:attrName>
                                        </p:attrNameLst>
                                      </p:cBhvr>
                                      <p:to>
                                        <p:strVal val="visible"/>
                                      </p:to>
                                    </p:set>
                                    <p:animEffect transition="in" filter="wipe(left)">
                                      <p:cBhvr>
                                        <p:cTn id="11" dur="500"/>
                                        <p:tgtEl>
                                          <p:spTgt spid="2097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ts val="500"/>
        </a:spcBef>
        <a:spcAft>
          <a:spcPts val="500"/>
        </a:spcAft>
        <a:buSzPct val="100000"/>
        <a:buChar char="•"/>
        <a:defRPr sz="2200" kern="1200">
          <a:solidFill>
            <a:srgbClr val="000000"/>
          </a:solidFill>
          <a:latin typeface="+mn-lt"/>
          <a:ea typeface="+mn-ea"/>
          <a:cs typeface="+mn-cs"/>
        </a:defRPr>
      </a:lvl1pPr>
      <a:lvl2pPr marL="292100" indent="-177800" algn="l" rtl="0" eaLnBrk="0" fontAlgn="base" hangingPunct="0">
        <a:spcBef>
          <a:spcPts val="500"/>
        </a:spcBef>
        <a:spcAft>
          <a:spcPts val="500"/>
        </a:spcAft>
        <a:buClr>
          <a:srgbClr val="990000"/>
        </a:buClr>
        <a:buSzPct val="100000"/>
        <a:buFont typeface="Wingdings" panose="05000000000000000000" pitchFamily="2" charset="2"/>
        <a:buChar char="§"/>
        <a:defRPr sz="2800" kern="1200">
          <a:solidFill>
            <a:srgbClr val="000000"/>
          </a:solidFill>
          <a:latin typeface="+mn-lt"/>
          <a:ea typeface="+mn-ea"/>
          <a:cs typeface="+mn-cs"/>
        </a:defRPr>
      </a:lvl2pPr>
      <a:lvl3pPr marL="571500" indent="-165100" algn="l" rtl="0" eaLnBrk="0" fontAlgn="base" hangingPunct="0">
        <a:spcBef>
          <a:spcPts val="500"/>
        </a:spcBef>
        <a:spcAft>
          <a:spcPts val="500"/>
        </a:spcAft>
        <a:buClr>
          <a:srgbClr val="F0A00C"/>
        </a:buClr>
        <a:buSzPct val="100000"/>
        <a:buFont typeface="Wingdings" panose="05000000000000000000" pitchFamily="2" charset="2"/>
        <a:buChar char="§"/>
        <a:defRPr sz="1400" kern="1200">
          <a:solidFill>
            <a:srgbClr val="000000"/>
          </a:solidFill>
          <a:latin typeface="+mn-lt"/>
          <a:ea typeface="+mn-ea"/>
          <a:cs typeface="+mn-cs"/>
        </a:defRPr>
      </a:lvl3pPr>
      <a:lvl4pPr marL="863600" indent="-127000" algn="l" rtl="0" eaLnBrk="0" fontAlgn="base" hangingPunct="0">
        <a:spcBef>
          <a:spcPts val="500"/>
        </a:spcBef>
        <a:spcAft>
          <a:spcPts val="500"/>
        </a:spcAft>
        <a:buClr>
          <a:srgbClr val="990000"/>
        </a:buClr>
        <a:buSzPct val="100000"/>
        <a:buFont typeface="Wingdings" panose="05000000000000000000" pitchFamily="2" charset="2"/>
        <a:buChar char="§"/>
        <a:defRPr sz="1200" kern="1200">
          <a:solidFill>
            <a:srgbClr val="000000"/>
          </a:solidFill>
          <a:latin typeface="+mn-lt"/>
          <a:ea typeface="+mn-ea"/>
          <a:cs typeface="+mn-cs"/>
        </a:defRPr>
      </a:lvl4pPr>
      <a:lvl5pPr marL="1143000" indent="-114300" algn="l" rtl="0" eaLnBrk="0" fontAlgn="base" hangingPunct="0">
        <a:spcBef>
          <a:spcPts val="500"/>
        </a:spcBef>
        <a:spcAft>
          <a:spcPts val="500"/>
        </a:spcAft>
        <a:buClr>
          <a:srgbClr val="F0A00C"/>
        </a:buClr>
        <a:buSzPct val="100000"/>
        <a:buFont typeface="Wingdings" panose="05000000000000000000" pitchFamily="2" charset="2"/>
        <a:buChar char="§"/>
        <a:defRPr sz="1000" kern="1200">
          <a:solidFill>
            <a:srgbClr val="000000"/>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9.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8.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8.sv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package" Target="../embeddings/Microsoft_Word_Document.docx"/><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hyperlink" Target="mailto:czbgzysc@163.com" TargetMode="External"/><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4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732" name="Rectangle 1012">
            <a:extLst>
              <a:ext uri="{FF2B5EF4-FFF2-40B4-BE49-F238E27FC236}">
                <a16:creationId xmlns:a16="http://schemas.microsoft.com/office/drawing/2014/main" id="{CC616A61-2406-4474-BCC0-29B30BED391A}"/>
              </a:ext>
            </a:extLst>
          </p:cNvPr>
          <p:cNvSpPr>
            <a:spLocks noChangeArrowheads="1"/>
          </p:cNvSpPr>
          <p:nvPr/>
        </p:nvSpPr>
        <p:spPr bwMode="auto">
          <a:xfrm>
            <a:off x="908177" y="1608437"/>
            <a:ext cx="7327647" cy="362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342900" eaLnBrk="0" hangingPunct="0">
              <a:defRPr sz="1600" b="1">
                <a:solidFill>
                  <a:srgbClr val="AC7B00"/>
                </a:solidFill>
                <a:latin typeface="Futura Hv"/>
                <a:ea typeface="宋体" panose="02010600030101010101" pitchFamily="2" charset="-122"/>
              </a:defRPr>
            </a:lvl1pPr>
            <a:lvl2pPr eaLnBrk="0" hangingPunct="0">
              <a:defRPr sz="1600" b="1">
                <a:solidFill>
                  <a:srgbClr val="AC7B00"/>
                </a:solidFill>
                <a:latin typeface="Futura Hv"/>
                <a:ea typeface="宋体" panose="02010600030101010101" pitchFamily="2" charset="-122"/>
              </a:defRPr>
            </a:lvl2pPr>
            <a:lvl3pPr eaLnBrk="0" hangingPunct="0">
              <a:defRPr sz="1600" b="1">
                <a:solidFill>
                  <a:srgbClr val="AC7B00"/>
                </a:solidFill>
                <a:latin typeface="Futura Hv"/>
                <a:ea typeface="宋体" panose="02010600030101010101" pitchFamily="2" charset="-122"/>
              </a:defRPr>
            </a:lvl3pPr>
            <a:lvl4pPr eaLnBrk="0" hangingPunct="0">
              <a:defRPr sz="1600" b="1">
                <a:solidFill>
                  <a:srgbClr val="AC7B00"/>
                </a:solidFill>
                <a:latin typeface="Futura Hv"/>
                <a:ea typeface="宋体" panose="02010600030101010101" pitchFamily="2" charset="-122"/>
              </a:defRPr>
            </a:lvl4pPr>
            <a:lvl5pPr eaLnBrk="0" hangingPunct="0">
              <a:defRPr sz="1600" b="1">
                <a:solidFill>
                  <a:srgbClr val="AC7B00"/>
                </a:solidFill>
                <a:latin typeface="Futura Hv"/>
                <a:ea typeface="宋体" panose="02010600030101010101" pitchFamily="2" charset="-122"/>
              </a:defRPr>
            </a:lvl5pPr>
            <a:lvl6pPr eaLnBrk="0" fontAlgn="base" hangingPunct="0">
              <a:spcBef>
                <a:spcPct val="0"/>
              </a:spcBef>
              <a:spcAft>
                <a:spcPct val="0"/>
              </a:spcAft>
              <a:defRPr sz="1600" b="1">
                <a:solidFill>
                  <a:srgbClr val="AC7B00"/>
                </a:solidFill>
                <a:latin typeface="Futura Hv"/>
                <a:ea typeface="宋体" panose="02010600030101010101" pitchFamily="2" charset="-122"/>
              </a:defRPr>
            </a:lvl6pPr>
            <a:lvl7pPr eaLnBrk="0" fontAlgn="base" hangingPunct="0">
              <a:spcBef>
                <a:spcPct val="0"/>
              </a:spcBef>
              <a:spcAft>
                <a:spcPct val="0"/>
              </a:spcAft>
              <a:defRPr sz="1600" b="1">
                <a:solidFill>
                  <a:srgbClr val="AC7B00"/>
                </a:solidFill>
                <a:latin typeface="Futura Hv"/>
                <a:ea typeface="宋体" panose="02010600030101010101" pitchFamily="2" charset="-122"/>
              </a:defRPr>
            </a:lvl7pPr>
            <a:lvl8pPr eaLnBrk="0" fontAlgn="base" hangingPunct="0">
              <a:spcBef>
                <a:spcPct val="0"/>
              </a:spcBef>
              <a:spcAft>
                <a:spcPct val="0"/>
              </a:spcAft>
              <a:defRPr sz="1600" b="1">
                <a:solidFill>
                  <a:srgbClr val="AC7B00"/>
                </a:solidFill>
                <a:latin typeface="Futura Hv"/>
                <a:ea typeface="宋体" panose="02010600030101010101" pitchFamily="2" charset="-122"/>
              </a:defRPr>
            </a:lvl8pPr>
            <a:lvl9pPr eaLnBrk="0" fontAlgn="base" hangingPunct="0">
              <a:spcBef>
                <a:spcPct val="0"/>
              </a:spcBef>
              <a:spcAft>
                <a:spcPct val="0"/>
              </a:spcAft>
              <a:defRPr sz="1600" b="1">
                <a:solidFill>
                  <a:srgbClr val="AC7B00"/>
                </a:solidFill>
                <a:latin typeface="Futura Hv"/>
                <a:ea typeface="宋体" panose="02010600030101010101" pitchFamily="2" charset="-122"/>
              </a:defRPr>
            </a:lvl9pPr>
          </a:lstStyle>
          <a:p>
            <a:pPr algn="ctr" eaLnBrk="1" hangingPunct="1">
              <a:lnSpc>
                <a:spcPct val="150000"/>
              </a:lnSpc>
              <a:spcAft>
                <a:spcPts val="0"/>
              </a:spcAft>
              <a:defRPr/>
            </a:pPr>
            <a:r>
              <a:rPr lang="en-US" altLang="zh-CN"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2019</a:t>
            </a:r>
            <a:r>
              <a:rPr lang="zh-CN" altLang="en-US"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国有企业年度财务会计决算及</a:t>
            </a:r>
            <a:endParaRPr lang="en-US" altLang="zh-CN"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lnSpc>
                <a:spcPct val="150000"/>
              </a:lnSpc>
              <a:spcAft>
                <a:spcPts val="0"/>
              </a:spcAft>
              <a:defRPr/>
            </a:pPr>
            <a:r>
              <a:rPr lang="en-US" altLang="zh-CN"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2020</a:t>
            </a:r>
            <a:r>
              <a:rPr lang="zh-CN" altLang="en-US"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年度经济效益月度快报</a:t>
            </a:r>
          </a:p>
          <a:p>
            <a:pPr algn="ctr" eaLnBrk="1" hangingPunct="1">
              <a:lnSpc>
                <a:spcPct val="150000"/>
              </a:lnSpc>
              <a:spcAft>
                <a:spcPts val="0"/>
              </a:spcAft>
              <a:defRPr/>
            </a:pPr>
            <a:r>
              <a:rPr lang="zh-CN" altLang="en-US" sz="36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指标修订及报送要求说明</a:t>
            </a:r>
            <a:endParaRPr lang="zh-CN" altLang="zh-CN" dirty="0"/>
          </a:p>
          <a:p>
            <a:pPr algn="ctr" eaLnBrk="1" hangingPunct="1">
              <a:lnSpc>
                <a:spcPts val="4000"/>
              </a:lnSpc>
              <a:defRPr/>
            </a:pPr>
            <a:endParaRPr lang="en-US" altLang="zh-CN" sz="4400" b="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lnSpc>
                <a:spcPts val="4000"/>
              </a:lnSpc>
              <a:defRPr/>
            </a:pPr>
            <a:r>
              <a:rPr lang="zh-CN" altLang="en-US" sz="4400" b="0" dirty="0">
                <a:solidFill>
                  <a:srgbClr val="FFFFFF"/>
                </a:solidFill>
                <a:effectLst>
                  <a:outerShdw blurRad="38100" dist="38100" dir="2700000" algn="tl">
                    <a:srgbClr val="000000"/>
                  </a:outerShdw>
                </a:effectLst>
                <a:latin typeface="华文琥珀" panose="02010800040101010101" pitchFamily="2" charset="-122"/>
                <a:ea typeface="华文琥珀" panose="02010800040101010101" pitchFamily="2" charset="-122"/>
              </a:rPr>
              <a:t> </a:t>
            </a:r>
            <a:endParaRPr lang="zh-CN" altLang="zh-CN" dirty="0"/>
          </a:p>
        </p:txBody>
      </p:sp>
      <p:sp>
        <p:nvSpPr>
          <p:cNvPr id="9219" name="Rectangle 1014">
            <a:extLst>
              <a:ext uri="{FF2B5EF4-FFF2-40B4-BE49-F238E27FC236}">
                <a16:creationId xmlns:a16="http://schemas.microsoft.com/office/drawing/2014/main" id="{1E827722-A048-42FF-880F-E1FFED3812D2}"/>
              </a:ext>
            </a:extLst>
          </p:cNvPr>
          <p:cNvSpPr>
            <a:spLocks noChangeArrowheads="1"/>
          </p:cNvSpPr>
          <p:nvPr/>
        </p:nvSpPr>
        <p:spPr bwMode="auto">
          <a:xfrm>
            <a:off x="3703814" y="5775647"/>
            <a:ext cx="17363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eaLnBrk="1" hangingPunct="1">
              <a:spcBef>
                <a:spcPct val="0"/>
              </a:spcBef>
              <a:spcAft>
                <a:spcPct val="0"/>
              </a:spcAft>
              <a:buSzTx/>
              <a:buFontTx/>
              <a:buNone/>
            </a:pPr>
            <a:r>
              <a:rPr lang="en-US" altLang="zh-CN" sz="2400" dirty="0">
                <a:solidFill>
                  <a:srgbClr val="F2F2F2"/>
                </a:solidFill>
                <a:latin typeface="黑体" panose="02010609060101010101" pitchFamily="49" charset="-122"/>
                <a:ea typeface="黑体" panose="02010609060101010101" pitchFamily="49" charset="-122"/>
              </a:rPr>
              <a:t>2019</a:t>
            </a:r>
            <a:r>
              <a:rPr lang="zh-CN" altLang="en-US" sz="2400" dirty="0">
                <a:solidFill>
                  <a:srgbClr val="F2F2F2"/>
                </a:solidFill>
                <a:latin typeface="黑体" panose="02010609060101010101" pitchFamily="49" charset="-122"/>
                <a:ea typeface="黑体" panose="02010609060101010101" pitchFamily="49" charset="-122"/>
              </a:rPr>
              <a:t>年</a:t>
            </a:r>
            <a:r>
              <a:rPr lang="en-US" altLang="zh-CN" sz="2400" dirty="0">
                <a:solidFill>
                  <a:srgbClr val="F2F2F2"/>
                </a:solidFill>
                <a:latin typeface="黑体" panose="02010609060101010101" pitchFamily="49" charset="-122"/>
                <a:ea typeface="黑体" panose="02010609060101010101" pitchFamily="49" charset="-122"/>
              </a:rPr>
              <a:t>11</a:t>
            </a:r>
            <a:r>
              <a:rPr lang="zh-CN" altLang="en-US" sz="2400" dirty="0">
                <a:solidFill>
                  <a:srgbClr val="F2F2F2"/>
                </a:solidFill>
                <a:latin typeface="黑体" panose="02010609060101010101" pitchFamily="49" charset="-122"/>
                <a:ea typeface="黑体" panose="02010609060101010101" pitchFamily="49" charset="-122"/>
              </a:rPr>
              <a:t>月</a:t>
            </a:r>
            <a:endParaRPr lang="zh-CN" altLang="zh-CN" sz="1600" dirty="0">
              <a:solidFill>
                <a:srgbClr val="AC7B00"/>
              </a:solidFill>
              <a:latin typeface="Futura Hv"/>
              <a:ea typeface="宋体" panose="02010600030101010101" pitchFamily="2" charset="-122"/>
            </a:endParaRPr>
          </a:p>
        </p:txBody>
      </p:sp>
      <p:sp>
        <p:nvSpPr>
          <p:cNvPr id="9220" name="Rectangle 1016">
            <a:extLst>
              <a:ext uri="{FF2B5EF4-FFF2-40B4-BE49-F238E27FC236}">
                <a16:creationId xmlns:a16="http://schemas.microsoft.com/office/drawing/2014/main" id="{A7EC128A-A5CE-483D-ACD8-A277745BF4F3}"/>
              </a:ext>
            </a:extLst>
          </p:cNvPr>
          <p:cNvSpPr>
            <a:spLocks noChangeArrowheads="1"/>
          </p:cNvSpPr>
          <p:nvPr/>
        </p:nvSpPr>
        <p:spPr bwMode="auto">
          <a:xfrm>
            <a:off x="3171617" y="5187084"/>
            <a:ext cx="280076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eaLnBrk="1" hangingPunct="1">
              <a:spcBef>
                <a:spcPct val="0"/>
              </a:spcBef>
              <a:spcAft>
                <a:spcPct val="0"/>
              </a:spcAft>
              <a:buSzTx/>
              <a:buFontTx/>
              <a:buNone/>
            </a:pPr>
            <a:r>
              <a:rPr lang="zh-CN" altLang="en-US" sz="2400" b="0" dirty="0">
                <a:solidFill>
                  <a:srgbClr val="F2F2F2"/>
                </a:solidFill>
                <a:latin typeface="黑体" panose="02010609060101010101" pitchFamily="49" charset="-122"/>
                <a:ea typeface="黑体" panose="02010609060101010101" pitchFamily="49" charset="-122"/>
              </a:rPr>
              <a:t> 财政部资产管理司</a:t>
            </a:r>
            <a:endParaRPr lang="en-US" altLang="zh-CN" sz="2400" b="0" dirty="0">
              <a:solidFill>
                <a:srgbClr val="F2F2F2"/>
              </a:solidFill>
              <a:latin typeface="黑体" panose="02010609060101010101" pitchFamily="49" charset="-122"/>
              <a:ea typeface="黑体" panose="02010609060101010101" pitchFamily="49" charset="-122"/>
            </a:endParaRPr>
          </a:p>
          <a:p>
            <a:pPr algn="ctr" eaLnBrk="1" hangingPunct="1">
              <a:spcBef>
                <a:spcPct val="0"/>
              </a:spcBef>
              <a:spcAft>
                <a:spcPct val="0"/>
              </a:spcAft>
              <a:buSzTx/>
              <a:buFontTx/>
              <a:buNone/>
            </a:pPr>
            <a:r>
              <a:rPr lang="zh-CN" altLang="en-US" sz="2400" b="0" dirty="0">
                <a:solidFill>
                  <a:srgbClr val="F2F2F2"/>
                </a:solidFill>
                <a:latin typeface="黑体" panose="02010609060101010101" pitchFamily="49" charset="-122"/>
                <a:ea typeface="黑体" panose="02010609060101010101" pitchFamily="49" charset="-122"/>
              </a:rPr>
              <a:t> </a:t>
            </a:r>
            <a:endParaRPr lang="zh-CN" altLang="zh-CN" sz="1600" dirty="0">
              <a:solidFill>
                <a:srgbClr val="AC7B00"/>
              </a:solidFill>
              <a:latin typeface="Futura Hv"/>
              <a:ea typeface="宋体" panose="02010600030101010101" pitchFamily="2" charset="-122"/>
            </a:endParaRP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58" name="Rectangle 76">
            <a:extLst>
              <a:ext uri="{FF2B5EF4-FFF2-40B4-BE49-F238E27FC236}">
                <a16:creationId xmlns:a16="http://schemas.microsoft.com/office/drawing/2014/main" id="{A4246C84-437C-48A1-81A8-FD9826E27CB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0B54BCD-40DC-406D-BEAF-0872D254F06A}" type="slidenum">
              <a:rPr lang="en-US" altLang="zh-CN" sz="1000">
                <a:latin typeface="Futura Hv"/>
                <a:ea typeface="宋体" panose="02010600030101010101" pitchFamily="2" charset="-122"/>
              </a:rPr>
              <a:pPr indent="0" algn="r" eaLnBrk="1" hangingPunct="1">
                <a:spcBef>
                  <a:spcPct val="0"/>
                </a:spcBef>
                <a:spcAft>
                  <a:spcPct val="0"/>
                </a:spcAft>
                <a:buSzTx/>
                <a:buNone/>
              </a:pPr>
              <a:t>10</a:t>
            </a:fld>
            <a:endParaRPr lang="en-US" altLang="zh-CN" sz="1000" dirty="0">
              <a:latin typeface="Futura Hv"/>
              <a:ea typeface="宋体" panose="02010600030101010101" pitchFamily="2" charset="-122"/>
            </a:endParaRPr>
          </a:p>
        </p:txBody>
      </p:sp>
      <p:graphicFrame>
        <p:nvGraphicFramePr>
          <p:cNvPr id="2" name="表格 1">
            <a:extLst>
              <a:ext uri="{FF2B5EF4-FFF2-40B4-BE49-F238E27FC236}">
                <a16:creationId xmlns:a16="http://schemas.microsoft.com/office/drawing/2014/main" id="{525C6715-B680-4B8C-B495-3CE4F7B677EA}"/>
              </a:ext>
            </a:extLst>
          </p:cNvPr>
          <p:cNvGraphicFramePr>
            <a:graphicFrameLocks noGrp="1"/>
          </p:cNvGraphicFramePr>
          <p:nvPr>
            <p:extLst>
              <p:ext uri="{D42A27DB-BD31-4B8C-83A1-F6EECF244321}">
                <p14:modId xmlns:p14="http://schemas.microsoft.com/office/powerpoint/2010/main" val="120568986"/>
              </p:ext>
            </p:extLst>
          </p:nvPr>
        </p:nvGraphicFramePr>
        <p:xfrm>
          <a:off x="251520" y="1052736"/>
          <a:ext cx="8640960" cy="5516442"/>
        </p:xfrm>
        <a:graphic>
          <a:graphicData uri="http://schemas.openxmlformats.org/drawingml/2006/table">
            <a:tbl>
              <a:tblPr>
                <a:tableStyleId>{5940675A-B579-460E-94D1-54222C63F5DA}</a:tableStyleId>
              </a:tblPr>
              <a:tblGrid>
                <a:gridCol w="2483581">
                  <a:extLst>
                    <a:ext uri="{9D8B030D-6E8A-4147-A177-3AD203B41FA5}">
                      <a16:colId xmlns:a16="http://schemas.microsoft.com/office/drawing/2014/main" val="2929965161"/>
                    </a:ext>
                  </a:extLst>
                </a:gridCol>
                <a:gridCol w="365000">
                  <a:extLst>
                    <a:ext uri="{9D8B030D-6E8A-4147-A177-3AD203B41FA5}">
                      <a16:colId xmlns:a16="http://schemas.microsoft.com/office/drawing/2014/main" val="512999252"/>
                    </a:ext>
                  </a:extLst>
                </a:gridCol>
                <a:gridCol w="753803">
                  <a:extLst>
                    <a:ext uri="{9D8B030D-6E8A-4147-A177-3AD203B41FA5}">
                      <a16:colId xmlns:a16="http://schemas.microsoft.com/office/drawing/2014/main" val="1720410126"/>
                    </a:ext>
                  </a:extLst>
                </a:gridCol>
                <a:gridCol w="737933">
                  <a:extLst>
                    <a:ext uri="{9D8B030D-6E8A-4147-A177-3AD203B41FA5}">
                      <a16:colId xmlns:a16="http://schemas.microsoft.com/office/drawing/2014/main" val="2215031412"/>
                    </a:ext>
                  </a:extLst>
                </a:gridCol>
                <a:gridCol w="2491517">
                  <a:extLst>
                    <a:ext uri="{9D8B030D-6E8A-4147-A177-3AD203B41FA5}">
                      <a16:colId xmlns:a16="http://schemas.microsoft.com/office/drawing/2014/main" val="2928464870"/>
                    </a:ext>
                  </a:extLst>
                </a:gridCol>
                <a:gridCol w="372934">
                  <a:extLst>
                    <a:ext uri="{9D8B030D-6E8A-4147-A177-3AD203B41FA5}">
                      <a16:colId xmlns:a16="http://schemas.microsoft.com/office/drawing/2014/main" val="2491290309"/>
                    </a:ext>
                  </a:extLst>
                </a:gridCol>
                <a:gridCol w="729998">
                  <a:extLst>
                    <a:ext uri="{9D8B030D-6E8A-4147-A177-3AD203B41FA5}">
                      <a16:colId xmlns:a16="http://schemas.microsoft.com/office/drawing/2014/main" val="1211937811"/>
                    </a:ext>
                  </a:extLst>
                </a:gridCol>
                <a:gridCol w="706194">
                  <a:extLst>
                    <a:ext uri="{9D8B030D-6E8A-4147-A177-3AD203B41FA5}">
                      <a16:colId xmlns:a16="http://schemas.microsoft.com/office/drawing/2014/main" val="3626787371"/>
                    </a:ext>
                  </a:extLst>
                </a:gridCol>
              </a:tblGrid>
              <a:tr h="234809">
                <a:tc>
                  <a:txBody>
                    <a:bodyPr/>
                    <a:lstStyle/>
                    <a:p>
                      <a:pPr algn="ctr" fontAlgn="ctr"/>
                      <a:r>
                        <a:rPr lang="zh-CN" altLang="en-US" sz="1100" u="none" strike="noStrike">
                          <a:effectLst/>
                          <a:latin typeface="+mn-ea"/>
                          <a:ea typeface="+mn-ea"/>
                        </a:rPr>
                        <a:t>项            目</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行次</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期末余额</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期初余额</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项            目</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行次</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期末余额</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期初余额</a:t>
                      </a:r>
                      <a:endParaRPr lang="zh-CN" altLang="en-US" sz="1100" b="0" i="0" u="none" strike="noStrike">
                        <a:solidFill>
                          <a:srgbClr val="000000"/>
                        </a:solidFill>
                        <a:effectLst/>
                        <a:latin typeface="+mn-ea"/>
                        <a:ea typeface="+mn-ea"/>
                      </a:endParaRPr>
                    </a:p>
                  </a:txBody>
                  <a:tcPr marL="2598" marR="2598" marT="2598" marB="0" anchor="ctr"/>
                </a:tc>
                <a:extLst>
                  <a:ext uri="{0D108BD9-81ED-4DB2-BD59-A6C34878D82A}">
                    <a16:rowId xmlns:a16="http://schemas.microsoft.com/office/drawing/2014/main" val="616572431"/>
                  </a:ext>
                </a:extLst>
              </a:tr>
              <a:tr h="234809">
                <a:tc>
                  <a:txBody>
                    <a:bodyPr/>
                    <a:lstStyle/>
                    <a:p>
                      <a:pPr algn="l" fontAlgn="ctr"/>
                      <a:r>
                        <a:rPr lang="zh-CN" altLang="en-US" sz="1100" u="none" strike="noStrike" dirty="0">
                          <a:effectLst/>
                          <a:latin typeface="+mn-ea"/>
                          <a:ea typeface="+mn-ea"/>
                        </a:rPr>
                        <a:t>流动负债：</a:t>
                      </a:r>
                      <a:endParaRPr lang="zh-CN" altLang="en-US" sz="1100" b="1"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74</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a:t>
                      </a:r>
                      <a:endParaRPr lang="en-US" altLang="zh-CN" sz="1100" b="0" i="0" u="none" strike="noStrike">
                        <a:solidFill>
                          <a:srgbClr val="000000"/>
                        </a:solidFill>
                        <a:effectLst/>
                        <a:latin typeface="+mn-ea"/>
                        <a:ea typeface="+mn-ea"/>
                      </a:endParaRPr>
                    </a:p>
                  </a:txBody>
                  <a:tcPr marL="2598" marR="2598" marT="2598" marB="0" anchor="ctr"/>
                </a:tc>
                <a:tc>
                  <a:txBody>
                    <a:bodyPr/>
                    <a:lstStyle/>
                    <a:p>
                      <a:pPr marL="0" algn="l" defTabSz="914400" rtl="0" eaLnBrk="1" fontAlgn="ctr" latinLnBrk="0" hangingPunct="1"/>
                      <a:r>
                        <a:rPr lang="zh-CN" altLang="en-US" sz="1400" b="1" u="none" strike="noStrike" kern="1200" dirty="0">
                          <a:solidFill>
                            <a:srgbClr val="FF0000"/>
                          </a:solidFill>
                          <a:effectLst/>
                          <a:latin typeface="+mn-ea"/>
                          <a:ea typeface="+mn-ea"/>
                          <a:cs typeface="+mn-cs"/>
                        </a:rPr>
                        <a:t>    △应付手续费及佣金</a:t>
                      </a:r>
                      <a:endParaRPr lang="en-US" altLang="zh-CN" sz="1400" b="1" u="none" strike="noStrike" kern="1200" dirty="0">
                        <a:solidFill>
                          <a:srgbClr val="FF0000"/>
                        </a:solidFill>
                        <a:effectLst/>
                        <a:latin typeface="+mn-ea"/>
                        <a:ea typeface="+mn-ea"/>
                        <a:cs typeface="+mn-cs"/>
                      </a:endParaRP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96</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836833435"/>
                  </a:ext>
                </a:extLst>
              </a:tr>
              <a:tr h="234809">
                <a:tc>
                  <a:txBody>
                    <a:bodyPr/>
                    <a:lstStyle/>
                    <a:p>
                      <a:pPr algn="l" fontAlgn="ctr"/>
                      <a:r>
                        <a:rPr lang="zh-CN" altLang="en-US" sz="1100" u="none" strike="noStrike" dirty="0">
                          <a:effectLst/>
                          <a:latin typeface="+mn-ea"/>
                          <a:ea typeface="+mn-ea"/>
                        </a:rPr>
                        <a:t>        短期借款</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75</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△应付分保账款</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97</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4028687017"/>
                  </a:ext>
                </a:extLst>
              </a:tr>
              <a:tr h="234809">
                <a:tc>
                  <a:txBody>
                    <a:bodyPr/>
                    <a:lstStyle/>
                    <a:p>
                      <a:pPr algn="l" fontAlgn="ctr"/>
                      <a:r>
                        <a:rPr lang="zh-CN" altLang="en-US" sz="1100" u="none" strike="noStrike">
                          <a:effectLst/>
                          <a:latin typeface="+mn-ea"/>
                          <a:ea typeface="+mn-ea"/>
                        </a:rPr>
                        <a:t>      △向中央银行借款</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76</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持有待售负债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98</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883187830"/>
                  </a:ext>
                </a:extLst>
              </a:tr>
              <a:tr h="234809">
                <a:tc>
                  <a:txBody>
                    <a:bodyPr/>
                    <a:lstStyle/>
                    <a:p>
                      <a:pPr algn="l" fontAlgn="ctr"/>
                      <a:r>
                        <a:rPr lang="zh-CN" altLang="en-US" sz="1100" u="none" strike="noStrike" dirty="0">
                          <a:effectLst/>
                          <a:latin typeface="+mn-ea"/>
                          <a:ea typeface="+mn-ea"/>
                        </a:rPr>
                        <a:t>      △拆入资金</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77</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一年内到期的非流动负债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99</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068292532"/>
                  </a:ext>
                </a:extLst>
              </a:tr>
              <a:tr h="234809">
                <a:tc>
                  <a:txBody>
                    <a:bodyPr/>
                    <a:lstStyle/>
                    <a:p>
                      <a:pPr algn="l" fontAlgn="ctr"/>
                      <a:r>
                        <a:rPr lang="zh-CN" altLang="en-US" sz="1100" u="none" strike="noStrike" dirty="0">
                          <a:effectLst/>
                          <a:latin typeface="+mn-ea"/>
                          <a:ea typeface="+mn-ea"/>
                        </a:rPr>
                        <a:t>      ☆交易性金融负债</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78</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其他流动负债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100</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452292782"/>
                  </a:ext>
                </a:extLst>
              </a:tr>
              <a:tr h="234809">
                <a:tc>
                  <a:txBody>
                    <a:bodyPr/>
                    <a:lstStyle/>
                    <a:p>
                      <a:pPr algn="l" fontAlgn="ctr"/>
                      <a:r>
                        <a:rPr lang="zh-CN" altLang="en-US" sz="1100" u="none" strike="noStrike">
                          <a:effectLst/>
                          <a:latin typeface="+mn-ea"/>
                          <a:ea typeface="+mn-ea"/>
                        </a:rPr>
                        <a:t>        以公允价值计量且其变动计入当期损益的金融负债</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79</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b="1" i="0" u="none" strike="noStrike">
                          <a:solidFill>
                            <a:srgbClr val="000000"/>
                          </a:solidFill>
                          <a:effectLst/>
                          <a:latin typeface="+mn-ea"/>
                          <a:ea typeface="+mn-ea"/>
                        </a:rPr>
                        <a:t>流动负债合计</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101</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931527192"/>
                  </a:ext>
                </a:extLst>
              </a:tr>
              <a:tr h="234809">
                <a:tc>
                  <a:txBody>
                    <a:bodyPr/>
                    <a:lstStyle/>
                    <a:p>
                      <a:pPr algn="l" fontAlgn="ctr"/>
                      <a:r>
                        <a:rPr lang="zh-CN" altLang="en-US" sz="1100" u="none" strike="noStrike">
                          <a:effectLst/>
                          <a:latin typeface="+mn-ea"/>
                          <a:ea typeface="+mn-ea"/>
                        </a:rPr>
                        <a:t>        衍生金融负债</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80</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1" i="0" u="none" strike="noStrike">
                          <a:solidFill>
                            <a:srgbClr val="000000"/>
                          </a:solidFill>
                          <a:effectLst/>
                          <a:latin typeface="+mn-ea"/>
                          <a:ea typeface="+mn-ea"/>
                        </a:rPr>
                        <a:t>非流动负债：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102</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a:t>
                      </a:r>
                    </a:p>
                  </a:txBody>
                  <a:tcPr marL="4763" marR="4763" marT="4763" marB="0" anchor="ctr"/>
                </a:tc>
                <a:extLst>
                  <a:ext uri="{0D108BD9-81ED-4DB2-BD59-A6C34878D82A}">
                    <a16:rowId xmlns:a16="http://schemas.microsoft.com/office/drawing/2014/main" val="3163040873"/>
                  </a:ext>
                </a:extLst>
              </a:tr>
              <a:tr h="234809">
                <a:tc>
                  <a:txBody>
                    <a:bodyPr/>
                    <a:lstStyle/>
                    <a:p>
                      <a:pPr algn="l" fontAlgn="ctr"/>
                      <a:r>
                        <a:rPr lang="zh-CN" altLang="en-US" sz="1400" b="1" u="none" strike="noStrike" dirty="0">
                          <a:solidFill>
                            <a:srgbClr val="FF0000"/>
                          </a:solidFill>
                          <a:effectLst/>
                          <a:latin typeface="+mn-ea"/>
                          <a:ea typeface="+mn-ea"/>
                        </a:rPr>
                        <a:t>      应付票据</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拆分</a:t>
                      </a:r>
                      <a:r>
                        <a:rPr lang="en-US" altLang="zh-CN" sz="1400" b="1" u="none" strike="noStrike" dirty="0">
                          <a:solidFill>
                            <a:srgbClr val="FF0000"/>
                          </a:solidFill>
                          <a:effectLst/>
                          <a:latin typeface="+mn-ea"/>
                          <a:ea typeface="+mn-ea"/>
                        </a:rPr>
                        <a:t>】</a:t>
                      </a:r>
                      <a:endParaRPr lang="en-US" altLang="zh-CN"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81</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400" b="1" i="0" u="none" strike="noStrike" dirty="0">
                          <a:solidFill>
                            <a:srgbClr val="FF0000"/>
                          </a:solidFill>
                          <a:effectLst/>
                          <a:latin typeface="+mn-ea"/>
                          <a:ea typeface="+mn-ea"/>
                        </a:rPr>
                        <a:t>   △保险合同准备金</a:t>
                      </a:r>
                      <a:endParaRPr lang="en-US" altLang="zh-CN" sz="1400" b="1" i="0" u="none" strike="noStrike" dirty="0">
                        <a:solidFill>
                          <a:srgbClr val="FF0000"/>
                        </a:solidFill>
                        <a:effectLst/>
                        <a:latin typeface="+mn-ea"/>
                        <a:ea typeface="+mn-ea"/>
                      </a:endParaRP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103</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758246848"/>
                  </a:ext>
                </a:extLst>
              </a:tr>
              <a:tr h="234809">
                <a:tc>
                  <a:txBody>
                    <a:bodyPr/>
                    <a:lstStyle/>
                    <a:p>
                      <a:pPr algn="l" fontAlgn="ctr"/>
                      <a:r>
                        <a:rPr lang="zh-CN" altLang="en-US" sz="1400" b="1" u="none" strike="noStrike" dirty="0">
                          <a:solidFill>
                            <a:srgbClr val="FF0000"/>
                          </a:solidFill>
                          <a:effectLst/>
                          <a:latin typeface="+mn-ea"/>
                          <a:ea typeface="+mn-ea"/>
                        </a:rPr>
                        <a:t>      应付账款</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拆分</a:t>
                      </a:r>
                      <a:r>
                        <a:rPr lang="en-US" altLang="zh-CN"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82</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dirty="0">
                          <a:effectLst/>
                          <a:latin typeface="+mn-ea"/>
                          <a:ea typeface="+mn-ea"/>
                        </a:rPr>
                        <a:t>　</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长期借款</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104</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266005579"/>
                  </a:ext>
                </a:extLst>
              </a:tr>
              <a:tr h="234809">
                <a:tc>
                  <a:txBody>
                    <a:bodyPr/>
                    <a:lstStyle/>
                    <a:p>
                      <a:pPr algn="l" fontAlgn="ctr"/>
                      <a:r>
                        <a:rPr lang="zh-CN" altLang="en-US" sz="1100" u="none" strike="noStrike">
                          <a:effectLst/>
                          <a:latin typeface="+mn-ea"/>
                          <a:ea typeface="+mn-ea"/>
                        </a:rPr>
                        <a:t>        预收款项</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83</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应付债券</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105</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436279966"/>
                  </a:ext>
                </a:extLst>
              </a:tr>
              <a:tr h="234809">
                <a:tc>
                  <a:txBody>
                    <a:bodyPr/>
                    <a:lstStyle/>
                    <a:p>
                      <a:pPr algn="l" fontAlgn="ctr"/>
                      <a:r>
                        <a:rPr lang="zh-CN" altLang="en-US" sz="1100" u="none" strike="noStrike" dirty="0">
                          <a:effectLst/>
                          <a:latin typeface="+mn-ea"/>
                          <a:ea typeface="+mn-ea"/>
                        </a:rPr>
                        <a:t>      ☆合同负债</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84</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dirty="0">
                          <a:effectLst/>
                          <a:latin typeface="+mn-ea"/>
                          <a:ea typeface="+mn-ea"/>
                        </a:rPr>
                        <a:t>　</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其中：优先股</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106</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131154961"/>
                  </a:ext>
                </a:extLst>
              </a:tr>
              <a:tr h="247575">
                <a:tc>
                  <a:txBody>
                    <a:bodyPr/>
                    <a:lstStyle/>
                    <a:p>
                      <a:pPr algn="l" fontAlgn="ctr"/>
                      <a:r>
                        <a:rPr lang="zh-CN" altLang="en-US" sz="1100" u="none" strike="noStrike" dirty="0">
                          <a:effectLst/>
                          <a:latin typeface="+mn-ea"/>
                          <a:ea typeface="+mn-ea"/>
                        </a:rPr>
                        <a:t>      △卖出回购金融资产款</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85</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dirty="0">
                          <a:solidFill>
                            <a:srgbClr val="000000"/>
                          </a:solidFill>
                          <a:effectLst/>
                          <a:latin typeface="+mn-ea"/>
                          <a:ea typeface="+mn-ea"/>
                        </a:rPr>
                        <a:t>                      永续债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107</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852055382"/>
                  </a:ext>
                </a:extLst>
              </a:tr>
              <a:tr h="234809">
                <a:tc>
                  <a:txBody>
                    <a:bodyPr/>
                    <a:lstStyle/>
                    <a:p>
                      <a:pPr algn="l" fontAlgn="ctr"/>
                      <a:r>
                        <a:rPr lang="zh-CN" altLang="en-US" sz="1400" b="1" u="none" strike="noStrike" dirty="0">
                          <a:solidFill>
                            <a:srgbClr val="FF0000"/>
                          </a:solidFill>
                          <a:effectLst/>
                          <a:latin typeface="+mn-ea"/>
                          <a:ea typeface="+mn-ea"/>
                        </a:rPr>
                        <a:t>      △吸收存款及同业存放</a:t>
                      </a:r>
                      <a:endParaRPr lang="en-US" altLang="zh-CN"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86</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400" b="1" i="0" u="none" strike="noStrike" dirty="0">
                          <a:solidFill>
                            <a:srgbClr val="FF0000"/>
                          </a:solidFill>
                          <a:effectLst/>
                          <a:latin typeface="+mn-ea"/>
                          <a:ea typeface="+mn-ea"/>
                        </a:rPr>
                        <a:t>   ☆租赁负债</a:t>
                      </a:r>
                      <a:r>
                        <a:rPr lang="en-US" altLang="zh-CN" sz="1400" b="1" i="0" u="none" strike="noStrike" dirty="0">
                          <a:solidFill>
                            <a:srgbClr val="FF0000"/>
                          </a:solidFill>
                          <a:effectLst/>
                          <a:latin typeface="+mn-ea"/>
                          <a:ea typeface="+mn-ea"/>
                        </a:rPr>
                        <a:t>【</a:t>
                      </a:r>
                      <a:r>
                        <a:rPr lang="zh-CN" altLang="en-US" sz="1400" b="1" i="0" u="none" strike="noStrike" dirty="0">
                          <a:solidFill>
                            <a:srgbClr val="FF0000"/>
                          </a:solidFill>
                          <a:effectLst/>
                          <a:latin typeface="+mn-ea"/>
                          <a:ea typeface="+mn-ea"/>
                        </a:rPr>
                        <a:t>新增</a:t>
                      </a:r>
                      <a:r>
                        <a:rPr lang="en-US" altLang="zh-CN" sz="1400" b="1" i="0"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108</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529420085"/>
                  </a:ext>
                </a:extLst>
              </a:tr>
              <a:tr h="234809">
                <a:tc>
                  <a:txBody>
                    <a:bodyPr/>
                    <a:lstStyle/>
                    <a:p>
                      <a:pPr algn="l" fontAlgn="ctr"/>
                      <a:r>
                        <a:rPr lang="zh-CN" altLang="en-US" sz="1400" b="1" u="none" strike="noStrike" dirty="0">
                          <a:solidFill>
                            <a:srgbClr val="FF0000"/>
                          </a:solidFill>
                          <a:effectLst/>
                          <a:latin typeface="+mn-ea"/>
                          <a:ea typeface="+mn-ea"/>
                        </a:rPr>
                        <a:t>      △代理买卖证券款</a:t>
                      </a:r>
                      <a:endParaRPr lang="en-US" altLang="zh-CN"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87</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长期应付款</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109</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712902416"/>
                  </a:ext>
                </a:extLst>
              </a:tr>
              <a:tr h="234809">
                <a:tc>
                  <a:txBody>
                    <a:bodyPr/>
                    <a:lstStyle/>
                    <a:p>
                      <a:pPr algn="l" fontAlgn="ctr"/>
                      <a:r>
                        <a:rPr lang="zh-CN" altLang="en-US" sz="1400" b="1" u="none" strike="noStrike" dirty="0">
                          <a:solidFill>
                            <a:srgbClr val="FF0000"/>
                          </a:solidFill>
                          <a:effectLst/>
                          <a:latin typeface="+mn-ea"/>
                          <a:ea typeface="+mn-ea"/>
                        </a:rPr>
                        <a:t>      △代理承销证券款</a:t>
                      </a:r>
                      <a:endParaRPr lang="en-US" altLang="zh-CN"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88</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长期应付职工薪酬</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110</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563173221"/>
                  </a:ext>
                </a:extLst>
              </a:tr>
              <a:tr h="234809">
                <a:tc>
                  <a:txBody>
                    <a:bodyPr/>
                    <a:lstStyle/>
                    <a:p>
                      <a:pPr algn="l" fontAlgn="ctr"/>
                      <a:r>
                        <a:rPr lang="zh-CN" altLang="en-US" sz="1100" u="none" strike="noStrike" dirty="0">
                          <a:effectLst/>
                          <a:latin typeface="+mn-ea"/>
                          <a:ea typeface="+mn-ea"/>
                        </a:rPr>
                        <a:t>        应付职工薪酬</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89</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预计负债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111</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587868483"/>
                  </a:ext>
                </a:extLst>
              </a:tr>
              <a:tr h="234809">
                <a:tc>
                  <a:txBody>
                    <a:bodyPr/>
                    <a:lstStyle/>
                    <a:p>
                      <a:pPr algn="l" fontAlgn="ctr"/>
                      <a:r>
                        <a:rPr lang="zh-CN" altLang="en-US" sz="1100" u="none" strike="noStrike" dirty="0">
                          <a:effectLst/>
                          <a:latin typeface="+mn-ea"/>
                          <a:ea typeface="+mn-ea"/>
                        </a:rPr>
                        <a:t>        其中：应付工资</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90</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递延收益</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112</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281677937"/>
                  </a:ext>
                </a:extLst>
              </a:tr>
              <a:tr h="234809">
                <a:tc>
                  <a:txBody>
                    <a:bodyPr/>
                    <a:lstStyle/>
                    <a:p>
                      <a:pPr algn="l" fontAlgn="ctr"/>
                      <a:r>
                        <a:rPr lang="zh-CN" altLang="en-US" sz="1100" u="none" strike="noStrike" dirty="0">
                          <a:effectLst/>
                          <a:latin typeface="+mn-ea"/>
                          <a:ea typeface="+mn-ea"/>
                        </a:rPr>
                        <a:t>              应付福利费</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a:effectLst/>
                          <a:latin typeface="+mn-ea"/>
                          <a:ea typeface="+mn-ea"/>
                        </a:rPr>
                        <a:t>91</a:t>
                      </a:r>
                      <a:endParaRPr lang="en-US" altLang="zh-CN"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递延所得税负债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113</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713665854"/>
                  </a:ext>
                </a:extLst>
              </a:tr>
              <a:tr h="234809">
                <a:tc>
                  <a:txBody>
                    <a:bodyPr/>
                    <a:lstStyle/>
                    <a:p>
                      <a:pPr algn="l" fontAlgn="ctr"/>
                      <a:r>
                        <a:rPr lang="zh-CN" altLang="en-US" sz="1100" u="none" strike="noStrike" dirty="0">
                          <a:effectLst/>
                          <a:latin typeface="+mn-ea"/>
                          <a:ea typeface="+mn-ea"/>
                        </a:rPr>
                        <a:t>          </a:t>
                      </a:r>
                      <a:r>
                        <a:rPr lang="en-US" altLang="zh-CN" sz="1100" u="none" strike="noStrike" dirty="0">
                          <a:effectLst/>
                          <a:latin typeface="+mn-ea"/>
                          <a:ea typeface="+mn-ea"/>
                        </a:rPr>
                        <a:t>#</a:t>
                      </a:r>
                      <a:r>
                        <a:rPr lang="zh-CN" altLang="en-US" sz="1100" u="none" strike="noStrike" dirty="0">
                          <a:effectLst/>
                          <a:latin typeface="+mn-ea"/>
                          <a:ea typeface="+mn-ea"/>
                        </a:rPr>
                        <a:t>其中：职工奖励及福利基金</a:t>
                      </a:r>
                      <a:endParaRPr lang="zh-CN" altLang="en-US" sz="11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dirty="0">
                          <a:effectLst/>
                          <a:latin typeface="+mn-ea"/>
                          <a:ea typeface="+mn-ea"/>
                        </a:rPr>
                        <a:t>92</a:t>
                      </a:r>
                      <a:endParaRPr lang="en-US" altLang="zh-CN" sz="11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其他非流动负债</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114</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565783463"/>
                  </a:ext>
                </a:extLst>
              </a:tr>
              <a:tr h="234809">
                <a:tc>
                  <a:txBody>
                    <a:bodyPr/>
                    <a:lstStyle/>
                    <a:p>
                      <a:pPr algn="l" fontAlgn="ctr"/>
                      <a:r>
                        <a:rPr lang="zh-CN" altLang="en-US" sz="1100" u="none" strike="noStrike">
                          <a:effectLst/>
                          <a:latin typeface="+mn-ea"/>
                          <a:ea typeface="+mn-ea"/>
                        </a:rPr>
                        <a:t>        应交税费</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dirty="0">
                          <a:effectLst/>
                          <a:latin typeface="+mn-ea"/>
                          <a:ea typeface="+mn-ea"/>
                        </a:rPr>
                        <a:t>93</a:t>
                      </a:r>
                      <a:endParaRPr lang="en-US" altLang="zh-CN" sz="11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b="0" i="0" u="none" strike="noStrike">
                          <a:solidFill>
                            <a:srgbClr val="000000"/>
                          </a:solidFill>
                          <a:effectLst/>
                          <a:latin typeface="+mn-ea"/>
                          <a:ea typeface="+mn-ea"/>
                        </a:rPr>
                        <a:t>            其中：特准储备基金</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115</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898193851"/>
                  </a:ext>
                </a:extLst>
              </a:tr>
              <a:tr h="234809">
                <a:tc>
                  <a:txBody>
                    <a:bodyPr/>
                    <a:lstStyle/>
                    <a:p>
                      <a:pPr algn="l" fontAlgn="ctr"/>
                      <a:r>
                        <a:rPr lang="zh-CN" altLang="en-US" sz="1100" u="none" strike="noStrike">
                          <a:effectLst/>
                          <a:latin typeface="+mn-ea"/>
                          <a:ea typeface="+mn-ea"/>
                        </a:rPr>
                        <a:t>            其中：应交税金</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dirty="0">
                          <a:effectLst/>
                          <a:latin typeface="+mn-ea"/>
                          <a:ea typeface="+mn-ea"/>
                        </a:rPr>
                        <a:t>94</a:t>
                      </a:r>
                      <a:endParaRPr lang="en-US" altLang="zh-CN" sz="1100" b="0" i="0" u="none" strike="noStrike" dirty="0">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b="1" i="0" u="none" strike="noStrike">
                          <a:solidFill>
                            <a:srgbClr val="000000"/>
                          </a:solidFill>
                          <a:effectLst/>
                          <a:latin typeface="+mn-ea"/>
                          <a:ea typeface="+mn-ea"/>
                        </a:rPr>
                        <a:t>非流动负债合计</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116</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1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593404324"/>
                  </a:ext>
                </a:extLst>
              </a:tr>
              <a:tr h="234809">
                <a:tc>
                  <a:txBody>
                    <a:bodyPr/>
                    <a:lstStyle/>
                    <a:p>
                      <a:pPr algn="l" fontAlgn="ctr"/>
                      <a:r>
                        <a:rPr lang="zh-CN" altLang="en-US" sz="1100" u="none" strike="noStrike">
                          <a:effectLst/>
                          <a:latin typeface="+mn-ea"/>
                          <a:ea typeface="+mn-ea"/>
                        </a:rPr>
                        <a:t>        其他应付款</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100" u="none" strike="noStrike" dirty="0">
                          <a:effectLst/>
                          <a:latin typeface="+mn-ea"/>
                          <a:ea typeface="+mn-ea"/>
                        </a:rPr>
                        <a:t>95</a:t>
                      </a:r>
                      <a:endParaRPr lang="en-US" altLang="zh-CN" sz="1100" b="0" i="0" u="none" strike="noStrike" dirty="0">
                        <a:solidFill>
                          <a:srgbClr val="000000"/>
                        </a:solidFill>
                        <a:effectLst/>
                        <a:latin typeface="+mn-ea"/>
                        <a:ea typeface="+mn-ea"/>
                      </a:endParaRPr>
                    </a:p>
                  </a:txBody>
                  <a:tcPr marL="2598" marR="2598" marT="2598" marB="0" anchor="ctr"/>
                </a:tc>
                <a:tc>
                  <a:txBody>
                    <a:bodyPr/>
                    <a:lstStyle/>
                    <a:p>
                      <a:pPr algn="ctr"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100" u="none" strike="noStrike">
                          <a:effectLst/>
                          <a:latin typeface="+mn-ea"/>
                          <a:ea typeface="+mn-ea"/>
                        </a:rPr>
                        <a:t>　</a:t>
                      </a:r>
                      <a:endParaRPr lang="zh-CN" altLang="en-US" sz="11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100" b="1" i="0" u="none" strike="noStrike">
                          <a:solidFill>
                            <a:srgbClr val="000000"/>
                          </a:solidFill>
                          <a:effectLst/>
                          <a:latin typeface="+mn-ea"/>
                          <a:ea typeface="+mn-ea"/>
                        </a:rPr>
                        <a:t>负 债 合 计</a:t>
                      </a:r>
                    </a:p>
                  </a:txBody>
                  <a:tcPr marL="4763" marR="4763" marT="4763" marB="0" anchor="ctr"/>
                </a:tc>
                <a:tc>
                  <a:txBody>
                    <a:bodyPr/>
                    <a:lstStyle/>
                    <a:p>
                      <a:pPr algn="ctr" fontAlgn="ctr"/>
                      <a:r>
                        <a:rPr lang="en-US" altLang="zh-CN" sz="1100" b="0" i="0" u="none" strike="noStrike">
                          <a:solidFill>
                            <a:srgbClr val="000000"/>
                          </a:solidFill>
                          <a:effectLst/>
                          <a:latin typeface="+mn-ea"/>
                          <a:ea typeface="+mn-ea"/>
                        </a:rPr>
                        <a:t>117</a:t>
                      </a:r>
                    </a:p>
                  </a:txBody>
                  <a:tcPr marL="4763" marR="4763" marT="4763" marB="0" anchor="ctr"/>
                </a:tc>
                <a:tc>
                  <a:txBody>
                    <a:bodyPr/>
                    <a:lstStyle/>
                    <a:p>
                      <a:pPr algn="ctr" fontAlgn="ctr"/>
                      <a:r>
                        <a:rPr lang="zh-CN" altLang="en-US" sz="1100" b="0" i="0" u="none" strike="noStrike">
                          <a:solidFill>
                            <a:srgbClr val="000000"/>
                          </a:solidFill>
                          <a:effectLst/>
                          <a:latin typeface="+mn-ea"/>
                          <a:ea typeface="+mn-ea"/>
                        </a:rPr>
                        <a:t>　</a:t>
                      </a:r>
                    </a:p>
                  </a:txBody>
                  <a:tcPr marL="4763" marR="4763" marT="4763" marB="0" anchor="ctr"/>
                </a:tc>
                <a:tc>
                  <a:txBody>
                    <a:bodyPr/>
                    <a:lstStyle/>
                    <a:p>
                      <a:pPr algn="ctr" fontAlgn="ctr"/>
                      <a:r>
                        <a:rPr lang="zh-CN" altLang="en-US" sz="1100" b="0" i="0" u="none" strike="noStrike" dirty="0">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862559339"/>
                  </a:ext>
                </a:extLst>
              </a:tr>
            </a:tbl>
          </a:graphicData>
        </a:graphic>
      </p:graphicFrame>
      <p:cxnSp>
        <p:nvCxnSpPr>
          <p:cNvPr id="14" name="直接箭头连接符 13">
            <a:extLst>
              <a:ext uri="{FF2B5EF4-FFF2-40B4-BE49-F238E27FC236}">
                <a16:creationId xmlns:a16="http://schemas.microsoft.com/office/drawing/2014/main" id="{293C7F47-4A2B-426A-9FC0-1D243517329E}"/>
              </a:ext>
            </a:extLst>
          </p:cNvPr>
          <p:cNvCxnSpPr/>
          <p:nvPr/>
        </p:nvCxnSpPr>
        <p:spPr bwMode="auto">
          <a:xfrm flipH="1">
            <a:off x="2411760" y="1772816"/>
            <a:ext cx="2448273" cy="2932272"/>
          </a:xfrm>
          <a:prstGeom prst="straightConnector1">
            <a:avLst/>
          </a:prstGeom>
          <a:solidFill>
            <a:schemeClr val="accent1"/>
          </a:solidFill>
          <a:ln w="57150" cap="flat" cmpd="sng" algn="ctr">
            <a:solidFill>
              <a:schemeClr val="accent2">
                <a:lumMod val="60000"/>
                <a:lumOff val="40000"/>
                <a:alpha val="58039"/>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矩形 14">
            <a:extLst>
              <a:ext uri="{FF2B5EF4-FFF2-40B4-BE49-F238E27FC236}">
                <a16:creationId xmlns:a16="http://schemas.microsoft.com/office/drawing/2014/main" id="{D9769915-B043-4CCC-B692-87EBAA2779D0}"/>
              </a:ext>
            </a:extLst>
          </p:cNvPr>
          <p:cNvSpPr/>
          <p:nvPr/>
        </p:nvSpPr>
        <p:spPr bwMode="auto">
          <a:xfrm>
            <a:off x="611560" y="4453060"/>
            <a:ext cx="1728192" cy="504056"/>
          </a:xfrm>
          <a:prstGeom prst="rect">
            <a:avLst/>
          </a:prstGeom>
          <a:noFill/>
          <a:ln w="38100" cap="flat" cmpd="sng" algn="ctr">
            <a:solidFill>
              <a:schemeClr val="accent2"/>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2"/>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cxnSp>
        <p:nvCxnSpPr>
          <p:cNvPr id="20" name="直接箭头连接符 19">
            <a:extLst>
              <a:ext uri="{FF2B5EF4-FFF2-40B4-BE49-F238E27FC236}">
                <a16:creationId xmlns:a16="http://schemas.microsoft.com/office/drawing/2014/main" id="{94235BAF-7051-49CB-BEDC-022AEE84EE94}"/>
              </a:ext>
            </a:extLst>
          </p:cNvPr>
          <p:cNvCxnSpPr/>
          <p:nvPr/>
        </p:nvCxnSpPr>
        <p:spPr bwMode="auto">
          <a:xfrm flipV="1">
            <a:off x="2339752" y="1484784"/>
            <a:ext cx="2304256" cy="2736304"/>
          </a:xfrm>
          <a:prstGeom prst="straightConnector1">
            <a:avLst/>
          </a:prstGeom>
          <a:solidFill>
            <a:schemeClr val="accent1"/>
          </a:solidFill>
          <a:ln w="57150" cap="flat" cmpd="sng" algn="ctr">
            <a:solidFill>
              <a:schemeClr val="accent2">
                <a:lumMod val="60000"/>
                <a:lumOff val="40000"/>
                <a:alpha val="58039"/>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矩形 24">
            <a:extLst>
              <a:ext uri="{FF2B5EF4-FFF2-40B4-BE49-F238E27FC236}">
                <a16:creationId xmlns:a16="http://schemas.microsoft.com/office/drawing/2014/main" id="{58612551-707E-494D-84DC-F707C98F4E1F}"/>
              </a:ext>
            </a:extLst>
          </p:cNvPr>
          <p:cNvSpPr/>
          <p:nvPr/>
        </p:nvSpPr>
        <p:spPr bwMode="auto">
          <a:xfrm>
            <a:off x="4860032" y="1268760"/>
            <a:ext cx="1800200" cy="288032"/>
          </a:xfrm>
          <a:prstGeom prst="rect">
            <a:avLst/>
          </a:prstGeom>
          <a:noFill/>
          <a:ln w="38100" cap="flat" cmpd="sng" algn="ctr">
            <a:solidFill>
              <a:schemeClr val="accent2"/>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2"/>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22" name="箭头: 左弧形 21">
            <a:extLst>
              <a:ext uri="{FF2B5EF4-FFF2-40B4-BE49-F238E27FC236}">
                <a16:creationId xmlns:a16="http://schemas.microsoft.com/office/drawing/2014/main" id="{F8474F60-398E-473E-8272-A5CF9EE3110E}"/>
              </a:ext>
            </a:extLst>
          </p:cNvPr>
          <p:cNvSpPr/>
          <p:nvPr/>
        </p:nvSpPr>
        <p:spPr bwMode="auto">
          <a:xfrm>
            <a:off x="107504" y="2132856"/>
            <a:ext cx="504056" cy="2247282"/>
          </a:xfrm>
          <a:prstGeom prst="curvedRightArrow">
            <a:avLst/>
          </a:prstGeom>
          <a:solidFill>
            <a:schemeClr val="accent2">
              <a:alpha val="50000"/>
            </a:schemeClr>
          </a:solidFill>
          <a:ln>
            <a:noFill/>
          </a:ln>
          <a:extLst/>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23" name="箭头: 右弧形 22">
            <a:extLst>
              <a:ext uri="{FF2B5EF4-FFF2-40B4-BE49-F238E27FC236}">
                <a16:creationId xmlns:a16="http://schemas.microsoft.com/office/drawing/2014/main" id="{4E816CDB-46D0-46EE-A6B9-460F7F2B7B1D}"/>
              </a:ext>
            </a:extLst>
          </p:cNvPr>
          <p:cNvSpPr/>
          <p:nvPr/>
        </p:nvSpPr>
        <p:spPr bwMode="auto">
          <a:xfrm>
            <a:off x="6300192" y="1675752"/>
            <a:ext cx="576064" cy="1656184"/>
          </a:xfrm>
          <a:prstGeom prst="curvedLeftArrow">
            <a:avLst/>
          </a:prstGeom>
          <a:solidFill>
            <a:schemeClr val="accent2">
              <a:alpha val="50000"/>
            </a:schemeClr>
          </a:solidFill>
          <a:ln>
            <a:noFill/>
          </a:ln>
          <a:extLst/>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pic>
        <p:nvPicPr>
          <p:cNvPr id="12" name="图片 11">
            <a:extLst>
              <a:ext uri="{FF2B5EF4-FFF2-40B4-BE49-F238E27FC236}">
                <a16:creationId xmlns:a16="http://schemas.microsoft.com/office/drawing/2014/main" id="{3F80C7F8-38C5-462A-8D88-75564960A912}"/>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13" name="Rectangle 74">
            <a:extLst>
              <a:ext uri="{FF2B5EF4-FFF2-40B4-BE49-F238E27FC236}">
                <a16:creationId xmlns:a16="http://schemas.microsoft.com/office/drawing/2014/main" id="{42310B84-1586-405E-886B-B64B7CB140B1}"/>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决算主表（ 财企</a:t>
            </a:r>
            <a:r>
              <a:rPr lang="en-US" altLang="en-US" sz="2000" dirty="0"/>
              <a:t>01</a:t>
            </a:r>
            <a:r>
              <a:rPr lang="zh-CN" altLang="en-US" sz="2000" dirty="0"/>
              <a:t>表）</a:t>
            </a:r>
            <a:endParaRPr lang="zh-CN" altLang="en-US" sz="2000" b="1" dirty="0"/>
          </a:p>
        </p:txBody>
      </p:sp>
    </p:spTree>
    <p:extLst>
      <p:ext uri="{BB962C8B-B14F-4D97-AF65-F5344CB8AC3E}">
        <p14:creationId xmlns:p14="http://schemas.microsoft.com/office/powerpoint/2010/main" val="734011090"/>
      </p:ext>
    </p:extLst>
  </p:cSld>
  <p:clrMapOvr>
    <a:masterClrMapping/>
  </p:clrMapOvr>
  <p:transition spd="slow" advClick="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58" name="Rectangle 76">
            <a:extLst>
              <a:ext uri="{FF2B5EF4-FFF2-40B4-BE49-F238E27FC236}">
                <a16:creationId xmlns:a16="http://schemas.microsoft.com/office/drawing/2014/main" id="{A4246C84-437C-48A1-81A8-FD9826E27CB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0B54BCD-40DC-406D-BEAF-0872D254F06A}" type="slidenum">
              <a:rPr lang="en-US" altLang="zh-CN" sz="1000">
                <a:latin typeface="Futura Hv"/>
                <a:ea typeface="宋体" panose="02010600030101010101" pitchFamily="2" charset="-122"/>
              </a:rPr>
              <a:pPr indent="0" algn="r" eaLnBrk="1" hangingPunct="1">
                <a:spcBef>
                  <a:spcPct val="0"/>
                </a:spcBef>
                <a:spcAft>
                  <a:spcPct val="0"/>
                </a:spcAft>
                <a:buSzTx/>
                <a:buNone/>
              </a:pPr>
              <a:t>11</a:t>
            </a:fld>
            <a:endParaRPr lang="en-US" altLang="zh-CN" sz="1000" dirty="0">
              <a:latin typeface="Futura Hv"/>
              <a:ea typeface="宋体" panose="02010600030101010101" pitchFamily="2" charset="-122"/>
            </a:endParaRPr>
          </a:p>
        </p:txBody>
      </p:sp>
      <p:graphicFrame>
        <p:nvGraphicFramePr>
          <p:cNvPr id="2" name="表格 1">
            <a:extLst>
              <a:ext uri="{FF2B5EF4-FFF2-40B4-BE49-F238E27FC236}">
                <a16:creationId xmlns:a16="http://schemas.microsoft.com/office/drawing/2014/main" id="{827C156F-476D-443F-91E6-E3B585FFD782}"/>
              </a:ext>
            </a:extLst>
          </p:cNvPr>
          <p:cNvGraphicFramePr>
            <a:graphicFrameLocks noGrp="1"/>
          </p:cNvGraphicFramePr>
          <p:nvPr>
            <p:extLst>
              <p:ext uri="{D42A27DB-BD31-4B8C-83A1-F6EECF244321}">
                <p14:modId xmlns:p14="http://schemas.microsoft.com/office/powerpoint/2010/main" val="1553307968"/>
              </p:ext>
            </p:extLst>
          </p:nvPr>
        </p:nvGraphicFramePr>
        <p:xfrm>
          <a:off x="323528" y="1355119"/>
          <a:ext cx="8712966" cy="5069061"/>
        </p:xfrm>
        <a:graphic>
          <a:graphicData uri="http://schemas.openxmlformats.org/drawingml/2006/table">
            <a:tbl>
              <a:tblPr>
                <a:tableStyleId>{5940675A-B579-460E-94D1-54222C63F5DA}</a:tableStyleId>
              </a:tblPr>
              <a:tblGrid>
                <a:gridCol w="2274160">
                  <a:extLst>
                    <a:ext uri="{9D8B030D-6E8A-4147-A177-3AD203B41FA5}">
                      <a16:colId xmlns:a16="http://schemas.microsoft.com/office/drawing/2014/main" val="2752876011"/>
                    </a:ext>
                  </a:extLst>
                </a:gridCol>
                <a:gridCol w="470515">
                  <a:extLst>
                    <a:ext uri="{9D8B030D-6E8A-4147-A177-3AD203B41FA5}">
                      <a16:colId xmlns:a16="http://schemas.microsoft.com/office/drawing/2014/main" val="66335205"/>
                    </a:ext>
                  </a:extLst>
                </a:gridCol>
                <a:gridCol w="711708">
                  <a:extLst>
                    <a:ext uri="{9D8B030D-6E8A-4147-A177-3AD203B41FA5}">
                      <a16:colId xmlns:a16="http://schemas.microsoft.com/office/drawing/2014/main" val="1529692058"/>
                    </a:ext>
                  </a:extLst>
                </a:gridCol>
                <a:gridCol w="792088">
                  <a:extLst>
                    <a:ext uri="{9D8B030D-6E8A-4147-A177-3AD203B41FA5}">
                      <a16:colId xmlns:a16="http://schemas.microsoft.com/office/drawing/2014/main" val="3830578554"/>
                    </a:ext>
                  </a:extLst>
                </a:gridCol>
                <a:gridCol w="2640295">
                  <a:extLst>
                    <a:ext uri="{9D8B030D-6E8A-4147-A177-3AD203B41FA5}">
                      <a16:colId xmlns:a16="http://schemas.microsoft.com/office/drawing/2014/main" val="2388886672"/>
                    </a:ext>
                  </a:extLst>
                </a:gridCol>
                <a:gridCol w="376041">
                  <a:extLst>
                    <a:ext uri="{9D8B030D-6E8A-4147-A177-3AD203B41FA5}">
                      <a16:colId xmlns:a16="http://schemas.microsoft.com/office/drawing/2014/main" val="3693843115"/>
                    </a:ext>
                  </a:extLst>
                </a:gridCol>
                <a:gridCol w="736080">
                  <a:extLst>
                    <a:ext uri="{9D8B030D-6E8A-4147-A177-3AD203B41FA5}">
                      <a16:colId xmlns:a16="http://schemas.microsoft.com/office/drawing/2014/main" val="2980693590"/>
                    </a:ext>
                  </a:extLst>
                </a:gridCol>
                <a:gridCol w="712079">
                  <a:extLst>
                    <a:ext uri="{9D8B030D-6E8A-4147-A177-3AD203B41FA5}">
                      <a16:colId xmlns:a16="http://schemas.microsoft.com/office/drawing/2014/main" val="1533791442"/>
                    </a:ext>
                  </a:extLst>
                </a:gridCol>
              </a:tblGrid>
              <a:tr h="320961">
                <a:tc>
                  <a:txBody>
                    <a:bodyPr/>
                    <a:lstStyle/>
                    <a:p>
                      <a:pPr algn="ctr" fontAlgn="ctr"/>
                      <a:r>
                        <a:rPr lang="zh-CN" altLang="en-US" sz="1000" u="none" strike="noStrike" dirty="0">
                          <a:effectLst/>
                          <a:latin typeface="+mn-ea"/>
                          <a:ea typeface="+mn-ea"/>
                        </a:rPr>
                        <a:t>项            目</a:t>
                      </a:r>
                      <a:endParaRPr lang="zh-CN" altLang="en-US" sz="1000" b="0" i="0" u="none" strike="noStrike" dirty="0">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行次</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期末余额</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期初余额</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项            目</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行次</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a:effectLst/>
                          <a:latin typeface="+mn-ea"/>
                          <a:ea typeface="+mn-ea"/>
                        </a:rPr>
                        <a:t>期末余额</a:t>
                      </a:r>
                      <a:endParaRPr lang="zh-CN" altLang="en-US" sz="1000" b="0" i="0" u="none" strike="noStrike">
                        <a:solidFill>
                          <a:srgbClr val="000000"/>
                        </a:solidFill>
                        <a:effectLst/>
                        <a:latin typeface="+mn-ea"/>
                        <a:ea typeface="+mn-ea"/>
                      </a:endParaRPr>
                    </a:p>
                  </a:txBody>
                  <a:tcPr marL="4763" marR="4763" marT="4763" marB="0" anchor="ctr"/>
                </a:tc>
                <a:tc>
                  <a:txBody>
                    <a:bodyPr/>
                    <a:lstStyle/>
                    <a:p>
                      <a:pPr algn="ctr" fontAlgn="ctr"/>
                      <a:r>
                        <a:rPr lang="zh-CN" altLang="en-US" sz="1000" u="none" strike="noStrike" dirty="0">
                          <a:effectLst/>
                          <a:latin typeface="+mn-ea"/>
                          <a:ea typeface="+mn-ea"/>
                        </a:rPr>
                        <a:t>期初余额</a:t>
                      </a:r>
                      <a:endParaRPr lang="zh-CN" altLang="en-US" sz="1000" b="0" i="0" u="none" strike="noStrike" dirty="0">
                        <a:solidFill>
                          <a:srgbClr val="000000"/>
                        </a:solidFill>
                        <a:effectLst/>
                        <a:latin typeface="+mn-ea"/>
                        <a:ea typeface="+mn-ea"/>
                      </a:endParaRPr>
                    </a:p>
                  </a:txBody>
                  <a:tcPr marL="4763" marR="4763" marT="4763" marB="0" anchor="ctr"/>
                </a:tc>
                <a:extLst>
                  <a:ext uri="{0D108BD9-81ED-4DB2-BD59-A6C34878D82A}">
                    <a16:rowId xmlns:a16="http://schemas.microsoft.com/office/drawing/2014/main" val="2789185813"/>
                  </a:ext>
                </a:extLst>
              </a:tr>
              <a:tr h="316540">
                <a:tc>
                  <a:txBody>
                    <a:bodyPr/>
                    <a:lstStyle/>
                    <a:p>
                      <a:pPr algn="l" fontAlgn="ctr"/>
                      <a:r>
                        <a:rPr lang="zh-CN" altLang="en-US" sz="1000" u="none" strike="noStrike" dirty="0">
                          <a:effectLst/>
                          <a:latin typeface="+mn-ea"/>
                          <a:ea typeface="+mn-ea"/>
                        </a:rPr>
                        <a:t>所有者权益（或股东权益）：</a:t>
                      </a:r>
                      <a:endParaRPr lang="zh-CN" altLang="en-US" sz="1000" b="1"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118</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其他综合收益</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132</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31780257"/>
                  </a:ext>
                </a:extLst>
              </a:tr>
              <a:tr h="316540">
                <a:tc>
                  <a:txBody>
                    <a:bodyPr/>
                    <a:lstStyle/>
                    <a:p>
                      <a:pPr algn="l" fontAlgn="ctr"/>
                      <a:r>
                        <a:rPr lang="zh-CN" altLang="en-US" sz="1000" u="none" strike="noStrike" dirty="0">
                          <a:effectLst/>
                          <a:latin typeface="+mn-ea"/>
                          <a:ea typeface="+mn-ea"/>
                        </a:rPr>
                        <a:t>        实收资本（或股本）</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119</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其中：外币报表折算差额</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133</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950181471"/>
                  </a:ext>
                </a:extLst>
              </a:tr>
              <a:tr h="316540">
                <a:tc>
                  <a:txBody>
                    <a:bodyPr/>
                    <a:lstStyle/>
                    <a:p>
                      <a:pPr algn="l" fontAlgn="ctr"/>
                      <a:r>
                        <a:rPr lang="zh-CN" altLang="en-US" sz="1400" b="1" u="none" strike="noStrike" dirty="0">
                          <a:solidFill>
                            <a:srgbClr val="FF0000"/>
                          </a:solidFill>
                          <a:effectLst/>
                          <a:latin typeface="+mn-ea"/>
                          <a:ea typeface="+mn-ea"/>
                        </a:rPr>
                        <a:t>        国家资本</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新增</a:t>
                      </a:r>
                      <a:r>
                        <a:rPr lang="en-US" altLang="zh-CN" sz="1400" b="1" u="none" strike="noStrike" dirty="0">
                          <a:solidFill>
                            <a:srgbClr val="FF0000"/>
                          </a:solidFill>
                          <a:effectLst/>
                          <a:latin typeface="+mn-ea"/>
                          <a:ea typeface="+mn-ea"/>
                        </a:rPr>
                        <a:t>】</a:t>
                      </a:r>
                      <a:endParaRPr lang="en-US" altLang="zh-CN"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000" u="none" strike="noStrike" dirty="0">
                          <a:effectLst/>
                          <a:latin typeface="+mn-ea"/>
                          <a:ea typeface="+mn-ea"/>
                        </a:rPr>
                        <a:t>120</a:t>
                      </a:r>
                      <a:endParaRPr lang="en-US" altLang="zh-CN" sz="1000" b="0" i="0" u="none" strike="noStrike" dirty="0">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专项储备</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134</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514945719"/>
                  </a:ext>
                </a:extLst>
              </a:tr>
              <a:tr h="316540">
                <a:tc>
                  <a:txBody>
                    <a:bodyPr/>
                    <a:lstStyle/>
                    <a:p>
                      <a:pPr algn="l" fontAlgn="ctr"/>
                      <a:r>
                        <a:rPr lang="zh-CN" altLang="en-US" sz="1400" u="none" strike="noStrike" dirty="0">
                          <a:effectLst/>
                          <a:latin typeface="+mn-ea"/>
                          <a:ea typeface="+mn-ea"/>
                        </a:rPr>
                        <a:t>        </a:t>
                      </a:r>
                      <a:r>
                        <a:rPr lang="zh-CN" altLang="en-US" sz="1400" b="1" u="none" strike="noStrike" dirty="0">
                          <a:solidFill>
                            <a:srgbClr val="FF0000"/>
                          </a:solidFill>
                          <a:effectLst/>
                          <a:latin typeface="+mn-ea"/>
                          <a:ea typeface="+mn-ea"/>
                        </a:rPr>
                        <a:t>国有法人资本</a:t>
                      </a:r>
                      <a:endParaRPr lang="zh-CN" altLang="en-US" sz="1400" b="1" i="0" u="none" strike="noStrike" dirty="0">
                        <a:solidFill>
                          <a:srgbClr val="FF0000"/>
                        </a:solidFill>
                        <a:effectLst/>
                        <a:latin typeface="+mn-ea"/>
                        <a:ea typeface="+mn-ea"/>
                      </a:endParaRPr>
                    </a:p>
                  </a:txBody>
                  <a:tcPr marL="2598" marR="2598" marT="2598" marB="0" anchor="ctr"/>
                </a:tc>
                <a:tc>
                  <a:txBody>
                    <a:bodyPr/>
                    <a:lstStyle/>
                    <a:p>
                      <a:pPr algn="ctr" fontAlgn="ctr"/>
                      <a:r>
                        <a:rPr lang="en-US" altLang="zh-CN" sz="1000" u="none" strike="noStrike" dirty="0">
                          <a:effectLst/>
                          <a:latin typeface="+mn-ea"/>
                          <a:ea typeface="+mn-ea"/>
                        </a:rPr>
                        <a:t>121</a:t>
                      </a:r>
                      <a:endParaRPr lang="en-US" altLang="zh-CN" sz="1000" b="0" i="0" u="none" strike="noStrike" dirty="0">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盈余公积</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135</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4030005244"/>
                  </a:ext>
                </a:extLst>
              </a:tr>
              <a:tr h="316540">
                <a:tc>
                  <a:txBody>
                    <a:bodyPr/>
                    <a:lstStyle/>
                    <a:p>
                      <a:pPr algn="l" fontAlgn="ctr"/>
                      <a:r>
                        <a:rPr lang="zh-CN" altLang="en-US" sz="1000" u="none" strike="noStrike" dirty="0">
                          <a:effectLst/>
                          <a:latin typeface="+mn-ea"/>
                          <a:ea typeface="+mn-ea"/>
                        </a:rPr>
                        <a:t>            集体资本</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122</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其中：法定公积金</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136</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359264045"/>
                  </a:ext>
                </a:extLst>
              </a:tr>
              <a:tr h="316540">
                <a:tc>
                  <a:txBody>
                    <a:bodyPr/>
                    <a:lstStyle/>
                    <a:p>
                      <a:pPr algn="l" fontAlgn="ctr"/>
                      <a:r>
                        <a:rPr lang="zh-CN" altLang="en-US" sz="1000" u="none" strike="noStrike" dirty="0">
                          <a:effectLst/>
                          <a:latin typeface="+mn-ea"/>
                          <a:ea typeface="+mn-ea"/>
                        </a:rPr>
                        <a:t>            民营资本</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123</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任意公积金</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137</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066188859"/>
                  </a:ext>
                </a:extLst>
              </a:tr>
              <a:tr h="316540">
                <a:tc>
                  <a:txBody>
                    <a:bodyPr/>
                    <a:lstStyle/>
                    <a:p>
                      <a:pPr algn="l" fontAlgn="ctr"/>
                      <a:r>
                        <a:rPr lang="zh-CN" altLang="en-US" sz="1000" u="none" strike="noStrike">
                          <a:effectLst/>
                          <a:latin typeface="+mn-ea"/>
                          <a:ea typeface="+mn-ea"/>
                        </a:rPr>
                        <a:t>            外商资本</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124</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a:t>
                      </a:r>
                      <a:r>
                        <a:rPr lang="en-US" altLang="zh-CN" sz="1000" b="0" i="0" u="none" strike="noStrike">
                          <a:solidFill>
                            <a:srgbClr val="000000"/>
                          </a:solidFill>
                          <a:effectLst/>
                          <a:latin typeface="+mn-ea"/>
                          <a:ea typeface="+mn-ea"/>
                        </a:rPr>
                        <a:t>#</a:t>
                      </a:r>
                      <a:r>
                        <a:rPr lang="zh-CN" altLang="en-US" sz="1000" b="0" i="0" u="none" strike="noStrike">
                          <a:solidFill>
                            <a:srgbClr val="000000"/>
                          </a:solidFill>
                          <a:effectLst/>
                          <a:latin typeface="+mn-ea"/>
                          <a:ea typeface="+mn-ea"/>
                        </a:rPr>
                        <a:t>储备基金</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138</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480937854"/>
                  </a:ext>
                </a:extLst>
              </a:tr>
              <a:tr h="316540">
                <a:tc>
                  <a:txBody>
                    <a:bodyPr/>
                    <a:lstStyle/>
                    <a:p>
                      <a:pPr algn="l" fontAlgn="ctr"/>
                      <a:r>
                        <a:rPr lang="zh-CN" altLang="en-US" sz="1000" u="none" strike="noStrike">
                          <a:effectLst/>
                          <a:latin typeface="+mn-ea"/>
                          <a:ea typeface="+mn-ea"/>
                        </a:rPr>
                        <a:t>       </a:t>
                      </a:r>
                      <a:r>
                        <a:rPr lang="en-US" altLang="zh-CN" sz="1000" u="none" strike="noStrike">
                          <a:effectLst/>
                          <a:latin typeface="+mn-ea"/>
                          <a:ea typeface="+mn-ea"/>
                        </a:rPr>
                        <a:t>#</a:t>
                      </a:r>
                      <a:r>
                        <a:rPr lang="zh-CN" altLang="en-US" sz="1000" u="none" strike="noStrike">
                          <a:effectLst/>
                          <a:latin typeface="+mn-ea"/>
                          <a:ea typeface="+mn-ea"/>
                        </a:rPr>
                        <a:t>减：已归还投资</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125</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a:t>
                      </a:r>
                      <a:r>
                        <a:rPr lang="en-US" altLang="zh-CN" sz="1000" b="0" i="0" u="none" strike="noStrike">
                          <a:solidFill>
                            <a:srgbClr val="000000"/>
                          </a:solidFill>
                          <a:effectLst/>
                          <a:latin typeface="+mn-ea"/>
                          <a:ea typeface="+mn-ea"/>
                        </a:rPr>
                        <a:t>#</a:t>
                      </a:r>
                      <a:r>
                        <a:rPr lang="zh-CN" altLang="en-US" sz="1000" b="0" i="0" u="none" strike="noStrike">
                          <a:solidFill>
                            <a:srgbClr val="000000"/>
                          </a:solidFill>
                          <a:effectLst/>
                          <a:latin typeface="+mn-ea"/>
                          <a:ea typeface="+mn-ea"/>
                        </a:rPr>
                        <a:t>企业发展基金</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139</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646602681"/>
                  </a:ext>
                </a:extLst>
              </a:tr>
              <a:tr h="316540">
                <a:tc>
                  <a:txBody>
                    <a:bodyPr/>
                    <a:lstStyle/>
                    <a:p>
                      <a:pPr algn="l" fontAlgn="ctr"/>
                      <a:r>
                        <a:rPr lang="zh-CN" altLang="en-US" sz="1000" u="none" strike="noStrike">
                          <a:effectLst/>
                          <a:latin typeface="+mn-ea"/>
                          <a:ea typeface="+mn-ea"/>
                        </a:rPr>
                        <a:t>        实收资本（或股本）净额</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126</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a:t>
                      </a:r>
                      <a:r>
                        <a:rPr lang="en-US" altLang="zh-CN" sz="1000" b="0" i="0" u="none" strike="noStrike">
                          <a:solidFill>
                            <a:srgbClr val="000000"/>
                          </a:solidFill>
                          <a:effectLst/>
                          <a:latin typeface="+mn-ea"/>
                          <a:ea typeface="+mn-ea"/>
                        </a:rPr>
                        <a:t>#</a:t>
                      </a:r>
                      <a:r>
                        <a:rPr lang="zh-CN" altLang="en-US" sz="1000" b="0" i="0" u="none" strike="noStrike">
                          <a:solidFill>
                            <a:srgbClr val="000000"/>
                          </a:solidFill>
                          <a:effectLst/>
                          <a:latin typeface="+mn-ea"/>
                          <a:ea typeface="+mn-ea"/>
                        </a:rPr>
                        <a:t>利润归还投资</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140</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4184248624"/>
                  </a:ext>
                </a:extLst>
              </a:tr>
              <a:tr h="316540">
                <a:tc>
                  <a:txBody>
                    <a:bodyPr/>
                    <a:lstStyle/>
                    <a:p>
                      <a:pPr algn="l" fontAlgn="ctr"/>
                      <a:r>
                        <a:rPr lang="zh-CN" altLang="en-US" sz="1000" u="none" strike="noStrike">
                          <a:effectLst/>
                          <a:latin typeface="+mn-ea"/>
                          <a:ea typeface="+mn-ea"/>
                        </a:rPr>
                        <a:t>        其他权益工具</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127</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△一般风险准备</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141</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392100044"/>
                  </a:ext>
                </a:extLst>
              </a:tr>
              <a:tr h="316540">
                <a:tc>
                  <a:txBody>
                    <a:bodyPr/>
                    <a:lstStyle/>
                    <a:p>
                      <a:pPr algn="l" fontAlgn="ctr"/>
                      <a:r>
                        <a:rPr lang="zh-CN" altLang="en-US" sz="1000" u="none" strike="noStrike">
                          <a:effectLst/>
                          <a:latin typeface="+mn-ea"/>
                          <a:ea typeface="+mn-ea"/>
                        </a:rPr>
                        <a:t>            其中：优先股</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128</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未分配利润</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142</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3452875815"/>
                  </a:ext>
                </a:extLst>
              </a:tr>
              <a:tr h="316540">
                <a:tc>
                  <a:txBody>
                    <a:bodyPr/>
                    <a:lstStyle/>
                    <a:p>
                      <a:pPr algn="l" fontAlgn="ctr"/>
                      <a:r>
                        <a:rPr lang="zh-CN" altLang="en-US" sz="1000" u="none" strike="noStrike">
                          <a:effectLst/>
                          <a:latin typeface="+mn-ea"/>
                          <a:ea typeface="+mn-ea"/>
                        </a:rPr>
                        <a:t>                  永续债</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129</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b="1" i="0" u="none" strike="noStrike" dirty="0">
                          <a:solidFill>
                            <a:srgbClr val="000000"/>
                          </a:solidFill>
                          <a:effectLst/>
                          <a:latin typeface="+mn-ea"/>
                          <a:ea typeface="+mn-ea"/>
                        </a:rPr>
                        <a:t>归属于母公司所有者权益（或股东权益）合计</a:t>
                      </a:r>
                    </a:p>
                  </a:txBody>
                  <a:tcPr marL="4763" marR="4763" marT="4763" marB="0" anchor="ctr"/>
                </a:tc>
                <a:tc>
                  <a:txBody>
                    <a:bodyPr/>
                    <a:lstStyle/>
                    <a:p>
                      <a:pPr algn="ctr" fontAlgn="ctr"/>
                      <a:r>
                        <a:rPr lang="en-US" altLang="zh-CN" sz="1000" b="0" i="0" u="none" strike="noStrike" dirty="0">
                          <a:solidFill>
                            <a:srgbClr val="000000"/>
                          </a:solidFill>
                          <a:effectLst/>
                          <a:latin typeface="+mn-ea"/>
                          <a:ea typeface="+mn-ea"/>
                        </a:rPr>
                        <a:t>143</a:t>
                      </a:r>
                    </a:p>
                  </a:txBody>
                  <a:tcPr marL="4763" marR="4763" marT="4763" marB="0" anchor="ctr"/>
                </a:tc>
                <a:tc>
                  <a:txBody>
                    <a:bodyPr/>
                    <a:lstStyle/>
                    <a:p>
                      <a:pPr algn="ctr" fontAlgn="ctr"/>
                      <a:r>
                        <a:rPr lang="zh-CN" altLang="en-US" sz="1000" b="0" i="0" u="none" strike="noStrike" dirty="0">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dirty="0">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510800766"/>
                  </a:ext>
                </a:extLst>
              </a:tr>
              <a:tr h="316540">
                <a:tc>
                  <a:txBody>
                    <a:bodyPr/>
                    <a:lstStyle/>
                    <a:p>
                      <a:pPr algn="l" fontAlgn="ctr"/>
                      <a:r>
                        <a:rPr lang="zh-CN" altLang="en-US" sz="1000" u="none" strike="noStrike">
                          <a:effectLst/>
                          <a:latin typeface="+mn-ea"/>
                          <a:ea typeface="+mn-ea"/>
                        </a:rPr>
                        <a:t>        资本公积</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130</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l" fontAlgn="ctr"/>
                      <a:r>
                        <a:rPr lang="zh-CN" altLang="en-US" sz="1000" b="0" i="0" u="none" strike="noStrike">
                          <a:solidFill>
                            <a:srgbClr val="000000"/>
                          </a:solidFill>
                          <a:effectLst/>
                          <a:latin typeface="+mn-ea"/>
                          <a:ea typeface="+mn-ea"/>
                        </a:rPr>
                        <a:t>       *少数股东权益</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144</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149707680"/>
                  </a:ext>
                </a:extLst>
              </a:tr>
              <a:tr h="316540">
                <a:tc>
                  <a:txBody>
                    <a:bodyPr/>
                    <a:lstStyle/>
                    <a:p>
                      <a:pPr algn="l" fontAlgn="ctr"/>
                      <a:r>
                        <a:rPr lang="zh-CN" altLang="en-US" sz="1000" u="none" strike="noStrike">
                          <a:effectLst/>
                          <a:latin typeface="+mn-ea"/>
                          <a:ea typeface="+mn-ea"/>
                        </a:rPr>
                        <a:t>        减：库存股</a:t>
                      </a:r>
                      <a:endParaRPr lang="zh-CN" altLang="en-US" sz="1000" b="0" i="0" u="none" strike="noStrike">
                        <a:solidFill>
                          <a:srgbClr val="000000"/>
                        </a:solidFill>
                        <a:effectLst/>
                        <a:latin typeface="+mn-ea"/>
                        <a:ea typeface="+mn-ea"/>
                      </a:endParaRPr>
                    </a:p>
                  </a:txBody>
                  <a:tcPr marL="2598" marR="2598" marT="2598" marB="0" anchor="ctr"/>
                </a:tc>
                <a:tc>
                  <a:txBody>
                    <a:bodyPr/>
                    <a:lstStyle/>
                    <a:p>
                      <a:pPr algn="ctr" fontAlgn="ctr"/>
                      <a:r>
                        <a:rPr lang="en-US" altLang="zh-CN" sz="1000" u="none" strike="noStrike">
                          <a:effectLst/>
                          <a:latin typeface="+mn-ea"/>
                          <a:ea typeface="+mn-ea"/>
                        </a:rPr>
                        <a:t>131</a:t>
                      </a: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ctr" fontAlgn="ctr"/>
                      <a:r>
                        <a:rPr lang="zh-CN" altLang="en-US" sz="1000" b="1" i="0" u="none" strike="noStrike" dirty="0">
                          <a:solidFill>
                            <a:srgbClr val="000000"/>
                          </a:solidFill>
                          <a:effectLst/>
                          <a:latin typeface="+mn-ea"/>
                          <a:ea typeface="+mn-ea"/>
                        </a:rPr>
                        <a:t>所有者权益（或股东权益）合计</a:t>
                      </a:r>
                    </a:p>
                  </a:txBody>
                  <a:tcPr marL="4763" marR="4763" marT="4763" marB="0" anchor="ctr"/>
                </a:tc>
                <a:tc>
                  <a:txBody>
                    <a:bodyPr/>
                    <a:lstStyle/>
                    <a:p>
                      <a:pPr algn="ctr" fontAlgn="ctr"/>
                      <a:r>
                        <a:rPr lang="en-US" altLang="zh-CN" sz="1000" b="0" i="0" u="none" strike="noStrike">
                          <a:solidFill>
                            <a:srgbClr val="000000"/>
                          </a:solidFill>
                          <a:effectLst/>
                          <a:latin typeface="+mn-ea"/>
                          <a:ea typeface="+mn-ea"/>
                        </a:rPr>
                        <a:t>145</a:t>
                      </a:r>
                    </a:p>
                  </a:txBody>
                  <a:tcPr marL="4763" marR="4763" marT="4763" marB="0" anchor="ctr"/>
                </a:tc>
                <a:tc>
                  <a:txBody>
                    <a:bodyPr/>
                    <a:lstStyle/>
                    <a:p>
                      <a:pPr algn="ctr" fontAlgn="ctr"/>
                      <a:r>
                        <a:rPr lang="zh-CN" altLang="en-US" sz="1000" b="0" i="0" u="none" strike="noStrike">
                          <a:solidFill>
                            <a:srgbClr val="000000"/>
                          </a:solidFill>
                          <a:effectLst/>
                          <a:latin typeface="+mn-ea"/>
                          <a:ea typeface="+mn-ea"/>
                        </a:rPr>
                        <a:t>　</a:t>
                      </a:r>
                    </a:p>
                  </a:txBody>
                  <a:tcPr marL="4763" marR="4763" marT="4763" marB="0" anchor="ctr"/>
                </a:tc>
                <a:tc>
                  <a:txBody>
                    <a:bodyPr/>
                    <a:lstStyle/>
                    <a:p>
                      <a:pPr algn="l" fontAlgn="ctr"/>
                      <a:r>
                        <a:rPr lang="zh-CN" altLang="en-US" sz="1000" b="0" i="0" u="none" strike="noStrike" dirty="0">
                          <a:solidFill>
                            <a:srgbClr val="000000"/>
                          </a:solidFill>
                          <a:effectLst/>
                          <a:latin typeface="+mn-ea"/>
                          <a:ea typeface="+mn-ea"/>
                        </a:rPr>
                        <a:t>　</a:t>
                      </a:r>
                    </a:p>
                  </a:txBody>
                  <a:tcPr marL="4763" marR="4763" marT="4763" marB="0" anchor="ctr"/>
                </a:tc>
                <a:extLst>
                  <a:ext uri="{0D108BD9-81ED-4DB2-BD59-A6C34878D82A}">
                    <a16:rowId xmlns:a16="http://schemas.microsoft.com/office/drawing/2014/main" val="2638191083"/>
                  </a:ext>
                </a:extLst>
              </a:tr>
              <a:tr h="316540">
                <a:tc>
                  <a:txBody>
                    <a:bodyPr/>
                    <a:lstStyle/>
                    <a:p>
                      <a:pPr algn="l" fontAlgn="ct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ctr" fontAlgn="ctr"/>
                      <a:endParaRPr lang="en-US" altLang="zh-CN" sz="1000" b="0" i="0" u="none" strike="noStrike">
                        <a:solidFill>
                          <a:srgbClr val="000000"/>
                        </a:solidFill>
                        <a:effectLst/>
                        <a:latin typeface="+mn-ea"/>
                        <a:ea typeface="+mn-ea"/>
                      </a:endParaRPr>
                    </a:p>
                  </a:txBody>
                  <a:tcPr marL="2598" marR="2598" marT="2598" marB="0" anchor="ctr"/>
                </a:tc>
                <a:tc>
                  <a:txBody>
                    <a:bodyPr/>
                    <a:lstStyle/>
                    <a:p>
                      <a:pPr algn="ctr" fontAlgn="ctr"/>
                      <a:endParaRPr lang="zh-CN" altLang="en-US" sz="1000" b="0" i="0" u="none" strike="noStrike" dirty="0">
                        <a:solidFill>
                          <a:srgbClr val="000000"/>
                        </a:solidFill>
                        <a:effectLst/>
                        <a:latin typeface="+mn-ea"/>
                        <a:ea typeface="+mn-ea"/>
                      </a:endParaRPr>
                    </a:p>
                  </a:txBody>
                  <a:tcPr marL="2598" marR="2598" marT="2598" marB="0" anchor="ctr"/>
                </a:tc>
                <a:tc>
                  <a:txBody>
                    <a:bodyPr/>
                    <a:lstStyle/>
                    <a:p>
                      <a:pPr algn="l" fontAlgn="ctr"/>
                      <a:endParaRPr lang="zh-CN" altLang="en-US" sz="1000" b="0" i="0" u="none" strike="noStrike" dirty="0">
                        <a:solidFill>
                          <a:srgbClr val="000000"/>
                        </a:solidFill>
                        <a:effectLst/>
                        <a:latin typeface="+mn-ea"/>
                        <a:ea typeface="+mn-ea"/>
                      </a:endParaRPr>
                    </a:p>
                  </a:txBody>
                  <a:tcPr marL="2598" marR="2598" marT="2598" marB="0" anchor="ctr"/>
                </a:tc>
                <a:tc>
                  <a:txBody>
                    <a:bodyPr/>
                    <a:lstStyle/>
                    <a:p>
                      <a:pPr marL="0" algn="ctr" defTabSz="914400" rtl="0" eaLnBrk="1" fontAlgn="ctr" latinLnBrk="0" hangingPunct="1"/>
                      <a:r>
                        <a:rPr lang="zh-CN" altLang="en-US" sz="1000" b="1" i="0" u="none" strike="noStrike" kern="1200" dirty="0">
                          <a:solidFill>
                            <a:srgbClr val="000000"/>
                          </a:solidFill>
                          <a:effectLst/>
                          <a:latin typeface="+mn-ea"/>
                          <a:ea typeface="+mn-ea"/>
                          <a:cs typeface="+mn-cs"/>
                        </a:rPr>
                        <a:t>负债和所有者权益（或股东权益）总计</a:t>
                      </a:r>
                    </a:p>
                  </a:txBody>
                  <a:tcPr marL="4763" marR="4763" marT="4763" marB="0" anchor="ctr"/>
                </a:tc>
                <a:tc>
                  <a:txBody>
                    <a:bodyPr/>
                    <a:lstStyle/>
                    <a:p>
                      <a:pPr marL="0" algn="ctr" defTabSz="914400" rtl="0" eaLnBrk="1" fontAlgn="ctr" latinLnBrk="0" hangingPunct="1"/>
                      <a:r>
                        <a:rPr lang="en-US" altLang="zh-CN" sz="1000" b="1" i="0" u="none" strike="noStrike" kern="1200" dirty="0">
                          <a:solidFill>
                            <a:srgbClr val="000000"/>
                          </a:solidFill>
                          <a:effectLst/>
                          <a:latin typeface="+mn-ea"/>
                          <a:ea typeface="+mn-ea"/>
                          <a:cs typeface="+mn-cs"/>
                        </a:rPr>
                        <a:t>146</a:t>
                      </a:r>
                    </a:p>
                  </a:txBody>
                  <a:tcPr marL="4763" marR="4763" marT="4763" marB="0" anchor="ctr"/>
                </a:tc>
                <a:tc>
                  <a:txBody>
                    <a:bodyPr/>
                    <a:lstStyle/>
                    <a:p>
                      <a:pPr marL="0" algn="ctr" defTabSz="914400" rtl="0" eaLnBrk="1" fontAlgn="ctr" latinLnBrk="0" hangingPunct="1"/>
                      <a:r>
                        <a:rPr lang="zh-CN" altLang="en-US" sz="1000" b="1" i="0" u="none" strike="noStrike" kern="1200" dirty="0">
                          <a:solidFill>
                            <a:srgbClr val="000000"/>
                          </a:solidFill>
                          <a:effectLst/>
                          <a:latin typeface="+mn-ea"/>
                          <a:ea typeface="+mn-ea"/>
                          <a:cs typeface="+mn-cs"/>
                        </a:rPr>
                        <a:t>　</a:t>
                      </a:r>
                    </a:p>
                  </a:txBody>
                  <a:tcPr marL="4763" marR="4763" marT="4763" marB="0" anchor="ctr"/>
                </a:tc>
                <a:tc>
                  <a:txBody>
                    <a:bodyPr/>
                    <a:lstStyle/>
                    <a:p>
                      <a:pPr algn="l" fontAlgn="ctr"/>
                      <a:r>
                        <a:rPr lang="zh-CN" altLang="en-US" sz="1100" b="0" i="0" u="none" strike="noStrike" dirty="0">
                          <a:solidFill>
                            <a:srgbClr val="000000"/>
                          </a:solidFill>
                          <a:effectLst/>
                          <a:latin typeface="宋体" panose="02010600030101010101" pitchFamily="2" charset="-122"/>
                          <a:ea typeface="宋体" panose="02010600030101010101" pitchFamily="2" charset="-122"/>
                        </a:rPr>
                        <a:t>　</a:t>
                      </a:r>
                    </a:p>
                  </a:txBody>
                  <a:tcPr marL="4763" marR="4763" marT="4763" marB="0" anchor="ctr"/>
                </a:tc>
                <a:extLst>
                  <a:ext uri="{0D108BD9-81ED-4DB2-BD59-A6C34878D82A}">
                    <a16:rowId xmlns:a16="http://schemas.microsoft.com/office/drawing/2014/main" val="2237827207"/>
                  </a:ext>
                </a:extLst>
              </a:tr>
            </a:tbl>
          </a:graphicData>
        </a:graphic>
      </p:graphicFrame>
      <p:sp>
        <p:nvSpPr>
          <p:cNvPr id="3" name="标注: 左箭头 2">
            <a:extLst>
              <a:ext uri="{FF2B5EF4-FFF2-40B4-BE49-F238E27FC236}">
                <a16:creationId xmlns:a16="http://schemas.microsoft.com/office/drawing/2014/main" id="{17FF4F8A-3324-4944-B1B4-252A31336026}"/>
              </a:ext>
            </a:extLst>
          </p:cNvPr>
          <p:cNvSpPr/>
          <p:nvPr/>
        </p:nvSpPr>
        <p:spPr bwMode="auto">
          <a:xfrm>
            <a:off x="1691680" y="3241578"/>
            <a:ext cx="2376264" cy="648072"/>
          </a:xfrm>
          <a:prstGeom prst="leftArrowCallout">
            <a:avLst>
              <a:gd name="adj1" fmla="val 25000"/>
              <a:gd name="adj2" fmla="val 25000"/>
              <a:gd name="adj3" fmla="val 25000"/>
              <a:gd name="adj4" fmla="val 79023"/>
            </a:avLst>
          </a:prstGeom>
          <a:ln/>
          <a:ex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a:ln>
                  <a:noFill/>
                </a:ln>
                <a:solidFill>
                  <a:schemeClr val="bg1"/>
                </a:solidFill>
                <a:effectLst/>
                <a:latin typeface="+mn-ea"/>
              </a:rPr>
              <a:t>删除民营资本项下其中项“个人资本”</a:t>
            </a:r>
          </a:p>
        </p:txBody>
      </p:sp>
      <p:pic>
        <p:nvPicPr>
          <p:cNvPr id="8" name="图片 7">
            <a:extLst>
              <a:ext uri="{FF2B5EF4-FFF2-40B4-BE49-F238E27FC236}">
                <a16:creationId xmlns:a16="http://schemas.microsoft.com/office/drawing/2014/main" id="{348D36C5-7D28-4A3C-8EDE-6C5DC0D0F17A}"/>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9" name="Rectangle 74">
            <a:extLst>
              <a:ext uri="{FF2B5EF4-FFF2-40B4-BE49-F238E27FC236}">
                <a16:creationId xmlns:a16="http://schemas.microsoft.com/office/drawing/2014/main" id="{CFA7784F-9F3F-4491-9ED9-390B48B5DCCB}"/>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决算主表（ 财企</a:t>
            </a:r>
            <a:r>
              <a:rPr lang="en-US" altLang="en-US" sz="2000" dirty="0"/>
              <a:t>01</a:t>
            </a:r>
            <a:r>
              <a:rPr lang="zh-CN" altLang="en-US" sz="2000" dirty="0"/>
              <a:t>表）</a:t>
            </a:r>
            <a:endParaRPr lang="zh-CN" altLang="en-US" sz="2000" b="1" dirty="0"/>
          </a:p>
        </p:txBody>
      </p:sp>
      <p:sp>
        <p:nvSpPr>
          <p:cNvPr id="4" name="对话气泡: 圆角矩形 3">
            <a:extLst>
              <a:ext uri="{FF2B5EF4-FFF2-40B4-BE49-F238E27FC236}">
                <a16:creationId xmlns:a16="http://schemas.microsoft.com/office/drawing/2014/main" id="{1B6ED7E2-5B46-4557-915F-32C6C00AAF9C}"/>
              </a:ext>
            </a:extLst>
          </p:cNvPr>
          <p:cNvSpPr/>
          <p:nvPr/>
        </p:nvSpPr>
        <p:spPr bwMode="auto">
          <a:xfrm>
            <a:off x="3923928" y="1270319"/>
            <a:ext cx="3893200" cy="1971259"/>
          </a:xfrm>
          <a:prstGeom prst="wedgeRoundRectCallout">
            <a:avLst>
              <a:gd name="adj1" fmla="val -87018"/>
              <a:gd name="adj2" fmla="val 9608"/>
              <a:gd name="adj3" fmla="val 16667"/>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1" hangingPunct="1"/>
            <a:r>
              <a:rPr lang="zh-CN" altLang="en-US" dirty="0"/>
              <a:t>国家资本为各级政府及其部门以政府预算资金、土地使用权等形式直接投入到企业的资本金。各级政府履行出资人职责机构管理的一级企业，若为国有独资的，其实收资本为国家资本，若为股权多元化企业，按政府直接投入资本确定为国家资本。</a:t>
            </a:r>
            <a:endParaRPr kumimoji="0" lang="zh-CN" altLang="en-US" sz="1600" b="1" i="0" u="none" strike="noStrike" cap="none" normalizeH="0" baseline="0" dirty="0">
              <a:ln>
                <a:noFill/>
              </a:ln>
              <a:solidFill>
                <a:srgbClr val="AC7B00"/>
              </a:solidFill>
              <a:effectLst/>
              <a:latin typeface="Futura Hv"/>
              <a:ea typeface="宋体" panose="02010600030101010101" pitchFamily="2" charset="-122"/>
            </a:endParaRPr>
          </a:p>
        </p:txBody>
      </p:sp>
    </p:spTree>
    <p:extLst>
      <p:ext uri="{BB962C8B-B14F-4D97-AF65-F5344CB8AC3E}">
        <p14:creationId xmlns:p14="http://schemas.microsoft.com/office/powerpoint/2010/main" val="1621320264"/>
      </p:ext>
    </p:extLst>
  </p:cSld>
  <p:clrMapOvr>
    <a:masterClrMapping/>
  </p:clrMapOvr>
  <p:transition spd="slow" advClick="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28" name="Rectangle 88">
            <a:extLst>
              <a:ext uri="{FF2B5EF4-FFF2-40B4-BE49-F238E27FC236}">
                <a16:creationId xmlns:a16="http://schemas.microsoft.com/office/drawing/2014/main" id="{BF54B2B3-5B1F-4CC1-938C-46859F4859AF}"/>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8E210E9-D9C1-4F9E-82A2-3B4026FB280B}" type="slidenum">
              <a:rPr lang="en-US" altLang="zh-CN" sz="1000">
                <a:latin typeface="Futura Hv"/>
                <a:ea typeface="宋体" panose="02010600030101010101" pitchFamily="2" charset="-122"/>
              </a:rPr>
              <a:pPr indent="0" algn="r" eaLnBrk="1" hangingPunct="1">
                <a:spcBef>
                  <a:spcPct val="0"/>
                </a:spcBef>
                <a:spcAft>
                  <a:spcPct val="0"/>
                </a:spcAft>
                <a:buSzTx/>
                <a:buNone/>
              </a:pPr>
              <a:t>12</a:t>
            </a:fld>
            <a:endParaRPr lang="en-US" altLang="zh-CN" sz="1000" dirty="0">
              <a:latin typeface="Futura Hv"/>
              <a:ea typeface="宋体" panose="02010600030101010101" pitchFamily="2" charset="-122"/>
            </a:endParaRPr>
          </a:p>
        </p:txBody>
      </p:sp>
      <p:sp>
        <p:nvSpPr>
          <p:cNvPr id="6" name="Rectangle 34">
            <a:extLst>
              <a:ext uri="{FF2B5EF4-FFF2-40B4-BE49-F238E27FC236}">
                <a16:creationId xmlns:a16="http://schemas.microsoft.com/office/drawing/2014/main" id="{4A1D8636-874B-4DF2-9039-42006EBEC020}"/>
              </a:ext>
            </a:extLst>
          </p:cNvPr>
          <p:cNvSpPr>
            <a:spLocks noChangeArrowheads="1"/>
          </p:cNvSpPr>
          <p:nvPr/>
        </p:nvSpPr>
        <p:spPr bwMode="auto">
          <a:xfrm>
            <a:off x="1165145" y="1052736"/>
            <a:ext cx="6884987" cy="498475"/>
          </a:xfrm>
          <a:prstGeom prst="rect">
            <a:avLst/>
          </a:prstGeom>
          <a:noFill/>
          <a:ln>
            <a:noFill/>
          </a:ln>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a:lnSpc>
                <a:spcPct val="120000"/>
              </a:lnSpc>
              <a:spcBef>
                <a:spcPct val="50000"/>
              </a:spcBef>
              <a:spcAft>
                <a:spcPct val="0"/>
              </a:spcAft>
              <a:buSzTx/>
              <a:buFontTx/>
              <a:buNone/>
            </a:pPr>
            <a:r>
              <a:rPr lang="zh-CN" altLang="en-US" sz="2400" b="0" dirty="0">
                <a:solidFill>
                  <a:srgbClr val="A36D07"/>
                </a:solidFill>
                <a:latin typeface="+mn-ea"/>
                <a:ea typeface="+mn-ea"/>
              </a:rPr>
              <a:t>资产负债表需要注意的事项</a:t>
            </a:r>
            <a:endParaRPr lang="zh-CN" altLang="zh-CN" sz="1600" b="0" dirty="0">
              <a:solidFill>
                <a:srgbClr val="AC7B00"/>
              </a:solidFill>
              <a:latin typeface="+mn-ea"/>
              <a:ea typeface="+mn-ea"/>
            </a:endParaRPr>
          </a:p>
        </p:txBody>
      </p:sp>
      <p:pic>
        <p:nvPicPr>
          <p:cNvPr id="7" name="图片 6">
            <a:extLst>
              <a:ext uri="{FF2B5EF4-FFF2-40B4-BE49-F238E27FC236}">
                <a16:creationId xmlns:a16="http://schemas.microsoft.com/office/drawing/2014/main" id="{7B1F5BCD-4389-446A-8DC5-DA916154BE07}"/>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8" name="Rectangle 74">
            <a:extLst>
              <a:ext uri="{FF2B5EF4-FFF2-40B4-BE49-F238E27FC236}">
                <a16:creationId xmlns:a16="http://schemas.microsoft.com/office/drawing/2014/main" id="{C1ABC6B0-BEAE-4944-B80C-85296D83AB37}"/>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决算主表（ 财企</a:t>
            </a:r>
            <a:r>
              <a:rPr lang="en-US" altLang="en-US" sz="2000" dirty="0"/>
              <a:t>01</a:t>
            </a:r>
            <a:r>
              <a:rPr lang="zh-CN" altLang="en-US" sz="2000" dirty="0"/>
              <a:t>表）</a:t>
            </a:r>
            <a:endParaRPr lang="zh-CN" altLang="en-US" sz="2000" b="1" dirty="0"/>
          </a:p>
        </p:txBody>
      </p:sp>
      <p:sp>
        <p:nvSpPr>
          <p:cNvPr id="9" name="Rectangle 36">
            <a:extLst>
              <a:ext uri="{FF2B5EF4-FFF2-40B4-BE49-F238E27FC236}">
                <a16:creationId xmlns:a16="http://schemas.microsoft.com/office/drawing/2014/main" id="{E2465158-9FCF-40DC-B454-ACD55FBA5FFD}"/>
              </a:ext>
            </a:extLst>
          </p:cNvPr>
          <p:cNvSpPr>
            <a:spLocks noChangeArrowheads="1"/>
          </p:cNvSpPr>
          <p:nvPr/>
        </p:nvSpPr>
        <p:spPr bwMode="auto">
          <a:xfrm>
            <a:off x="628315" y="2132856"/>
            <a:ext cx="7992888" cy="294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en-US" altLang="zh-CN" sz="1800" dirty="0">
                <a:latin typeface="Futura Hv"/>
                <a:ea typeface="宋体" panose="02010600030101010101" pitchFamily="2" charset="-122"/>
              </a:rPr>
              <a:t>1</a:t>
            </a:r>
            <a:r>
              <a:rPr lang="zh-CN" altLang="en-US" sz="1800" dirty="0">
                <a:latin typeface="Futura Hv"/>
                <a:ea typeface="宋体" panose="02010600030101010101" pitchFamily="2" charset="-122"/>
              </a:rPr>
              <a:t>、期初余额</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对于已执行新准则的企业，需将上年度 “期末余额”按照新准则规定转化。</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2</a:t>
            </a:r>
            <a:r>
              <a:rPr lang="zh-CN" altLang="en-US" sz="1800" dirty="0">
                <a:latin typeface="Futura Hv"/>
                <a:ea typeface="宋体" panose="02010600030101010101" pitchFamily="2" charset="-122"/>
              </a:rPr>
              <a:t>、特殊标记</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注意特殊标记的项目仅特定企业填报。</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3</a:t>
            </a:r>
            <a:r>
              <a:rPr lang="zh-CN" altLang="en-US" sz="1800" dirty="0">
                <a:latin typeface="Futura Hv"/>
                <a:ea typeface="宋体" panose="02010600030101010101" pitchFamily="2" charset="-122"/>
              </a:rPr>
              <a:t>、一年内到期的非流动资产和一年内到期的非流动负债</a:t>
            </a:r>
          </a:p>
          <a:p>
            <a:pPr>
              <a:lnSpc>
                <a:spcPct val="150000"/>
              </a:lnSpc>
              <a:spcBef>
                <a:spcPct val="0"/>
              </a:spcBef>
              <a:spcAft>
                <a:spcPct val="0"/>
              </a:spcAft>
              <a:buSzTx/>
              <a:buFontTx/>
              <a:buNone/>
            </a:pPr>
            <a:r>
              <a:rPr lang="zh-CN" altLang="zh-CN" sz="1800" b="0" dirty="0">
                <a:latin typeface="Calibri" panose="020F0502020204030204" pitchFamily="34" charset="0"/>
                <a:ea typeface="宋体" panose="02010600030101010101" pitchFamily="2" charset="-122"/>
              </a:rPr>
              <a:t>固定资产、无形资产和长期待摊费用等非流动资产</a:t>
            </a:r>
            <a:r>
              <a:rPr lang="zh-CN" altLang="en-US" sz="1800" b="0" dirty="0">
                <a:latin typeface="Calibri" panose="020F0502020204030204" pitchFamily="34" charset="0"/>
                <a:ea typeface="宋体" panose="02010600030101010101" pitchFamily="2" charset="-122"/>
              </a:rPr>
              <a:t>和</a:t>
            </a:r>
            <a:r>
              <a:rPr lang="zh-CN" altLang="zh-CN" sz="1800" b="0" dirty="0">
                <a:latin typeface="Calibri" panose="020F0502020204030204" pitchFamily="34" charset="0"/>
                <a:ea typeface="宋体" panose="02010600030101010101" pitchFamily="2" charset="-122"/>
              </a:rPr>
              <a:t>递延收益</a:t>
            </a:r>
            <a:r>
              <a:rPr lang="zh-CN" altLang="en-US" sz="1800" b="0" dirty="0">
                <a:latin typeface="Futura Hv"/>
                <a:ea typeface="宋体" panose="02010600030101010101" pitchFamily="2" charset="-122"/>
              </a:rPr>
              <a:t>不重分类，</a:t>
            </a:r>
            <a:r>
              <a:rPr lang="zh-CN" altLang="zh-CN" sz="1800" b="0" dirty="0">
                <a:latin typeface="Calibri" panose="020F0502020204030204" pitchFamily="34" charset="0"/>
                <a:ea typeface="宋体" panose="02010600030101010101" pitchFamily="2" charset="-122"/>
              </a:rPr>
              <a:t>租赁负债</a:t>
            </a:r>
            <a:r>
              <a:rPr lang="zh-CN" altLang="en-US" sz="1800" b="0" dirty="0">
                <a:latin typeface="Calibri" panose="020F0502020204030204" pitchFamily="34" charset="0"/>
                <a:ea typeface="宋体" panose="02010600030101010101" pitchFamily="2" charset="-122"/>
              </a:rPr>
              <a:t>需重分类，</a:t>
            </a:r>
            <a:r>
              <a:rPr lang="zh-CN" altLang="en-US" sz="1800" b="0" dirty="0">
                <a:latin typeface="Futura Hv"/>
                <a:ea typeface="宋体" panose="02010600030101010101" pitchFamily="2" charset="-122"/>
              </a:rPr>
              <a:t>需特别注意。</a:t>
            </a:r>
          </a:p>
        </p:txBody>
      </p:sp>
    </p:spTree>
    <p:extLst>
      <p:ext uri="{BB962C8B-B14F-4D97-AF65-F5344CB8AC3E}">
        <p14:creationId xmlns:p14="http://schemas.microsoft.com/office/powerpoint/2010/main" val="2605408191"/>
      </p:ext>
    </p:extLst>
  </p:cSld>
  <p:clrMapOvr>
    <a:masterClrMapping/>
  </p:clrMapOvr>
  <p:transition spd="slow" advClick="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73F5E03C-7F9B-4613-9E49-7060324E7BA6}"/>
              </a:ext>
            </a:extLst>
          </p:cNvPr>
          <p:cNvGraphicFramePr>
            <a:graphicFrameLocks noGrp="1"/>
          </p:cNvGraphicFramePr>
          <p:nvPr>
            <p:extLst>
              <p:ext uri="{D42A27DB-BD31-4B8C-83A1-F6EECF244321}">
                <p14:modId xmlns:p14="http://schemas.microsoft.com/office/powerpoint/2010/main" val="1189746510"/>
              </p:ext>
            </p:extLst>
          </p:nvPr>
        </p:nvGraphicFramePr>
        <p:xfrm>
          <a:off x="539552" y="914428"/>
          <a:ext cx="8064897" cy="5831483"/>
        </p:xfrm>
        <a:graphic>
          <a:graphicData uri="http://schemas.openxmlformats.org/drawingml/2006/table">
            <a:tbl>
              <a:tblPr>
                <a:tableStyleId>{5940675A-B579-460E-94D1-54222C63F5DA}</a:tableStyleId>
              </a:tblPr>
              <a:tblGrid>
                <a:gridCol w="2330938">
                  <a:extLst>
                    <a:ext uri="{9D8B030D-6E8A-4147-A177-3AD203B41FA5}">
                      <a16:colId xmlns:a16="http://schemas.microsoft.com/office/drawing/2014/main" val="191789215"/>
                    </a:ext>
                  </a:extLst>
                </a:gridCol>
                <a:gridCol w="364209">
                  <a:extLst>
                    <a:ext uri="{9D8B030D-6E8A-4147-A177-3AD203B41FA5}">
                      <a16:colId xmlns:a16="http://schemas.microsoft.com/office/drawing/2014/main" val="28028790"/>
                    </a:ext>
                  </a:extLst>
                </a:gridCol>
                <a:gridCol w="728418">
                  <a:extLst>
                    <a:ext uri="{9D8B030D-6E8A-4147-A177-3AD203B41FA5}">
                      <a16:colId xmlns:a16="http://schemas.microsoft.com/office/drawing/2014/main" val="3075661556"/>
                    </a:ext>
                  </a:extLst>
                </a:gridCol>
                <a:gridCol w="728418">
                  <a:extLst>
                    <a:ext uri="{9D8B030D-6E8A-4147-A177-3AD203B41FA5}">
                      <a16:colId xmlns:a16="http://schemas.microsoft.com/office/drawing/2014/main" val="799861064"/>
                    </a:ext>
                  </a:extLst>
                </a:gridCol>
                <a:gridCol w="3624882">
                  <a:extLst>
                    <a:ext uri="{9D8B030D-6E8A-4147-A177-3AD203B41FA5}">
                      <a16:colId xmlns:a16="http://schemas.microsoft.com/office/drawing/2014/main" val="756449613"/>
                    </a:ext>
                  </a:extLst>
                </a:gridCol>
                <a:gridCol w="288032">
                  <a:extLst>
                    <a:ext uri="{9D8B030D-6E8A-4147-A177-3AD203B41FA5}">
                      <a16:colId xmlns:a16="http://schemas.microsoft.com/office/drawing/2014/main" val="1060375067"/>
                    </a:ext>
                  </a:extLst>
                </a:gridCol>
              </a:tblGrid>
              <a:tr h="270000">
                <a:tc>
                  <a:txBody>
                    <a:bodyPr/>
                    <a:lstStyle/>
                    <a:p>
                      <a:pPr algn="ctr" fontAlgn="ctr"/>
                      <a:r>
                        <a:rPr lang="zh-CN" altLang="en-US" sz="1100" u="none" strike="noStrike" dirty="0">
                          <a:effectLst/>
                        </a:rPr>
                        <a:t>项            目</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ctr" fontAlgn="ctr"/>
                      <a:r>
                        <a:rPr lang="zh-CN" altLang="en-US" sz="1100" u="none" strike="noStrike">
                          <a:effectLst/>
                        </a:rPr>
                        <a:t>行次</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ctr" fontAlgn="ctr"/>
                      <a:r>
                        <a:rPr lang="zh-CN" altLang="en-US" sz="1100" u="none" strike="noStrike">
                          <a:effectLst/>
                        </a:rPr>
                        <a:t>本期金额</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ctr" fontAlgn="ctr"/>
                      <a:r>
                        <a:rPr lang="zh-CN" altLang="en-US" sz="1100" u="none" strike="noStrike">
                          <a:effectLst/>
                        </a:rPr>
                        <a:t>上期金额</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ctr" fontAlgn="ctr"/>
                      <a:r>
                        <a:rPr lang="zh-CN" altLang="en-US" sz="1100" u="none" strike="noStrike">
                          <a:effectLst/>
                        </a:rPr>
                        <a:t>项            目</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ctr" fontAlgn="ctr"/>
                      <a:r>
                        <a:rPr lang="zh-CN" altLang="en-US" sz="1100" u="none" strike="noStrike" dirty="0">
                          <a:effectLst/>
                        </a:rPr>
                        <a:t>行次</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extLst>
                  <a:ext uri="{0D108BD9-81ED-4DB2-BD59-A6C34878D82A}">
                    <a16:rowId xmlns:a16="http://schemas.microsoft.com/office/drawing/2014/main" val="1275969952"/>
                  </a:ext>
                </a:extLst>
              </a:tr>
              <a:tr h="270000">
                <a:tc>
                  <a:txBody>
                    <a:bodyPr/>
                    <a:lstStyle/>
                    <a:p>
                      <a:pPr algn="l" fontAlgn="ctr"/>
                      <a:r>
                        <a:rPr lang="zh-CN" altLang="en-US" sz="1100" u="none" strike="noStrike">
                          <a:effectLst/>
                        </a:rPr>
                        <a:t>一、营业总收入</a:t>
                      </a:r>
                      <a:endParaRPr lang="zh-CN" altLang="en-US" sz="1100" b="1"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其中：利息费用</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3048443654"/>
                  </a:ext>
                </a:extLst>
              </a:tr>
              <a:tr h="270000">
                <a:tc>
                  <a:txBody>
                    <a:bodyPr/>
                    <a:lstStyle/>
                    <a:p>
                      <a:pPr algn="l" fontAlgn="ctr"/>
                      <a:r>
                        <a:rPr lang="zh-CN" altLang="en-US" sz="1100" u="none" strike="noStrike">
                          <a:effectLst/>
                        </a:rPr>
                        <a:t>    其中：营业收入</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利息收入</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dirty="0">
                          <a:effectLst/>
                        </a:rPr>
                        <a:t>21</a:t>
                      </a:r>
                      <a:endParaRPr lang="en-US" altLang="zh-CN"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63146187"/>
                  </a:ext>
                </a:extLst>
              </a:tr>
              <a:tr h="270000">
                <a:tc>
                  <a:txBody>
                    <a:bodyPr/>
                    <a:lstStyle/>
                    <a:p>
                      <a:pPr algn="l" fontAlgn="ctr"/>
                      <a:r>
                        <a:rPr lang="zh-CN" altLang="en-US" sz="1100" u="none" strike="noStrike">
                          <a:effectLst/>
                        </a:rPr>
                        <a:t>       △利息收入</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a:t>
                      </a:r>
                      <a:r>
                        <a:rPr lang="zh-CN" altLang="en-US" sz="1400" b="1" u="none" strike="noStrike" dirty="0">
                          <a:solidFill>
                            <a:srgbClr val="FF0000"/>
                          </a:solidFill>
                          <a:effectLst/>
                        </a:rPr>
                        <a:t>汇兑净损失（净收益以“</a:t>
                      </a:r>
                      <a:r>
                        <a:rPr lang="en-US" altLang="zh-CN" sz="1400" b="1" u="none" strike="noStrike" dirty="0">
                          <a:solidFill>
                            <a:srgbClr val="FF0000"/>
                          </a:solidFill>
                          <a:effectLst/>
                        </a:rPr>
                        <a:t>-”</a:t>
                      </a:r>
                      <a:r>
                        <a:rPr lang="zh-CN" altLang="en-US" sz="1400" b="1" u="none" strike="noStrike" dirty="0">
                          <a:solidFill>
                            <a:srgbClr val="FF0000"/>
                          </a:solidFill>
                          <a:effectLst/>
                        </a:rPr>
                        <a:t>号填列）</a:t>
                      </a:r>
                      <a:endParaRPr lang="en-US" altLang="zh-CN" sz="14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22</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878525147"/>
                  </a:ext>
                </a:extLst>
              </a:tr>
              <a:tr h="270000">
                <a:tc>
                  <a:txBody>
                    <a:bodyPr/>
                    <a:lstStyle/>
                    <a:p>
                      <a:pPr algn="l" fontAlgn="ctr"/>
                      <a:r>
                        <a:rPr lang="zh-CN" altLang="en-US" sz="1100" u="none" strike="noStrike">
                          <a:effectLst/>
                        </a:rPr>
                        <a:t>       △已赚保费</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其他</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2545503582"/>
                  </a:ext>
                </a:extLst>
              </a:tr>
              <a:tr h="270000">
                <a:tc>
                  <a:txBody>
                    <a:bodyPr/>
                    <a:lstStyle/>
                    <a:p>
                      <a:pPr algn="l" fontAlgn="ctr"/>
                      <a:r>
                        <a:rPr lang="zh-CN" altLang="en-US" sz="1100" u="none" strike="noStrike">
                          <a:effectLst/>
                        </a:rPr>
                        <a:t>       △手续费及佣金收入</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加： 其他收益</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234581360"/>
                  </a:ext>
                </a:extLst>
              </a:tr>
              <a:tr h="270000">
                <a:tc>
                  <a:txBody>
                    <a:bodyPr/>
                    <a:lstStyle/>
                    <a:p>
                      <a:pPr algn="l" fontAlgn="ctr"/>
                      <a:r>
                        <a:rPr lang="zh-CN" altLang="en-US" sz="1100" u="none" strike="noStrike" dirty="0">
                          <a:effectLst/>
                        </a:rPr>
                        <a:t>二、营业总成本</a:t>
                      </a:r>
                      <a:endParaRPr lang="zh-CN" altLang="en-US" sz="1100" b="1"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投资收益（损失以“</a:t>
                      </a:r>
                      <a:r>
                        <a:rPr lang="en-US" altLang="zh-CN" sz="1100" u="none" strike="noStrike">
                          <a:effectLst/>
                        </a:rPr>
                        <a:t>-”</a:t>
                      </a:r>
                      <a:r>
                        <a:rPr lang="zh-CN" altLang="en-US" sz="1100" u="none" strike="noStrike">
                          <a:effectLst/>
                        </a:rPr>
                        <a:t>号填列）</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522207747"/>
                  </a:ext>
                </a:extLst>
              </a:tr>
              <a:tr h="270000">
                <a:tc>
                  <a:txBody>
                    <a:bodyPr/>
                    <a:lstStyle/>
                    <a:p>
                      <a:pPr algn="l" fontAlgn="ctr"/>
                      <a:r>
                        <a:rPr lang="zh-CN" altLang="en-US" sz="1100" u="none" strike="noStrike">
                          <a:effectLst/>
                        </a:rPr>
                        <a:t>    其中：营业成本</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7</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其中：对联营企业和合营企业的投资收益</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2126792636"/>
                  </a:ext>
                </a:extLst>
              </a:tr>
              <a:tr h="270000">
                <a:tc>
                  <a:txBody>
                    <a:bodyPr/>
                    <a:lstStyle/>
                    <a:p>
                      <a:pPr algn="l" fontAlgn="ctr"/>
                      <a:r>
                        <a:rPr lang="zh-CN" altLang="en-US" sz="1100" u="none" strike="noStrike">
                          <a:effectLst/>
                        </a:rPr>
                        <a:t>       △利息支出</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a:t>
                      </a:r>
                      <a:r>
                        <a:rPr lang="zh-CN" altLang="en-US" sz="1400" b="1" u="none" strike="noStrike" dirty="0">
                          <a:solidFill>
                            <a:srgbClr val="FF0000"/>
                          </a:solidFill>
                          <a:effectLst/>
                        </a:rPr>
                        <a:t>☆以摊余成本计量的金融资产终止确认收益（损失以“</a:t>
                      </a:r>
                      <a:r>
                        <a:rPr lang="en-US" altLang="zh-CN" sz="1400" b="1" u="none" strike="noStrike" dirty="0">
                          <a:solidFill>
                            <a:srgbClr val="FF0000"/>
                          </a:solidFill>
                          <a:effectLst/>
                        </a:rPr>
                        <a:t>-”</a:t>
                      </a:r>
                      <a:r>
                        <a:rPr lang="zh-CN" altLang="en-US" sz="1400" b="1" u="none" strike="noStrike" dirty="0">
                          <a:solidFill>
                            <a:srgbClr val="FF0000"/>
                          </a:solidFill>
                          <a:effectLst/>
                        </a:rPr>
                        <a:t>号填列）</a:t>
                      </a:r>
                      <a:endParaRPr lang="zh-CN" altLang="en-US" sz="14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27</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3419929717"/>
                  </a:ext>
                </a:extLst>
              </a:tr>
              <a:tr h="270000">
                <a:tc>
                  <a:txBody>
                    <a:bodyPr/>
                    <a:lstStyle/>
                    <a:p>
                      <a:pPr algn="l" fontAlgn="ctr"/>
                      <a:r>
                        <a:rPr lang="zh-CN" altLang="en-US" sz="1100" u="none" strike="noStrike">
                          <a:effectLst/>
                        </a:rPr>
                        <a:t>       △手续费及佣金支出</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9</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△汇兑收益（损失以“</a:t>
                      </a:r>
                      <a:r>
                        <a:rPr lang="en-US" altLang="zh-CN" sz="1100" u="none" strike="noStrike">
                          <a:effectLst/>
                        </a:rPr>
                        <a:t>-”</a:t>
                      </a:r>
                      <a:r>
                        <a:rPr lang="zh-CN" altLang="en-US" sz="1100" u="none" strike="noStrike">
                          <a:effectLst/>
                        </a:rPr>
                        <a:t>号填列）</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28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792079546"/>
                  </a:ext>
                </a:extLst>
              </a:tr>
              <a:tr h="270000">
                <a:tc>
                  <a:txBody>
                    <a:bodyPr/>
                    <a:lstStyle/>
                    <a:p>
                      <a:pPr algn="l" fontAlgn="ctr"/>
                      <a:r>
                        <a:rPr lang="zh-CN" altLang="en-US" sz="1100" u="none" strike="noStrike">
                          <a:effectLst/>
                        </a:rPr>
                        <a:t>       △退保金</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10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☆净敞口套期收益（损失以“</a:t>
                      </a:r>
                      <a:r>
                        <a:rPr lang="en-US" altLang="zh-CN" sz="1100" u="none" strike="noStrike">
                          <a:effectLst/>
                        </a:rPr>
                        <a:t>-”</a:t>
                      </a:r>
                      <a:r>
                        <a:rPr lang="zh-CN" altLang="en-US" sz="1100" u="none" strike="noStrike">
                          <a:effectLst/>
                        </a:rPr>
                        <a:t>号填列）</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29</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205146891"/>
                  </a:ext>
                </a:extLst>
              </a:tr>
              <a:tr h="270000">
                <a:tc>
                  <a:txBody>
                    <a:bodyPr/>
                    <a:lstStyle/>
                    <a:p>
                      <a:pPr algn="l" fontAlgn="ctr"/>
                      <a:r>
                        <a:rPr lang="zh-CN" altLang="en-US" sz="1100" u="none" strike="noStrike">
                          <a:effectLst/>
                        </a:rPr>
                        <a:t>       △赔付支出净额</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11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公允价值变动收益（损失以“</a:t>
                      </a:r>
                      <a:r>
                        <a:rPr lang="en-US" altLang="zh-CN" sz="1100" u="none" strike="noStrike">
                          <a:effectLst/>
                        </a:rPr>
                        <a:t>-”</a:t>
                      </a:r>
                      <a:r>
                        <a:rPr lang="zh-CN" altLang="en-US" sz="1100" u="none" strike="noStrike">
                          <a:effectLst/>
                        </a:rPr>
                        <a:t>号填列）</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3708503585"/>
                  </a:ext>
                </a:extLst>
              </a:tr>
              <a:tr h="270000">
                <a:tc>
                  <a:txBody>
                    <a:bodyPr/>
                    <a:lstStyle/>
                    <a:p>
                      <a:pPr algn="l" fontAlgn="ctr"/>
                      <a:r>
                        <a:rPr lang="zh-CN" altLang="en-US" sz="1100" u="none" strike="noStrike" dirty="0">
                          <a:effectLst/>
                        </a:rPr>
                        <a:t>       △提取保险</a:t>
                      </a:r>
                      <a:r>
                        <a:rPr lang="zh-CN" altLang="en-US" sz="1400" b="1" u="none" strike="noStrike" dirty="0">
                          <a:solidFill>
                            <a:srgbClr val="FF0000"/>
                          </a:solidFill>
                          <a:effectLst/>
                        </a:rPr>
                        <a:t>责任</a:t>
                      </a:r>
                      <a:r>
                        <a:rPr lang="zh-CN" altLang="en-US" sz="1100" u="none" strike="noStrike" dirty="0">
                          <a:effectLst/>
                        </a:rPr>
                        <a:t>准备金净额</a:t>
                      </a:r>
                      <a:endParaRPr lang="zh-CN" altLang="en-US" sz="1100" b="0" i="0" u="none" strike="noStrike" dirty="0">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12</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400" b="1" u="none" strike="noStrike" dirty="0">
                          <a:solidFill>
                            <a:srgbClr val="FF0000"/>
                          </a:solidFill>
                          <a:effectLst/>
                        </a:rPr>
                        <a:t>    ☆信用减值损失（损失以“</a:t>
                      </a:r>
                      <a:r>
                        <a:rPr lang="en-US" altLang="zh-CN" sz="1400" b="1" u="none" strike="noStrike" dirty="0">
                          <a:solidFill>
                            <a:srgbClr val="FF0000"/>
                          </a:solidFill>
                          <a:effectLst/>
                        </a:rPr>
                        <a:t>-”</a:t>
                      </a:r>
                      <a:r>
                        <a:rPr lang="zh-CN" altLang="en-US" sz="1400" b="1" u="none" strike="noStrike" dirty="0">
                          <a:solidFill>
                            <a:srgbClr val="FF0000"/>
                          </a:solidFill>
                          <a:effectLst/>
                        </a:rPr>
                        <a:t>填列）</a:t>
                      </a:r>
                      <a:endParaRPr lang="en-US" altLang="zh-CN" sz="14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3950237599"/>
                  </a:ext>
                </a:extLst>
              </a:tr>
              <a:tr h="270000">
                <a:tc>
                  <a:txBody>
                    <a:bodyPr/>
                    <a:lstStyle/>
                    <a:p>
                      <a:pPr algn="l" fontAlgn="ctr"/>
                      <a:r>
                        <a:rPr lang="zh-CN" altLang="en-US" sz="1100" u="none" strike="noStrike">
                          <a:effectLst/>
                        </a:rPr>
                        <a:t>       △保单红利支出</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13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400" b="1" u="none" strike="noStrike" dirty="0">
                          <a:solidFill>
                            <a:srgbClr val="FF0000"/>
                          </a:solidFill>
                          <a:effectLst/>
                        </a:rPr>
                        <a:t>       资产减值损失（损失以“</a:t>
                      </a:r>
                      <a:r>
                        <a:rPr lang="en-US" altLang="zh-CN" sz="1400" b="1" u="none" strike="noStrike" dirty="0">
                          <a:solidFill>
                            <a:srgbClr val="FF0000"/>
                          </a:solidFill>
                          <a:effectLst/>
                        </a:rPr>
                        <a:t>-”</a:t>
                      </a:r>
                      <a:r>
                        <a:rPr lang="zh-CN" altLang="en-US" sz="1400" b="1" u="none" strike="noStrike" dirty="0">
                          <a:solidFill>
                            <a:srgbClr val="FF0000"/>
                          </a:solidFill>
                          <a:effectLst/>
                        </a:rPr>
                        <a:t>填列）</a:t>
                      </a:r>
                      <a:endParaRPr lang="en-US" altLang="zh-CN" sz="14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32</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2216106479"/>
                  </a:ext>
                </a:extLst>
              </a:tr>
              <a:tr h="270000">
                <a:tc>
                  <a:txBody>
                    <a:bodyPr/>
                    <a:lstStyle/>
                    <a:p>
                      <a:pPr algn="l" fontAlgn="ctr"/>
                      <a:r>
                        <a:rPr lang="zh-CN" altLang="en-US" sz="1100" u="none" strike="noStrike">
                          <a:effectLst/>
                        </a:rPr>
                        <a:t>       △分保费用</a:t>
                      </a:r>
                      <a:endParaRPr lang="zh-CN" altLang="en-US" sz="1100" b="0" i="0" u="none" strike="noStrike">
                        <a:solidFill>
                          <a:srgbClr val="000000"/>
                        </a:solidFill>
                        <a:effectLst/>
                        <a:latin typeface="楷体_GB2312" panose="02010609030101010101" pitchFamily="49" charset="-122"/>
                        <a:ea typeface="楷体_GB2312" panose="02010609030101010101" pitchFamily="49" charset="-122"/>
                      </a:endParaRPr>
                    </a:p>
                  </a:txBody>
                  <a:tcPr marL="4763" marR="4763" marT="4763" marB="0" anchor="ctr"/>
                </a:tc>
                <a:tc>
                  <a:txBody>
                    <a:bodyPr/>
                    <a:lstStyle/>
                    <a:p>
                      <a:pPr algn="ctr" fontAlgn="ctr"/>
                      <a:r>
                        <a:rPr lang="en-US" altLang="zh-CN" sz="1100" u="none" strike="noStrike">
                          <a:effectLst/>
                        </a:rPr>
                        <a:t>14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资产处置收益（损失以“</a:t>
                      </a:r>
                      <a:r>
                        <a:rPr lang="en-US" altLang="zh-CN" sz="1100" u="none" strike="noStrike" dirty="0">
                          <a:effectLst/>
                        </a:rPr>
                        <a:t>-”</a:t>
                      </a:r>
                      <a:r>
                        <a:rPr lang="zh-CN" altLang="en-US" sz="1100" u="none" strike="noStrike" dirty="0">
                          <a:effectLst/>
                        </a:rPr>
                        <a:t>填列）</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950923130"/>
                  </a:ext>
                </a:extLst>
              </a:tr>
              <a:tr h="270000">
                <a:tc>
                  <a:txBody>
                    <a:bodyPr/>
                    <a:lstStyle/>
                    <a:p>
                      <a:pPr algn="l" fontAlgn="ctr"/>
                      <a:r>
                        <a:rPr lang="zh-CN" altLang="en-US" sz="1100" u="none" strike="noStrike">
                          <a:effectLst/>
                        </a:rPr>
                        <a:t>         税金及附加</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15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三、营业利润（亏损以“－”号填列）</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2978250194"/>
                  </a:ext>
                </a:extLst>
              </a:tr>
              <a:tr h="270000">
                <a:tc>
                  <a:txBody>
                    <a:bodyPr/>
                    <a:lstStyle/>
                    <a:p>
                      <a:pPr algn="l" fontAlgn="ctr"/>
                      <a:r>
                        <a:rPr lang="zh-CN" altLang="en-US" sz="1100" u="none" strike="noStrike">
                          <a:effectLst/>
                        </a:rPr>
                        <a:t>         销售费用</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16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加：营业外收入</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2856593970"/>
                  </a:ext>
                </a:extLst>
              </a:tr>
              <a:tr h="270000">
                <a:tc>
                  <a:txBody>
                    <a:bodyPr/>
                    <a:lstStyle/>
                    <a:p>
                      <a:pPr algn="l" fontAlgn="ctr"/>
                      <a:r>
                        <a:rPr lang="zh-CN" altLang="en-US" sz="1100" u="none" strike="noStrike">
                          <a:effectLst/>
                        </a:rPr>
                        <a:t>         管理费用</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17</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其中：政府补助</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626884623"/>
                  </a:ext>
                </a:extLst>
              </a:tr>
              <a:tr h="270000">
                <a:tc>
                  <a:txBody>
                    <a:bodyPr/>
                    <a:lstStyle/>
                    <a:p>
                      <a:pPr algn="l" fontAlgn="ctr"/>
                      <a:r>
                        <a:rPr lang="zh-CN" altLang="en-US" sz="1100" u="none" strike="sngStrike" dirty="0">
                          <a:effectLst/>
                        </a:rPr>
                        <a:t>         </a:t>
                      </a:r>
                      <a:r>
                        <a:rPr lang="zh-CN" altLang="en-US" sz="1400" b="1" u="none" strike="sngStrike" dirty="0">
                          <a:solidFill>
                            <a:srgbClr val="FF0000"/>
                          </a:solidFill>
                          <a:effectLst/>
                        </a:rPr>
                        <a:t>其中：党建工作经费</a:t>
                      </a:r>
                      <a:endParaRPr lang="zh-CN" altLang="en-US" sz="11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sngStrike" dirty="0">
                          <a:effectLst/>
                        </a:rPr>
                        <a:t>              </a:t>
                      </a:r>
                      <a:r>
                        <a:rPr lang="zh-CN" altLang="en-US" sz="1400" b="1" u="none" strike="sngStrike" dirty="0">
                          <a:solidFill>
                            <a:srgbClr val="FF0000"/>
                          </a:solidFill>
                          <a:effectLst/>
                        </a:rPr>
                        <a:t>债务重组利得</a:t>
                      </a:r>
                      <a:endParaRPr lang="zh-CN" altLang="en-US" sz="11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813111417"/>
                  </a:ext>
                </a:extLst>
              </a:tr>
              <a:tr h="270000">
                <a:tc>
                  <a:txBody>
                    <a:bodyPr/>
                    <a:lstStyle/>
                    <a:p>
                      <a:pPr algn="l" fontAlgn="ctr"/>
                      <a:r>
                        <a:rPr lang="zh-CN" altLang="en-US" sz="1100" u="none" strike="noStrike" dirty="0">
                          <a:effectLst/>
                        </a:rPr>
                        <a:t>         研发费用</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dirty="0">
                          <a:effectLst/>
                        </a:rPr>
                        <a:t>18</a:t>
                      </a:r>
                      <a:endParaRPr lang="en-US" altLang="zh-CN"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a:effectLst/>
                        </a:rPr>
                        <a:t>    减：营业外支出</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37</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3169004263"/>
                  </a:ext>
                </a:extLst>
              </a:tr>
              <a:tr h="270000">
                <a:tc>
                  <a:txBody>
                    <a:bodyPr/>
                    <a:lstStyle/>
                    <a:p>
                      <a:pPr algn="l" fontAlgn="ctr"/>
                      <a:r>
                        <a:rPr lang="zh-CN" altLang="en-US" sz="1100" u="none" strike="noStrike">
                          <a:effectLst/>
                        </a:rPr>
                        <a:t>         财务费用</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en-US" altLang="zh-CN" sz="1100" u="none" strike="noStrike">
                          <a:effectLst/>
                        </a:rPr>
                        <a:t>19</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2185" marR="2185" marT="2185" marB="0" anchor="ctr"/>
                </a:tc>
                <a:tc>
                  <a:txBody>
                    <a:bodyPr/>
                    <a:lstStyle/>
                    <a:p>
                      <a:pPr algn="l" fontAlgn="ctr"/>
                      <a:r>
                        <a:rPr lang="zh-CN" altLang="en-US" sz="1100" u="none" strike="sngStrike" dirty="0">
                          <a:effectLst/>
                        </a:rPr>
                        <a:t>        其中：</a:t>
                      </a:r>
                      <a:r>
                        <a:rPr lang="zh-CN" altLang="en-US" sz="1400" b="1" u="none" strike="sngStrike" dirty="0">
                          <a:solidFill>
                            <a:srgbClr val="FF0000"/>
                          </a:solidFill>
                          <a:effectLst/>
                        </a:rPr>
                        <a:t>债务重组损失</a:t>
                      </a:r>
                      <a:endParaRPr lang="zh-CN" altLang="en-US" sz="1100" b="1" i="0" u="none" strike="noStrike" dirty="0">
                        <a:solidFill>
                          <a:srgbClr val="FF0000"/>
                        </a:solidFill>
                        <a:effectLst/>
                        <a:latin typeface="宋体" panose="02010600030101010101" pitchFamily="2" charset="-122"/>
                        <a:ea typeface="宋体" panose="02010600030101010101" pitchFamily="2" charset="-122"/>
                      </a:endParaRPr>
                    </a:p>
                  </a:txBody>
                  <a:tcPr marL="4763" marR="4763" marT="4763" marB="0" anchor="ctr"/>
                </a:tc>
                <a:tc>
                  <a:txBody>
                    <a:bodyPr/>
                    <a:lstStyle/>
                    <a:p>
                      <a:pPr algn="ctr" fontAlgn="ctr"/>
                      <a:r>
                        <a:rPr lang="zh-CN" altLang="en-US" sz="1100" u="none" strike="noStrike" dirty="0">
                          <a:effectLst/>
                        </a:rPr>
                        <a:t>　</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val="1677169418"/>
                  </a:ext>
                </a:extLst>
              </a:tr>
            </a:tbl>
          </a:graphicData>
        </a:graphic>
      </p:graphicFrame>
      <p:sp>
        <p:nvSpPr>
          <p:cNvPr id="4" name="标注: 左箭头 3">
            <a:extLst>
              <a:ext uri="{FF2B5EF4-FFF2-40B4-BE49-F238E27FC236}">
                <a16:creationId xmlns:a16="http://schemas.microsoft.com/office/drawing/2014/main" id="{0016B068-AE74-4D05-BD30-6E1874443676}"/>
              </a:ext>
            </a:extLst>
          </p:cNvPr>
          <p:cNvSpPr/>
          <p:nvPr/>
        </p:nvSpPr>
        <p:spPr bwMode="auto">
          <a:xfrm>
            <a:off x="2555776" y="5751888"/>
            <a:ext cx="2232248" cy="629440"/>
          </a:xfrm>
          <a:prstGeom prst="leftArrowCallout">
            <a:avLst>
              <a:gd name="adj1" fmla="val 25000"/>
              <a:gd name="adj2" fmla="val 25000"/>
              <a:gd name="adj3" fmla="val 25000"/>
              <a:gd name="adj4" fmla="val 82854"/>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a:ln>
                  <a:noFill/>
                </a:ln>
                <a:solidFill>
                  <a:schemeClr val="bg1"/>
                </a:solidFill>
                <a:effectLst/>
                <a:latin typeface="+mn-ea"/>
              </a:rPr>
              <a:t>移至基本情况表，与业务招待费并列</a:t>
            </a:r>
          </a:p>
        </p:txBody>
      </p:sp>
      <p:sp>
        <p:nvSpPr>
          <p:cNvPr id="5" name="箭头: 左弧形 4">
            <a:extLst>
              <a:ext uri="{FF2B5EF4-FFF2-40B4-BE49-F238E27FC236}">
                <a16:creationId xmlns:a16="http://schemas.microsoft.com/office/drawing/2014/main" id="{BA91D324-5DEB-42A8-997A-06A17EE0A1E9}"/>
              </a:ext>
            </a:extLst>
          </p:cNvPr>
          <p:cNvSpPr/>
          <p:nvPr/>
        </p:nvSpPr>
        <p:spPr bwMode="auto">
          <a:xfrm>
            <a:off x="4139952" y="1844824"/>
            <a:ext cx="720080" cy="2880320"/>
          </a:xfrm>
          <a:prstGeom prst="curvedRightArrow">
            <a:avLst/>
          </a:prstGeom>
          <a:solidFill>
            <a:schemeClr val="accent2">
              <a:alpha val="50000"/>
            </a:schemeClr>
          </a:solidFill>
          <a:ln>
            <a:noFill/>
          </a:ln>
          <a:extLst/>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pic>
        <p:nvPicPr>
          <p:cNvPr id="6" name="图片 5">
            <a:extLst>
              <a:ext uri="{FF2B5EF4-FFF2-40B4-BE49-F238E27FC236}">
                <a16:creationId xmlns:a16="http://schemas.microsoft.com/office/drawing/2014/main" id="{5734D498-433C-4C16-8A9B-8DD619A35EFF}"/>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7" name="Rectangle 88">
            <a:extLst>
              <a:ext uri="{FF2B5EF4-FFF2-40B4-BE49-F238E27FC236}">
                <a16:creationId xmlns:a16="http://schemas.microsoft.com/office/drawing/2014/main" id="{091C2490-F2F9-4914-9C81-E77D2DDD1656}"/>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8E210E9-D9C1-4F9E-82A2-3B4026FB280B}" type="slidenum">
              <a:rPr lang="en-US" altLang="zh-CN" sz="1000">
                <a:latin typeface="Futura Hv"/>
                <a:ea typeface="宋体" panose="02010600030101010101" pitchFamily="2" charset="-122"/>
              </a:rPr>
              <a:pPr indent="0" algn="r" eaLnBrk="1" hangingPunct="1">
                <a:spcBef>
                  <a:spcPct val="0"/>
                </a:spcBef>
                <a:spcAft>
                  <a:spcPct val="0"/>
                </a:spcAft>
                <a:buSzTx/>
                <a:buNone/>
              </a:pPr>
              <a:t>13</a:t>
            </a:fld>
            <a:endParaRPr lang="en-US" altLang="zh-CN" sz="1000" dirty="0">
              <a:latin typeface="Futura Hv"/>
              <a:ea typeface="宋体" panose="02010600030101010101" pitchFamily="2" charset="-122"/>
            </a:endParaRPr>
          </a:p>
        </p:txBody>
      </p:sp>
      <p:sp>
        <p:nvSpPr>
          <p:cNvPr id="8" name="Rectangle 74">
            <a:extLst>
              <a:ext uri="{FF2B5EF4-FFF2-40B4-BE49-F238E27FC236}">
                <a16:creationId xmlns:a16="http://schemas.microsoft.com/office/drawing/2014/main" id="{26C1B93B-F043-4190-9B47-E418CA454569}"/>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决算主表（财企</a:t>
            </a:r>
            <a:r>
              <a:rPr lang="en-US" altLang="zh-CN" sz="2000" dirty="0"/>
              <a:t>02</a:t>
            </a:r>
            <a:r>
              <a:rPr lang="zh-CN" altLang="en-US" sz="2000" dirty="0"/>
              <a:t>表）</a:t>
            </a:r>
          </a:p>
        </p:txBody>
      </p:sp>
    </p:spTree>
    <p:extLst>
      <p:ext uri="{BB962C8B-B14F-4D97-AF65-F5344CB8AC3E}">
        <p14:creationId xmlns:p14="http://schemas.microsoft.com/office/powerpoint/2010/main" val="4255477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68">
            <a:extLst>
              <a:ext uri="{FF2B5EF4-FFF2-40B4-BE49-F238E27FC236}">
                <a16:creationId xmlns:a16="http://schemas.microsoft.com/office/drawing/2014/main" id="{5DF4BEC1-6B8C-4D42-8669-7288AEA0C531}"/>
              </a:ext>
            </a:extLst>
          </p:cNvPr>
          <p:cNvSpPr>
            <a:spLocks noGrp="1" noChangeArrowheads="1"/>
          </p:cNvSpPr>
          <p:nvPr>
            <p:ph type="title" idx="4294967295"/>
          </p:nvPr>
        </p:nvSpPr>
        <p:spPr bwMode="auto">
          <a:xfrm>
            <a:off x="107504" y="294295"/>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02</a:t>
            </a:r>
            <a:r>
              <a:rPr lang="zh-CN" altLang="en-US" sz="2000" b="1" dirty="0"/>
              <a:t>表）</a:t>
            </a:r>
            <a:endParaRPr lang="en-US" altLang="en-US" dirty="0"/>
          </a:p>
        </p:txBody>
      </p:sp>
      <p:sp>
        <p:nvSpPr>
          <p:cNvPr id="30723" name="Rectangle 270">
            <a:extLst>
              <a:ext uri="{FF2B5EF4-FFF2-40B4-BE49-F238E27FC236}">
                <a16:creationId xmlns:a16="http://schemas.microsoft.com/office/drawing/2014/main" id="{124939BA-4CB6-48BD-9020-06F685E55D2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9C924A0B-FF0E-44D7-95EA-47145DC936DC}" type="slidenum">
              <a:rPr lang="en-US" altLang="zh-CN" sz="1000">
                <a:latin typeface="Futura Hv"/>
                <a:ea typeface="宋体" panose="02010600030101010101" pitchFamily="2" charset="-122"/>
              </a:rPr>
              <a:pPr indent="0" algn="r" eaLnBrk="1" hangingPunct="1">
                <a:spcBef>
                  <a:spcPct val="0"/>
                </a:spcBef>
                <a:spcAft>
                  <a:spcPct val="0"/>
                </a:spcAft>
                <a:buSzTx/>
                <a:buNone/>
              </a:pPr>
              <a:t>14</a:t>
            </a:fld>
            <a:endParaRPr lang="en-US" altLang="zh-CN" sz="1000" dirty="0">
              <a:latin typeface="Futura Hv"/>
              <a:ea typeface="宋体" panose="02010600030101010101" pitchFamily="2" charset="-122"/>
            </a:endParaRPr>
          </a:p>
        </p:txBody>
      </p:sp>
      <p:sp>
        <p:nvSpPr>
          <p:cNvPr id="7" name="Rectangle 34">
            <a:extLst>
              <a:ext uri="{FF2B5EF4-FFF2-40B4-BE49-F238E27FC236}">
                <a16:creationId xmlns:a16="http://schemas.microsoft.com/office/drawing/2014/main" id="{A13661B1-0412-43E0-A43F-78DBE9E4465D}"/>
              </a:ext>
            </a:extLst>
          </p:cNvPr>
          <p:cNvSpPr>
            <a:spLocks noChangeArrowheads="1"/>
          </p:cNvSpPr>
          <p:nvPr/>
        </p:nvSpPr>
        <p:spPr bwMode="auto">
          <a:xfrm>
            <a:off x="1165145" y="1052736"/>
            <a:ext cx="6884987" cy="498475"/>
          </a:xfrm>
          <a:prstGeom prst="rect">
            <a:avLst/>
          </a:prstGeom>
          <a:noFill/>
          <a:ln>
            <a:noFill/>
          </a:ln>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a:lnSpc>
                <a:spcPct val="120000"/>
              </a:lnSpc>
              <a:spcBef>
                <a:spcPct val="50000"/>
              </a:spcBef>
              <a:spcAft>
                <a:spcPct val="0"/>
              </a:spcAft>
              <a:buSzTx/>
              <a:buFontTx/>
              <a:buNone/>
            </a:pPr>
            <a:r>
              <a:rPr lang="zh-CN" altLang="en-US" sz="2400" b="0" dirty="0">
                <a:solidFill>
                  <a:srgbClr val="A36D07"/>
                </a:solidFill>
                <a:latin typeface="+mn-ea"/>
                <a:ea typeface="+mn-ea"/>
              </a:rPr>
              <a:t>利润表需要注意的事项</a:t>
            </a:r>
            <a:endParaRPr lang="zh-CN" altLang="zh-CN" sz="1600" b="0" dirty="0">
              <a:solidFill>
                <a:srgbClr val="AC7B00"/>
              </a:solidFill>
              <a:latin typeface="+mn-ea"/>
              <a:ea typeface="+mn-ea"/>
            </a:endParaRPr>
          </a:p>
        </p:txBody>
      </p:sp>
      <p:pic>
        <p:nvPicPr>
          <p:cNvPr id="8" name="图片 7">
            <a:extLst>
              <a:ext uri="{FF2B5EF4-FFF2-40B4-BE49-F238E27FC236}">
                <a16:creationId xmlns:a16="http://schemas.microsoft.com/office/drawing/2014/main" id="{D157FD64-C1E0-47FE-B899-2F0C25DFA7DF}"/>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9" name="Rectangle 36">
            <a:extLst>
              <a:ext uri="{FF2B5EF4-FFF2-40B4-BE49-F238E27FC236}">
                <a16:creationId xmlns:a16="http://schemas.microsoft.com/office/drawing/2014/main" id="{249CDEF4-6330-41FB-9F53-DA1711FE416B}"/>
              </a:ext>
            </a:extLst>
          </p:cNvPr>
          <p:cNvSpPr>
            <a:spLocks noChangeArrowheads="1"/>
          </p:cNvSpPr>
          <p:nvPr/>
        </p:nvSpPr>
        <p:spPr bwMode="auto">
          <a:xfrm>
            <a:off x="628315" y="1717358"/>
            <a:ext cx="7992888" cy="377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en-US" altLang="zh-CN" sz="1800" dirty="0">
                <a:latin typeface="Futura Hv"/>
                <a:ea typeface="宋体" panose="02010600030101010101" pitchFamily="2" charset="-122"/>
              </a:rPr>
              <a:t>1</a:t>
            </a:r>
            <a:r>
              <a:rPr lang="zh-CN" altLang="en-US" sz="1800" dirty="0">
                <a:latin typeface="Futura Hv"/>
                <a:ea typeface="宋体" panose="02010600030101010101" pitchFamily="2" charset="-122"/>
              </a:rPr>
              <a:t>、研发费用 </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除进行研究与开发过程中发生的费用化支出外，还包括计入管理费用的自行开发无形资产的摊销费用。</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en-US" altLang="zh-CN" sz="1800" dirty="0">
                <a:latin typeface="Futura Hv"/>
                <a:ea typeface="宋体" panose="02010600030101010101" pitchFamily="2" charset="-122"/>
              </a:rPr>
              <a:t>2</a:t>
            </a:r>
            <a:r>
              <a:rPr lang="zh-CN" altLang="en-US" sz="1800" dirty="0">
                <a:latin typeface="Futura Hv"/>
                <a:ea typeface="宋体" panose="02010600030101010101" pitchFamily="2" charset="-122"/>
              </a:rPr>
              <a:t>、特殊标记 </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注意特殊标记的项目仅特定企业填报。</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3</a:t>
            </a:r>
            <a:r>
              <a:rPr lang="zh-CN" altLang="en-US" sz="1800" dirty="0">
                <a:latin typeface="Futura Hv"/>
                <a:ea typeface="宋体" panose="02010600030101010101" pitchFamily="2" charset="-122"/>
              </a:rPr>
              <a:t>、信用减值损失和资产减值损失</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损失以“</a:t>
            </a:r>
            <a:r>
              <a:rPr lang="en-US" altLang="zh-CN" sz="1800" b="0" dirty="0">
                <a:latin typeface="Futura Hv"/>
                <a:ea typeface="宋体" panose="02010600030101010101" pitchFamily="2" charset="-122"/>
              </a:rPr>
              <a:t>-”</a:t>
            </a:r>
            <a:r>
              <a:rPr lang="zh-CN" altLang="en-US" sz="1800" b="0" dirty="0">
                <a:latin typeface="Futura Hv"/>
                <a:ea typeface="宋体" panose="02010600030101010101" pitchFamily="2" charset="-122"/>
              </a:rPr>
              <a:t>号填列，与以前年度填报方向相反。</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en-US" altLang="zh-CN" sz="1800" dirty="0">
                <a:latin typeface="Futura Hv"/>
                <a:ea typeface="宋体" panose="02010600030101010101" pitchFamily="2" charset="-122"/>
              </a:rPr>
              <a:t>4</a:t>
            </a:r>
            <a:r>
              <a:rPr lang="zh-CN" altLang="en-US" sz="1800" dirty="0">
                <a:latin typeface="Futura Hv"/>
                <a:ea typeface="宋体" panose="02010600030101010101" pitchFamily="2" charset="-122"/>
              </a:rPr>
              <a:t>、营业外收支</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在不同交易中形成的非流动资产毁损报废利得和损失不得相互抵销。</a:t>
            </a:r>
          </a:p>
        </p:txBody>
      </p:sp>
    </p:spTree>
  </p:cSld>
  <p:clrMapOvr>
    <a:masterClrMapping/>
  </p:clrMapOvr>
  <p:transition spd="slow" advClick="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27" name="Rectangle 86">
            <a:extLst>
              <a:ext uri="{FF2B5EF4-FFF2-40B4-BE49-F238E27FC236}">
                <a16:creationId xmlns:a16="http://schemas.microsoft.com/office/drawing/2014/main" id="{A05E6013-49DB-4317-9874-DA92648FB2E7}"/>
              </a:ext>
            </a:extLst>
          </p:cNvPr>
          <p:cNvSpPr>
            <a:spLocks noGrp="1" noChangeArrowheads="1"/>
          </p:cNvSpPr>
          <p:nvPr>
            <p:ph type="title" idx="4294967295"/>
          </p:nvPr>
        </p:nvSpPr>
        <p:spPr bwMode="auto">
          <a:xfrm>
            <a:off x="42490" y="332656"/>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03</a:t>
            </a:r>
            <a:r>
              <a:rPr lang="zh-CN" altLang="en-US" sz="2000" b="1" dirty="0"/>
              <a:t>表）</a:t>
            </a:r>
            <a:endParaRPr lang="en-US" altLang="en-US" dirty="0"/>
          </a:p>
        </p:txBody>
      </p:sp>
      <p:sp>
        <p:nvSpPr>
          <p:cNvPr id="17528" name="Rectangle 88">
            <a:extLst>
              <a:ext uri="{FF2B5EF4-FFF2-40B4-BE49-F238E27FC236}">
                <a16:creationId xmlns:a16="http://schemas.microsoft.com/office/drawing/2014/main" id="{BF54B2B3-5B1F-4CC1-938C-46859F4859AF}"/>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8E210E9-D9C1-4F9E-82A2-3B4026FB280B}" type="slidenum">
              <a:rPr lang="en-US" altLang="zh-CN" sz="1000">
                <a:latin typeface="Futura Hv"/>
                <a:ea typeface="宋体" panose="02010600030101010101" pitchFamily="2" charset="-122"/>
              </a:rPr>
              <a:pPr indent="0" algn="r" eaLnBrk="1" hangingPunct="1">
                <a:spcBef>
                  <a:spcPct val="0"/>
                </a:spcBef>
                <a:spcAft>
                  <a:spcPct val="0"/>
                </a:spcAft>
                <a:buSzTx/>
                <a:buNone/>
              </a:pPr>
              <a:t>15</a:t>
            </a:fld>
            <a:endParaRPr lang="en-US" altLang="zh-CN" sz="1000" dirty="0">
              <a:latin typeface="Futura Hv"/>
              <a:ea typeface="宋体" panose="02010600030101010101" pitchFamily="2" charset="-122"/>
            </a:endParaRPr>
          </a:p>
        </p:txBody>
      </p:sp>
      <p:graphicFrame>
        <p:nvGraphicFramePr>
          <p:cNvPr id="3" name="表格 2">
            <a:extLst>
              <a:ext uri="{FF2B5EF4-FFF2-40B4-BE49-F238E27FC236}">
                <a16:creationId xmlns:a16="http://schemas.microsoft.com/office/drawing/2014/main" id="{EF051AEE-1768-45FA-8FAA-00E66F5F5D6F}"/>
              </a:ext>
            </a:extLst>
          </p:cNvPr>
          <p:cNvGraphicFramePr>
            <a:graphicFrameLocks noGrp="1"/>
          </p:cNvGraphicFramePr>
          <p:nvPr>
            <p:extLst>
              <p:ext uri="{D42A27DB-BD31-4B8C-83A1-F6EECF244321}">
                <p14:modId xmlns:p14="http://schemas.microsoft.com/office/powerpoint/2010/main" val="3148338497"/>
              </p:ext>
            </p:extLst>
          </p:nvPr>
        </p:nvGraphicFramePr>
        <p:xfrm>
          <a:off x="251520" y="908720"/>
          <a:ext cx="8712968" cy="5857046"/>
        </p:xfrm>
        <a:graphic>
          <a:graphicData uri="http://schemas.openxmlformats.org/drawingml/2006/table">
            <a:tbl>
              <a:tblPr>
                <a:tableStyleId>{5C22544A-7EE6-4342-B048-85BDC9FD1C3A}</a:tableStyleId>
              </a:tblPr>
              <a:tblGrid>
                <a:gridCol w="2736304">
                  <a:extLst>
                    <a:ext uri="{9D8B030D-6E8A-4147-A177-3AD203B41FA5}">
                      <a16:colId xmlns:a16="http://schemas.microsoft.com/office/drawing/2014/main" val="2061477548"/>
                    </a:ext>
                  </a:extLst>
                </a:gridCol>
                <a:gridCol w="288032">
                  <a:extLst>
                    <a:ext uri="{9D8B030D-6E8A-4147-A177-3AD203B41FA5}">
                      <a16:colId xmlns:a16="http://schemas.microsoft.com/office/drawing/2014/main" val="1040427779"/>
                    </a:ext>
                  </a:extLst>
                </a:gridCol>
                <a:gridCol w="648072">
                  <a:extLst>
                    <a:ext uri="{9D8B030D-6E8A-4147-A177-3AD203B41FA5}">
                      <a16:colId xmlns:a16="http://schemas.microsoft.com/office/drawing/2014/main" val="1063382564"/>
                    </a:ext>
                  </a:extLst>
                </a:gridCol>
                <a:gridCol w="576064">
                  <a:extLst>
                    <a:ext uri="{9D8B030D-6E8A-4147-A177-3AD203B41FA5}">
                      <a16:colId xmlns:a16="http://schemas.microsoft.com/office/drawing/2014/main" val="1973204915"/>
                    </a:ext>
                  </a:extLst>
                </a:gridCol>
                <a:gridCol w="3272549">
                  <a:extLst>
                    <a:ext uri="{9D8B030D-6E8A-4147-A177-3AD203B41FA5}">
                      <a16:colId xmlns:a16="http://schemas.microsoft.com/office/drawing/2014/main" val="1934425409"/>
                    </a:ext>
                  </a:extLst>
                </a:gridCol>
                <a:gridCol w="251821">
                  <a:extLst>
                    <a:ext uri="{9D8B030D-6E8A-4147-A177-3AD203B41FA5}">
                      <a16:colId xmlns:a16="http://schemas.microsoft.com/office/drawing/2014/main" val="1752630477"/>
                    </a:ext>
                  </a:extLst>
                </a:gridCol>
                <a:gridCol w="470063">
                  <a:extLst>
                    <a:ext uri="{9D8B030D-6E8A-4147-A177-3AD203B41FA5}">
                      <a16:colId xmlns:a16="http://schemas.microsoft.com/office/drawing/2014/main" val="2082683636"/>
                    </a:ext>
                  </a:extLst>
                </a:gridCol>
                <a:gridCol w="470063">
                  <a:extLst>
                    <a:ext uri="{9D8B030D-6E8A-4147-A177-3AD203B41FA5}">
                      <a16:colId xmlns:a16="http://schemas.microsoft.com/office/drawing/2014/main" val="1339176184"/>
                    </a:ext>
                  </a:extLst>
                </a:gridCol>
              </a:tblGrid>
              <a:tr h="180000">
                <a:tc>
                  <a:txBody>
                    <a:bodyPr/>
                    <a:lstStyle/>
                    <a:p>
                      <a:pPr algn="ctr" fontAlgn="ctr"/>
                      <a:r>
                        <a:rPr lang="zh-CN" altLang="en-US" sz="900" u="none" strike="noStrike">
                          <a:effectLst/>
                          <a:latin typeface="宋体" panose="02010600030101010101" pitchFamily="2" charset="-122"/>
                          <a:ea typeface="宋体" panose="02010600030101010101" pitchFamily="2" charset="-122"/>
                        </a:rPr>
                        <a:t>项            目</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行次</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本期金额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上期金额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项            目</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行次</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本期金额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上期金额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6963755"/>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一、经营活动产生的现金流量：</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取得投资收益收到的现金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7416195"/>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销售商品、提供劳务收到的现金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zh-CN" altLang="en-US" sz="900" b="1" u="none" strike="noStrike" dirty="0">
                          <a:solidFill>
                            <a:srgbClr val="FF0000"/>
                          </a:solidFill>
                          <a:effectLst/>
                          <a:latin typeface="宋体" panose="02010600030101010101" pitchFamily="2" charset="-122"/>
                          <a:ea typeface="宋体" panose="02010600030101010101" pitchFamily="2" charset="-122"/>
                        </a:rPr>
                        <a:t>处置固定资产、无形资产和其他长期资产收回的现金净额</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1619609"/>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△客户存款和同业存放款项净增加额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zh-CN" altLang="en-US" sz="900" b="1" u="none" strike="noStrike" dirty="0">
                          <a:solidFill>
                            <a:srgbClr val="FF0000"/>
                          </a:solidFill>
                          <a:effectLst/>
                          <a:latin typeface="宋体" panose="02010600030101010101" pitchFamily="2" charset="-122"/>
                          <a:ea typeface="宋体" panose="02010600030101010101" pitchFamily="2" charset="-122"/>
                        </a:rPr>
                        <a:t>处置子公司及其他营业单位收到的现金净额</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119595"/>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△向中央银行借款净增加额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收到其他与投资活动有关的现金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3117843"/>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△向其他金融机构拆入资金净增加额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投资活动现金流入小计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5358127"/>
                  </a:ext>
                </a:extLst>
              </a:tr>
              <a:tr h="180000">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△收到原保险合同保费取得的现金</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zh-CN" altLang="en-US" sz="900" b="1" u="none" strike="noStrike" dirty="0">
                          <a:solidFill>
                            <a:srgbClr val="FF0000"/>
                          </a:solidFill>
                          <a:effectLst/>
                          <a:latin typeface="宋体" panose="02010600030101010101" pitchFamily="2" charset="-122"/>
                          <a:ea typeface="宋体" panose="02010600030101010101" pitchFamily="2" charset="-122"/>
                        </a:rPr>
                        <a:t>购建固定资产、无形资产和其他长期资产支付的现金</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365758"/>
                  </a:ext>
                </a:extLst>
              </a:tr>
              <a:tr h="180000">
                <a:tc>
                  <a:txBody>
                    <a:bodyPr/>
                    <a:lstStyle/>
                    <a:p>
                      <a:pPr algn="l" fontAlgn="ctr"/>
                      <a:r>
                        <a:rPr lang="zh-CN" altLang="en-US" sz="900" b="1" u="none" strike="noStrike" dirty="0">
                          <a:solidFill>
                            <a:srgbClr val="FF0000"/>
                          </a:solidFill>
                          <a:effectLst/>
                          <a:latin typeface="宋体" panose="02010600030101010101" pitchFamily="2" charset="-122"/>
                          <a:ea typeface="宋体" panose="02010600030101010101" pitchFamily="2" charset="-122"/>
                        </a:rPr>
                        <a:t>  △收到再保业务现金净额</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投资支付的现金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8677047"/>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△保户储金及投资款净增加额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△质押贷款净增加额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6711313"/>
                  </a:ext>
                </a:extLst>
              </a:tr>
              <a:tr h="180000">
                <a:tc>
                  <a:txBody>
                    <a:bodyPr/>
                    <a:lstStyle/>
                    <a:p>
                      <a:pPr algn="l" fontAlgn="ctr"/>
                      <a:r>
                        <a:rPr lang="zh-CN" altLang="en-US" sz="900" u="none" strike="noStrike" dirty="0">
                          <a:effectLst/>
                          <a:highlight>
                            <a:srgbClr val="FFFF00"/>
                          </a:highlight>
                          <a:latin typeface="宋体" panose="02010600030101010101" pitchFamily="2" charset="-122"/>
                          <a:ea typeface="宋体" panose="02010600030101010101" pitchFamily="2" charset="-122"/>
                        </a:rPr>
                        <a:t>  △处置以公允价值计量且其变动计入当期损益的金融资产净增加额</a:t>
                      </a:r>
                      <a:endParaRPr lang="zh-CN" altLang="en-US" sz="90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取得子公司及其他营业单位支付的现金净额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0142031"/>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△收取利息、手续费及佣金的现金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支付其他与投资活动有关的现金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235846"/>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△拆入资金净增加额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投资活动现金流出小计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9654046"/>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△回购业务资金净增加额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投资活动产生的现金流量净额</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136493"/>
                  </a:ext>
                </a:extLst>
              </a:tr>
              <a:tr h="180000">
                <a:tc>
                  <a:txBody>
                    <a:bodyPr/>
                    <a:lstStyle/>
                    <a:p>
                      <a:pPr algn="l" fontAlgn="ctr"/>
                      <a:r>
                        <a:rPr lang="zh-CN" altLang="en-US" sz="900" b="1" u="none" strike="noStrike" dirty="0">
                          <a:solidFill>
                            <a:srgbClr val="FF0000"/>
                          </a:solidFill>
                          <a:effectLst/>
                          <a:latin typeface="宋体" panose="02010600030101010101" pitchFamily="2" charset="-122"/>
                          <a:ea typeface="宋体" panose="02010600030101010101" pitchFamily="2" charset="-122"/>
                        </a:rPr>
                        <a:t>  △代理买卖证券收到的现金净额</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三、筹资活动产生的现金流量：</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1980545"/>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收到的税费返还</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吸收投资收到的现金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7172124"/>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收到其他与经营活动有关的现金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*其中：子公司吸收少数股东投资收到的现金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967491"/>
                  </a:ext>
                </a:extLst>
              </a:tr>
              <a:tr h="180000">
                <a:tc>
                  <a:txBody>
                    <a:bodyPr/>
                    <a:lstStyle/>
                    <a:p>
                      <a:pPr algn="ctr" fontAlgn="ctr"/>
                      <a:r>
                        <a:rPr lang="zh-CN" altLang="en-US" sz="900" u="none" strike="noStrike">
                          <a:effectLst/>
                          <a:latin typeface="宋体" panose="02010600030101010101" pitchFamily="2" charset="-122"/>
                          <a:ea typeface="宋体" panose="02010600030101010101" pitchFamily="2" charset="-122"/>
                        </a:rPr>
                        <a:t>经营活动现金流入小计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取得借款收到的现金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6211531"/>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购买商品、接受劳务支付的现金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zh-CN" altLang="en-US" sz="900" u="none" strike="noStrike" dirty="0">
                          <a:effectLst/>
                          <a:highlight>
                            <a:srgbClr val="FFFF00"/>
                          </a:highlight>
                          <a:latin typeface="宋体" panose="02010600030101010101" pitchFamily="2" charset="-122"/>
                          <a:ea typeface="宋体" panose="02010600030101010101" pitchFamily="2" charset="-122"/>
                        </a:rPr>
                        <a:t>△发行债券收到的现金</a:t>
                      </a:r>
                      <a:endParaRPr lang="zh-CN" altLang="en-US" sz="90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3120214"/>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△客户贷款及垫款净增加额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收到其他与筹资活动有关的现金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1640858"/>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△存放中央银行和同业款项净增加额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筹资活动现金流入小计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1769517"/>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△支付原保险合同赔付款项的现金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偿还债务支付的现金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0855827"/>
                  </a:ext>
                </a:extLst>
              </a:tr>
              <a:tr h="180000">
                <a:tc>
                  <a:txBody>
                    <a:bodyPr/>
                    <a:lstStyle/>
                    <a:p>
                      <a:pPr algn="l" fontAlgn="ctr"/>
                      <a:r>
                        <a:rPr lang="zh-CN" altLang="en-US" sz="900" b="1" u="none" strike="noStrike" dirty="0">
                          <a:solidFill>
                            <a:srgbClr val="FF0000"/>
                          </a:solidFill>
                          <a:effectLst/>
                          <a:latin typeface="宋体" panose="02010600030101010101" pitchFamily="2" charset="-122"/>
                          <a:ea typeface="宋体" panose="02010600030101010101" pitchFamily="2" charset="-122"/>
                        </a:rPr>
                        <a:t>  △拆出资金净增加额</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分配股利、利润或偿付利息支付的现金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37124182"/>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△支付利息、手续费及佣金的现金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*其中：子公司支付给少数股东的股利、利润</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3423838"/>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△支付保单红利的现金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支付其他与筹资活动有关的现金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5388949"/>
                  </a:ext>
                </a:extLst>
              </a:tr>
              <a:tr h="180000">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zh-CN" altLang="en-US" sz="900" b="1" u="none" strike="noStrike" dirty="0">
                          <a:solidFill>
                            <a:srgbClr val="FF0000"/>
                          </a:solidFill>
                          <a:effectLst/>
                          <a:latin typeface="宋体" panose="02010600030101010101" pitchFamily="2" charset="-122"/>
                          <a:ea typeface="宋体" panose="02010600030101010101" pitchFamily="2" charset="-122"/>
                        </a:rPr>
                        <a:t>支付给职工及为职工支付的现金</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筹资活动现金流出小计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5230335"/>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支付的各项税费</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筹资活动产生的现金流量净额</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4443406"/>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    支付其他与经营活动有关的现金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四、汇率变动对现金及现金等价物的影响</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4043533"/>
                  </a:ext>
                </a:extLst>
              </a:tr>
              <a:tr h="180000">
                <a:tc>
                  <a:txBody>
                    <a:bodyPr/>
                    <a:lstStyle/>
                    <a:p>
                      <a:pPr algn="ctr" fontAlgn="ctr"/>
                      <a:r>
                        <a:rPr lang="zh-CN" altLang="en-US" sz="900" u="none" strike="noStrike">
                          <a:effectLst/>
                          <a:latin typeface="宋体" panose="02010600030101010101" pitchFamily="2" charset="-122"/>
                          <a:ea typeface="宋体" panose="02010600030101010101" pitchFamily="2" charset="-122"/>
                        </a:rPr>
                        <a:t>经营活动现金流出小计</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五、现金及现金等价物净增加额</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3558309"/>
                  </a:ext>
                </a:extLst>
              </a:tr>
              <a:tr h="180000">
                <a:tc>
                  <a:txBody>
                    <a:bodyPr/>
                    <a:lstStyle/>
                    <a:p>
                      <a:pPr algn="ctr" fontAlgn="ctr"/>
                      <a:r>
                        <a:rPr lang="zh-CN" altLang="en-US" sz="900" u="none" strike="noStrike">
                          <a:effectLst/>
                          <a:latin typeface="宋体" panose="02010600030101010101" pitchFamily="2" charset="-122"/>
                          <a:ea typeface="宋体" panose="02010600030101010101" pitchFamily="2" charset="-122"/>
                        </a:rPr>
                        <a:t>经营活动产生的现金流量净额</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加：期初现金及现金等价物余额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2666218"/>
                  </a:ext>
                </a:extLst>
              </a:tr>
              <a:tr h="180000">
                <a:tc>
                  <a:txBody>
                    <a:bodyPr/>
                    <a:lstStyle/>
                    <a:p>
                      <a:pPr algn="l" fontAlgn="ctr"/>
                      <a:r>
                        <a:rPr lang="zh-CN" altLang="en-US" sz="900" u="none" strike="noStrike">
                          <a:effectLst/>
                          <a:latin typeface="宋体" panose="02010600030101010101" pitchFamily="2" charset="-122"/>
                          <a:ea typeface="宋体" panose="02010600030101010101" pitchFamily="2" charset="-122"/>
                        </a:rPr>
                        <a:t>二、投资活动产生的现金流量：</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六、期末现金及现金等价物余额</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5721959"/>
                  </a:ext>
                </a:extLst>
              </a:tr>
              <a:tr h="180000">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收回投资收到的现金</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891427"/>
                  </a:ext>
                </a:extLst>
              </a:tr>
              <a:tr h="180000">
                <a:tc gridSpan="8">
                  <a:txBody>
                    <a:bodyPr/>
                    <a:lstStyle/>
                    <a:p>
                      <a:pPr algn="l" fontAlgn="ctr"/>
                      <a:r>
                        <a:rPr lang="zh-CN" altLang="en-US" sz="900" u="none" strike="noStrike" dirty="0">
                          <a:effectLst/>
                          <a:latin typeface="宋体" panose="02010600030101010101" pitchFamily="2" charset="-122"/>
                          <a:ea typeface="宋体" panose="02010600030101010101" pitchFamily="2" charset="-122"/>
                        </a:rPr>
                        <a:t>注：表中带*项目为合并财务报表专用；加△楷体项目为金融类企业专用。</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726" marR="2726" marT="27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7743647"/>
                  </a:ext>
                </a:extLst>
              </a:tr>
            </a:tbl>
          </a:graphicData>
        </a:graphic>
      </p:graphicFrame>
      <p:pic>
        <p:nvPicPr>
          <p:cNvPr id="6" name="图片 5">
            <a:extLst>
              <a:ext uri="{FF2B5EF4-FFF2-40B4-BE49-F238E27FC236}">
                <a16:creationId xmlns:a16="http://schemas.microsoft.com/office/drawing/2014/main" id="{8BA71F90-912E-46C0-A7AA-A1E5D1194515}"/>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extLst>
      <p:ext uri="{BB962C8B-B14F-4D97-AF65-F5344CB8AC3E}">
        <p14:creationId xmlns:p14="http://schemas.microsoft.com/office/powerpoint/2010/main" val="217369291"/>
      </p:ext>
    </p:extLst>
  </p:cSld>
  <p:clrMapOvr>
    <a:masterClrMapping/>
  </p:clrMapOvr>
  <p:transition spd="slow" advClick="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60" name="Rectangle 288">
            <a:extLst>
              <a:ext uri="{FF2B5EF4-FFF2-40B4-BE49-F238E27FC236}">
                <a16:creationId xmlns:a16="http://schemas.microsoft.com/office/drawing/2014/main" id="{71013C55-A2CF-4A1B-A447-48EDC9C52D3D}"/>
              </a:ext>
            </a:extLst>
          </p:cNvPr>
          <p:cNvSpPr>
            <a:spLocks noGrp="1" noChangeArrowheads="1"/>
          </p:cNvSpPr>
          <p:nvPr>
            <p:ph type="title" idx="4294967295"/>
          </p:nvPr>
        </p:nvSpPr>
        <p:spPr bwMode="auto">
          <a:xfrm>
            <a:off x="57567" y="319025"/>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04</a:t>
            </a:r>
            <a:r>
              <a:rPr lang="zh-CN" altLang="en-US" sz="2000" b="1" dirty="0"/>
              <a:t>表）</a:t>
            </a:r>
            <a:endParaRPr lang="en-US" altLang="en-US" dirty="0"/>
          </a:p>
        </p:txBody>
      </p:sp>
      <p:sp>
        <p:nvSpPr>
          <p:cNvPr id="34061" name="Rectangle 290">
            <a:extLst>
              <a:ext uri="{FF2B5EF4-FFF2-40B4-BE49-F238E27FC236}">
                <a16:creationId xmlns:a16="http://schemas.microsoft.com/office/drawing/2014/main" id="{12414DAD-A46B-4013-A0AF-455C86110832}"/>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8A74463D-4F3A-4410-BCB4-EDBFB872C91C}" type="slidenum">
              <a:rPr lang="en-US" altLang="zh-CN" sz="1000">
                <a:latin typeface="Futura Hv"/>
                <a:ea typeface="宋体" panose="02010600030101010101" pitchFamily="2" charset="-122"/>
              </a:rPr>
              <a:pPr indent="0" algn="r" eaLnBrk="1" hangingPunct="1">
                <a:spcBef>
                  <a:spcPct val="0"/>
                </a:spcBef>
                <a:spcAft>
                  <a:spcPct val="0"/>
                </a:spcAft>
                <a:buSzTx/>
                <a:buNone/>
              </a:pPr>
              <a:t>16</a:t>
            </a:fld>
            <a:endParaRPr lang="en-US" altLang="zh-CN" sz="1000" dirty="0">
              <a:latin typeface="Futura Hv"/>
              <a:ea typeface="宋体" panose="02010600030101010101" pitchFamily="2" charset="-122"/>
            </a:endParaRPr>
          </a:p>
        </p:txBody>
      </p:sp>
      <p:graphicFrame>
        <p:nvGraphicFramePr>
          <p:cNvPr id="2" name="表格 1">
            <a:extLst>
              <a:ext uri="{FF2B5EF4-FFF2-40B4-BE49-F238E27FC236}">
                <a16:creationId xmlns:a16="http://schemas.microsoft.com/office/drawing/2014/main" id="{8A46184B-8B27-45BF-8027-F20961EEF0F1}"/>
              </a:ext>
            </a:extLst>
          </p:cNvPr>
          <p:cNvGraphicFramePr>
            <a:graphicFrameLocks noGrp="1"/>
          </p:cNvGraphicFramePr>
          <p:nvPr>
            <p:extLst>
              <p:ext uri="{D42A27DB-BD31-4B8C-83A1-F6EECF244321}">
                <p14:modId xmlns:p14="http://schemas.microsoft.com/office/powerpoint/2010/main" val="687460381"/>
              </p:ext>
            </p:extLst>
          </p:nvPr>
        </p:nvGraphicFramePr>
        <p:xfrm>
          <a:off x="198000" y="926158"/>
          <a:ext cx="8748000" cy="5747830"/>
        </p:xfrm>
        <a:graphic>
          <a:graphicData uri="http://schemas.openxmlformats.org/drawingml/2006/table">
            <a:tbl>
              <a:tblPr>
                <a:tableStyleId>{5940675A-B579-460E-94D1-54222C63F5DA}</a:tableStyleId>
              </a:tblPr>
              <a:tblGrid>
                <a:gridCol w="2520000">
                  <a:extLst>
                    <a:ext uri="{9D8B030D-6E8A-4147-A177-3AD203B41FA5}">
                      <a16:colId xmlns:a16="http://schemas.microsoft.com/office/drawing/2014/main" val="2659733156"/>
                    </a:ext>
                  </a:extLst>
                </a:gridCol>
                <a:gridCol w="288000">
                  <a:extLst>
                    <a:ext uri="{9D8B030D-6E8A-4147-A177-3AD203B41FA5}">
                      <a16:colId xmlns:a16="http://schemas.microsoft.com/office/drawing/2014/main" val="4231286129"/>
                    </a:ext>
                  </a:extLst>
                </a:gridCol>
                <a:gridCol w="396000">
                  <a:extLst>
                    <a:ext uri="{9D8B030D-6E8A-4147-A177-3AD203B41FA5}">
                      <a16:colId xmlns:a16="http://schemas.microsoft.com/office/drawing/2014/main" val="3676721433"/>
                    </a:ext>
                  </a:extLst>
                </a:gridCol>
                <a:gridCol w="396000">
                  <a:extLst>
                    <a:ext uri="{9D8B030D-6E8A-4147-A177-3AD203B41FA5}">
                      <a16:colId xmlns:a16="http://schemas.microsoft.com/office/drawing/2014/main" val="2089861027"/>
                    </a:ext>
                  </a:extLst>
                </a:gridCol>
                <a:gridCol w="396000">
                  <a:extLst>
                    <a:ext uri="{9D8B030D-6E8A-4147-A177-3AD203B41FA5}">
                      <a16:colId xmlns:a16="http://schemas.microsoft.com/office/drawing/2014/main" val="3280985982"/>
                    </a:ext>
                  </a:extLst>
                </a:gridCol>
                <a:gridCol w="396000">
                  <a:extLst>
                    <a:ext uri="{9D8B030D-6E8A-4147-A177-3AD203B41FA5}">
                      <a16:colId xmlns:a16="http://schemas.microsoft.com/office/drawing/2014/main" val="2791147658"/>
                    </a:ext>
                  </a:extLst>
                </a:gridCol>
                <a:gridCol w="396000">
                  <a:extLst>
                    <a:ext uri="{9D8B030D-6E8A-4147-A177-3AD203B41FA5}">
                      <a16:colId xmlns:a16="http://schemas.microsoft.com/office/drawing/2014/main" val="882945520"/>
                    </a:ext>
                  </a:extLst>
                </a:gridCol>
                <a:gridCol w="396000">
                  <a:extLst>
                    <a:ext uri="{9D8B030D-6E8A-4147-A177-3AD203B41FA5}">
                      <a16:colId xmlns:a16="http://schemas.microsoft.com/office/drawing/2014/main" val="833165741"/>
                    </a:ext>
                  </a:extLst>
                </a:gridCol>
                <a:gridCol w="396000">
                  <a:extLst>
                    <a:ext uri="{9D8B030D-6E8A-4147-A177-3AD203B41FA5}">
                      <a16:colId xmlns:a16="http://schemas.microsoft.com/office/drawing/2014/main" val="704785581"/>
                    </a:ext>
                  </a:extLst>
                </a:gridCol>
                <a:gridCol w="396000">
                  <a:extLst>
                    <a:ext uri="{9D8B030D-6E8A-4147-A177-3AD203B41FA5}">
                      <a16:colId xmlns:a16="http://schemas.microsoft.com/office/drawing/2014/main" val="2244959217"/>
                    </a:ext>
                  </a:extLst>
                </a:gridCol>
                <a:gridCol w="396000">
                  <a:extLst>
                    <a:ext uri="{9D8B030D-6E8A-4147-A177-3AD203B41FA5}">
                      <a16:colId xmlns:a16="http://schemas.microsoft.com/office/drawing/2014/main" val="2544430555"/>
                    </a:ext>
                  </a:extLst>
                </a:gridCol>
                <a:gridCol w="396000">
                  <a:extLst>
                    <a:ext uri="{9D8B030D-6E8A-4147-A177-3AD203B41FA5}">
                      <a16:colId xmlns:a16="http://schemas.microsoft.com/office/drawing/2014/main" val="3721710421"/>
                    </a:ext>
                  </a:extLst>
                </a:gridCol>
                <a:gridCol w="396000">
                  <a:extLst>
                    <a:ext uri="{9D8B030D-6E8A-4147-A177-3AD203B41FA5}">
                      <a16:colId xmlns:a16="http://schemas.microsoft.com/office/drawing/2014/main" val="1176566450"/>
                    </a:ext>
                  </a:extLst>
                </a:gridCol>
                <a:gridCol w="396000">
                  <a:extLst>
                    <a:ext uri="{9D8B030D-6E8A-4147-A177-3AD203B41FA5}">
                      <a16:colId xmlns:a16="http://schemas.microsoft.com/office/drawing/2014/main" val="3480225083"/>
                    </a:ext>
                  </a:extLst>
                </a:gridCol>
                <a:gridCol w="396000">
                  <a:extLst>
                    <a:ext uri="{9D8B030D-6E8A-4147-A177-3AD203B41FA5}">
                      <a16:colId xmlns:a16="http://schemas.microsoft.com/office/drawing/2014/main" val="3894872161"/>
                    </a:ext>
                  </a:extLst>
                </a:gridCol>
                <a:gridCol w="396000">
                  <a:extLst>
                    <a:ext uri="{9D8B030D-6E8A-4147-A177-3AD203B41FA5}">
                      <a16:colId xmlns:a16="http://schemas.microsoft.com/office/drawing/2014/main" val="2368433140"/>
                    </a:ext>
                  </a:extLst>
                </a:gridCol>
                <a:gridCol w="396000">
                  <a:extLst>
                    <a:ext uri="{9D8B030D-6E8A-4147-A177-3AD203B41FA5}">
                      <a16:colId xmlns:a16="http://schemas.microsoft.com/office/drawing/2014/main" val="3674475333"/>
                    </a:ext>
                  </a:extLst>
                </a:gridCol>
              </a:tblGrid>
              <a:tr h="139510">
                <a:tc rowSpan="4">
                  <a:txBody>
                    <a:bodyPr/>
                    <a:lstStyle/>
                    <a:p>
                      <a:pPr algn="ctr" fontAlgn="ctr"/>
                      <a:r>
                        <a:rPr lang="zh-CN" altLang="en-US" sz="900" u="none" strike="noStrike" dirty="0">
                          <a:effectLst/>
                          <a:latin typeface="宋体" panose="02010600030101010101" pitchFamily="2" charset="-122"/>
                          <a:ea typeface="宋体" panose="02010600030101010101" pitchFamily="2" charset="-122"/>
                        </a:rPr>
                        <a:t>项   目</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4">
                  <a:txBody>
                    <a:bodyPr/>
                    <a:lstStyle/>
                    <a:p>
                      <a:pPr algn="ctr" fontAlgn="ctr"/>
                      <a:r>
                        <a:rPr lang="zh-CN" altLang="en-US" sz="900" u="none" strike="noStrike" dirty="0">
                          <a:effectLst/>
                          <a:latin typeface="宋体" panose="02010600030101010101" pitchFamily="2" charset="-122"/>
                          <a:ea typeface="宋体" panose="02010600030101010101" pitchFamily="2" charset="-122"/>
                        </a:rPr>
                        <a:t>行次</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gridSpan="15">
                  <a:txBody>
                    <a:bodyPr/>
                    <a:lstStyle/>
                    <a:p>
                      <a:pPr algn="ctr" fontAlgn="ctr"/>
                      <a:r>
                        <a:rPr lang="zh-CN" altLang="en-US" sz="900" u="none" strike="noStrike">
                          <a:effectLst/>
                          <a:latin typeface="宋体" panose="02010600030101010101" pitchFamily="2" charset="-122"/>
                          <a:ea typeface="宋体" panose="02010600030101010101" pitchFamily="2" charset="-122"/>
                        </a:rPr>
                        <a:t>本年金额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57699356"/>
                  </a:ext>
                </a:extLst>
              </a:tr>
              <a:tr h="128777">
                <a:tc vMerge="1">
                  <a:txBody>
                    <a:bodyPr/>
                    <a:lstStyle/>
                    <a:p>
                      <a:endParaRPr lang="zh-CN" altLang="en-US"/>
                    </a:p>
                  </a:txBody>
                  <a:tcPr/>
                </a:tc>
                <a:tc vMerge="1">
                  <a:txBody>
                    <a:bodyPr/>
                    <a:lstStyle/>
                    <a:p>
                      <a:endParaRPr lang="zh-CN" altLang="en-US"/>
                    </a:p>
                  </a:txBody>
                  <a:tcPr/>
                </a:tc>
                <a:tc gridSpan="13">
                  <a:txBody>
                    <a:bodyPr/>
                    <a:lstStyle/>
                    <a:p>
                      <a:pPr algn="ctr" fontAlgn="ctr"/>
                      <a:r>
                        <a:rPr lang="zh-CN" altLang="en-US" sz="900" u="none" strike="noStrike">
                          <a:effectLst/>
                          <a:latin typeface="宋体" panose="02010600030101010101" pitchFamily="2" charset="-122"/>
                          <a:ea typeface="宋体" panose="02010600030101010101" pitchFamily="2" charset="-122"/>
                        </a:rPr>
                        <a:t>归属于母公司所有者权益</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3">
                  <a:txBody>
                    <a:bodyPr/>
                    <a:lstStyle/>
                    <a:p>
                      <a:pPr algn="ctr" fontAlgn="ctr"/>
                      <a:r>
                        <a:rPr lang="zh-CN" altLang="en-US" sz="900" u="none" strike="noStrike">
                          <a:effectLst/>
                          <a:latin typeface="宋体" panose="02010600030101010101" pitchFamily="2" charset="-122"/>
                          <a:ea typeface="宋体" panose="02010600030101010101" pitchFamily="2" charset="-122"/>
                        </a:rPr>
                        <a:t>少数股东权益</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3">
                  <a:txBody>
                    <a:bodyPr/>
                    <a:lstStyle/>
                    <a:p>
                      <a:pPr algn="ctr" fontAlgn="ctr"/>
                      <a:r>
                        <a:rPr lang="zh-CN" altLang="en-US" sz="900" u="none" strike="noStrike">
                          <a:effectLst/>
                          <a:latin typeface="宋体" panose="02010600030101010101" pitchFamily="2" charset="-122"/>
                          <a:ea typeface="宋体" panose="02010600030101010101" pitchFamily="2" charset="-122"/>
                        </a:rPr>
                        <a:t>所有者权益合计</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552469413"/>
                  </a:ext>
                </a:extLst>
              </a:tr>
              <a:tr h="364870">
                <a:tc vMerge="1">
                  <a:txBody>
                    <a:bodyPr/>
                    <a:lstStyle/>
                    <a:p>
                      <a:endParaRPr lang="zh-CN" altLang="en-US"/>
                    </a:p>
                  </a:txBody>
                  <a:tcPr/>
                </a:tc>
                <a:tc vMerge="1">
                  <a:txBody>
                    <a:bodyPr/>
                    <a:lstStyle/>
                    <a:p>
                      <a:endParaRPr lang="zh-CN" altLang="en-US"/>
                    </a:p>
                  </a:txBody>
                  <a:tcP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实收资本（或股本）</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gridSpan="3">
                  <a:txBody>
                    <a:bodyPr/>
                    <a:lstStyle/>
                    <a:p>
                      <a:pPr algn="ctr" fontAlgn="ctr"/>
                      <a:r>
                        <a:rPr lang="zh-CN" altLang="en-US" sz="900" u="none" strike="noStrike" dirty="0">
                          <a:effectLst/>
                          <a:latin typeface="宋体" panose="02010600030101010101" pitchFamily="2" charset="-122"/>
                          <a:ea typeface="宋体" panose="02010600030101010101" pitchFamily="2" charset="-122"/>
                        </a:rPr>
                        <a:t>其他权益工具</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hMerge="1">
                  <a:txBody>
                    <a:bodyPr/>
                    <a:lstStyle/>
                    <a:p>
                      <a:endParaRPr lang="zh-CN" altLang="en-US"/>
                    </a:p>
                  </a:txBody>
                  <a:tcPr/>
                </a:tc>
                <a:tc hMerge="1">
                  <a:txBody>
                    <a:bodyPr/>
                    <a:lstStyle/>
                    <a:p>
                      <a:endParaRPr lang="zh-CN" altLang="en-US"/>
                    </a:p>
                  </a:txBody>
                  <a:tcP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资本公积</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a:effectLst/>
                          <a:latin typeface="宋体" panose="02010600030101010101" pitchFamily="2" charset="-122"/>
                          <a:ea typeface="宋体" panose="02010600030101010101" pitchFamily="2" charset="-122"/>
                        </a:rPr>
                        <a:t>减</a:t>
                      </a:r>
                      <a:r>
                        <a:rPr lang="en-US" altLang="zh-CN" sz="900" u="none" strike="noStrike">
                          <a:effectLst/>
                          <a:latin typeface="宋体" panose="02010600030101010101" pitchFamily="2" charset="-122"/>
                          <a:ea typeface="宋体" panose="02010600030101010101" pitchFamily="2" charset="-122"/>
                        </a:rPr>
                        <a:t>:</a:t>
                      </a:r>
                      <a:r>
                        <a:rPr lang="zh-CN" altLang="en-US" sz="900" u="none" strike="noStrike">
                          <a:effectLst/>
                          <a:latin typeface="宋体" panose="02010600030101010101" pitchFamily="2" charset="-122"/>
                          <a:ea typeface="宋体" panose="02010600030101010101" pitchFamily="2" charset="-122"/>
                        </a:rPr>
                        <a:t>库存股</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其他综合收益</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专项储备</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盈余公积</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a:effectLst/>
                          <a:latin typeface="宋体" panose="02010600030101010101" pitchFamily="2" charset="-122"/>
                          <a:ea typeface="宋体" panose="02010600030101010101" pitchFamily="2" charset="-122"/>
                        </a:rPr>
                        <a:t>△一般</a:t>
                      </a:r>
                      <a:br>
                        <a:rPr lang="zh-CN" altLang="en-US" sz="900" u="none" strike="noStrike">
                          <a:effectLst/>
                          <a:latin typeface="宋体" panose="02010600030101010101" pitchFamily="2" charset="-122"/>
                          <a:ea typeface="宋体" panose="02010600030101010101" pitchFamily="2" charset="-122"/>
                        </a:rPr>
                      </a:br>
                      <a:r>
                        <a:rPr lang="zh-CN" altLang="en-US" sz="900" u="none" strike="noStrike">
                          <a:effectLst/>
                          <a:latin typeface="宋体" panose="02010600030101010101" pitchFamily="2" charset="-122"/>
                          <a:ea typeface="宋体" panose="02010600030101010101" pitchFamily="2" charset="-122"/>
                        </a:rPr>
                        <a:t>风险</a:t>
                      </a:r>
                      <a:br>
                        <a:rPr lang="zh-CN" altLang="en-US" sz="900" u="none" strike="noStrike">
                          <a:effectLst/>
                          <a:latin typeface="宋体" panose="02010600030101010101" pitchFamily="2" charset="-122"/>
                          <a:ea typeface="宋体" panose="02010600030101010101" pitchFamily="2" charset="-122"/>
                        </a:rPr>
                      </a:br>
                      <a:r>
                        <a:rPr lang="zh-CN" altLang="en-US" sz="900" u="none" strike="noStrike">
                          <a:effectLst/>
                          <a:latin typeface="宋体" panose="02010600030101010101" pitchFamily="2" charset="-122"/>
                          <a:ea typeface="宋体" panose="02010600030101010101" pitchFamily="2" charset="-122"/>
                        </a:rPr>
                        <a:t>准备</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未分配利润</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1200" b="1" u="none" strike="sngStrike" dirty="0">
                          <a:solidFill>
                            <a:srgbClr val="FF0000"/>
                          </a:solidFill>
                          <a:effectLst/>
                          <a:latin typeface="宋体" panose="02010600030101010101" pitchFamily="2" charset="-122"/>
                          <a:ea typeface="宋体" panose="02010600030101010101" pitchFamily="2" charset="-122"/>
                        </a:rPr>
                        <a:t>其他</a:t>
                      </a:r>
                      <a:endParaRPr lang="zh-CN" altLang="en-US" sz="1200" b="1" i="0" u="none" strike="noStrike" dirty="0">
                        <a:solidFill>
                          <a:srgbClr val="FF0000"/>
                        </a:solidFill>
                        <a:effectLst/>
                        <a:latin typeface="宋体" panose="02010600030101010101" pitchFamily="2" charset="-122"/>
                        <a:ea typeface="宋体" panose="02010600030101010101" pitchFamily="2" charset="-122"/>
                      </a:endParaRPr>
                    </a:p>
                  </a:txBody>
                  <a:tcPr marL="2228" marR="2228" marT="2228" marB="0" anchor="ctr"/>
                </a:tc>
                <a:tc rowSpan="2">
                  <a:txBody>
                    <a:bodyPr/>
                    <a:lstStyle/>
                    <a:p>
                      <a:pPr algn="ctr" fontAlgn="ctr"/>
                      <a:r>
                        <a:rPr lang="zh-CN" altLang="en-US" sz="900" u="none" strike="noStrike" dirty="0">
                          <a:effectLst/>
                          <a:latin typeface="宋体" panose="02010600030101010101" pitchFamily="2" charset="-122"/>
                          <a:ea typeface="宋体" panose="02010600030101010101" pitchFamily="2" charset="-122"/>
                        </a:rPr>
                        <a:t>小计</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905952439"/>
                  </a:ext>
                </a:extLst>
              </a:tr>
              <a:tr h="36487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优先股</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永续债</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其他</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154603855"/>
                  </a:ext>
                </a:extLst>
              </a:tr>
              <a:tr h="128777">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栏次</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13</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14</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603414715"/>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一、上年年末余额</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479825546"/>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    加：会计政策变更</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689830647"/>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        前期差错更正</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370423088"/>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        其他</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313278415"/>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二、本年年初余额</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790116472"/>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三、本年增减变动金额（减少以“</a:t>
                      </a:r>
                      <a:r>
                        <a:rPr lang="en-US" altLang="zh-CN" sz="900" u="none" strike="noStrike" dirty="0">
                          <a:effectLst/>
                          <a:latin typeface="宋体" panose="02010600030101010101" pitchFamily="2" charset="-122"/>
                          <a:ea typeface="宋体" panose="02010600030101010101" pitchFamily="2" charset="-122"/>
                        </a:rPr>
                        <a:t>-”</a:t>
                      </a:r>
                      <a:r>
                        <a:rPr lang="zh-CN" altLang="en-US" sz="900" u="none" strike="noStrike" dirty="0">
                          <a:effectLst/>
                          <a:latin typeface="宋体" panose="02010600030101010101" pitchFamily="2" charset="-122"/>
                          <a:ea typeface="宋体" panose="02010600030101010101" pitchFamily="2" charset="-122"/>
                        </a:rPr>
                        <a:t>号填列</a:t>
                      </a: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768650395"/>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（一）综合收益总额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041848074"/>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（二）所有者投入和减少资本</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4191659724"/>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1.</a:t>
                      </a:r>
                      <a:r>
                        <a:rPr lang="zh-CN" altLang="en-US" sz="900" u="none" strike="noStrike">
                          <a:effectLst/>
                          <a:latin typeface="宋体" panose="02010600030101010101" pitchFamily="2" charset="-122"/>
                          <a:ea typeface="宋体" panose="02010600030101010101" pitchFamily="2" charset="-122"/>
                        </a:rPr>
                        <a:t>所有者投入普通股</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dirty="0">
                          <a:solidFill>
                            <a:schemeClr val="tx1"/>
                          </a:solidFill>
                          <a:effectLst/>
                          <a:latin typeface="宋体" panose="02010600030101010101" pitchFamily="2" charset="-122"/>
                          <a:ea typeface="宋体" panose="02010600030101010101" pitchFamily="2" charset="-122"/>
                        </a:rPr>
                        <a:t>-</a:t>
                      </a:r>
                      <a:endParaRPr lang="en-US" altLang="zh-CN" sz="900" b="0" i="0" u="none" strike="noStrike" dirty="0">
                        <a:solidFill>
                          <a:schemeClr val="tx1"/>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dirty="0">
                          <a:solidFill>
                            <a:schemeClr val="tx1"/>
                          </a:solidFill>
                          <a:effectLst/>
                          <a:latin typeface="宋体" panose="02010600030101010101" pitchFamily="2" charset="-122"/>
                          <a:ea typeface="宋体" panose="02010600030101010101" pitchFamily="2" charset="-122"/>
                        </a:rPr>
                        <a:t>-</a:t>
                      </a:r>
                      <a:endParaRPr lang="en-US" altLang="zh-CN" sz="900" b="0" i="0" u="none" strike="noStrike" dirty="0">
                        <a:solidFill>
                          <a:schemeClr val="tx1"/>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dirty="0">
                          <a:solidFill>
                            <a:schemeClr val="tx1"/>
                          </a:solidFill>
                          <a:effectLst/>
                          <a:latin typeface="宋体" panose="02010600030101010101" pitchFamily="2" charset="-122"/>
                          <a:ea typeface="宋体" panose="02010600030101010101" pitchFamily="2" charset="-122"/>
                        </a:rPr>
                        <a:t>-</a:t>
                      </a:r>
                      <a:endParaRPr lang="en-US" altLang="zh-CN" sz="900" b="0" i="0" u="none" strike="noStrike" dirty="0">
                        <a:solidFill>
                          <a:schemeClr val="tx1"/>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786322934"/>
                  </a:ext>
                </a:extLst>
              </a:tr>
              <a:tr h="128777">
                <a:tc>
                  <a:txBody>
                    <a:bodyPr/>
                    <a:lstStyle/>
                    <a:p>
                      <a:pPr algn="l" fontAlgn="ctr"/>
                      <a:r>
                        <a:rPr lang="en-US" altLang="zh-CN" sz="900" u="none" strike="noStrike" dirty="0">
                          <a:effectLst/>
                          <a:latin typeface="宋体" panose="02010600030101010101" pitchFamily="2" charset="-122"/>
                          <a:ea typeface="宋体" panose="02010600030101010101" pitchFamily="2" charset="-122"/>
                        </a:rPr>
                        <a:t>2.</a:t>
                      </a:r>
                      <a:r>
                        <a:rPr lang="zh-CN" altLang="en-US" sz="900" u="none" strike="noStrike" dirty="0">
                          <a:effectLst/>
                          <a:latin typeface="宋体" panose="02010600030101010101" pitchFamily="2" charset="-122"/>
                          <a:ea typeface="宋体" panose="02010600030101010101" pitchFamily="2" charset="-122"/>
                        </a:rPr>
                        <a:t>其他权益工具持有者投入资本</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893901553"/>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3.</a:t>
                      </a:r>
                      <a:r>
                        <a:rPr lang="zh-CN" altLang="en-US" sz="900" u="none" strike="noStrike">
                          <a:effectLst/>
                          <a:latin typeface="宋体" panose="02010600030101010101" pitchFamily="2" charset="-122"/>
                          <a:ea typeface="宋体" panose="02010600030101010101" pitchFamily="2" charset="-122"/>
                        </a:rPr>
                        <a:t>股份支付计入所有者权益的金额</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716342886"/>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4.</a:t>
                      </a:r>
                      <a:r>
                        <a:rPr lang="zh-CN" altLang="en-US" sz="900" u="none" strike="noStrike">
                          <a:effectLst/>
                          <a:latin typeface="宋体" panose="02010600030101010101" pitchFamily="2" charset="-122"/>
                          <a:ea typeface="宋体" panose="02010600030101010101" pitchFamily="2" charset="-122"/>
                        </a:rPr>
                        <a:t>其他</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en-US" altLang="zh-CN" sz="900" u="none" strike="noStrike" dirty="0">
                          <a:effectLst/>
                          <a:latin typeface="宋体" panose="02010600030101010101" pitchFamily="2" charset="-122"/>
                          <a:ea typeface="宋体" panose="02010600030101010101" pitchFamily="2" charset="-122"/>
                        </a:rPr>
                        <a:t>-</a:t>
                      </a:r>
                      <a:endParaRPr lang="en-US" altLang="zh-CN"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solidFill>
                      <a:srgbClr val="FF0000"/>
                    </a:solidFill>
                  </a:tcP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808117770"/>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（三）专项储备提取和使用</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628015181"/>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1.</a:t>
                      </a:r>
                      <a:r>
                        <a:rPr lang="zh-CN" altLang="en-US" sz="900" u="none" strike="noStrike">
                          <a:effectLst/>
                          <a:latin typeface="宋体" panose="02010600030101010101" pitchFamily="2" charset="-122"/>
                          <a:ea typeface="宋体" panose="02010600030101010101" pitchFamily="2" charset="-122"/>
                        </a:rPr>
                        <a:t>提取专项储备</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205281399"/>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2.</a:t>
                      </a:r>
                      <a:r>
                        <a:rPr lang="zh-CN" altLang="en-US" sz="900" u="none" strike="noStrike">
                          <a:effectLst/>
                          <a:latin typeface="宋体" panose="02010600030101010101" pitchFamily="2" charset="-122"/>
                          <a:ea typeface="宋体" panose="02010600030101010101" pitchFamily="2" charset="-122"/>
                        </a:rPr>
                        <a:t>使用专项储备</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401544822"/>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（四）利润分配</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1856726628"/>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1.</a:t>
                      </a:r>
                      <a:r>
                        <a:rPr lang="zh-CN" altLang="en-US" sz="900" u="none" strike="noStrike">
                          <a:effectLst/>
                          <a:latin typeface="宋体" panose="02010600030101010101" pitchFamily="2" charset="-122"/>
                          <a:ea typeface="宋体" panose="02010600030101010101" pitchFamily="2" charset="-122"/>
                        </a:rPr>
                        <a:t>提取盈余公积</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4122809435"/>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  其中：法定公积金</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898028278"/>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任意公积金</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19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498614523"/>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en-US" altLang="zh-CN" sz="900" u="none" strike="noStrike" dirty="0">
                          <a:effectLst/>
                          <a:latin typeface="宋体" panose="02010600030101010101" pitchFamily="2" charset="-122"/>
                          <a:ea typeface="宋体" panose="02010600030101010101" pitchFamily="2" charset="-122"/>
                        </a:rPr>
                        <a:t>#</a:t>
                      </a:r>
                      <a:r>
                        <a:rPr lang="zh-CN" altLang="en-US" sz="900" u="none" strike="noStrike" dirty="0">
                          <a:effectLst/>
                          <a:latin typeface="宋体" panose="02010600030101010101" pitchFamily="2" charset="-122"/>
                          <a:ea typeface="宋体" panose="02010600030101010101" pitchFamily="2" charset="-122"/>
                        </a:rPr>
                        <a:t>储备基金</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11769823"/>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en-US" altLang="zh-CN" sz="900" u="none" strike="noStrike" dirty="0">
                          <a:effectLst/>
                          <a:latin typeface="宋体" panose="02010600030101010101" pitchFamily="2" charset="-122"/>
                          <a:ea typeface="宋体" panose="02010600030101010101" pitchFamily="2" charset="-122"/>
                        </a:rPr>
                        <a:t>#</a:t>
                      </a:r>
                      <a:r>
                        <a:rPr lang="zh-CN" altLang="en-US" sz="900" u="none" strike="noStrike" dirty="0">
                          <a:effectLst/>
                          <a:latin typeface="宋体" panose="02010600030101010101" pitchFamily="2" charset="-122"/>
                          <a:ea typeface="宋体" panose="02010600030101010101" pitchFamily="2" charset="-122"/>
                        </a:rPr>
                        <a:t>企业发展基金</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526241868"/>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en-US" altLang="zh-CN" sz="900" u="none" strike="noStrike" dirty="0">
                          <a:effectLst/>
                          <a:latin typeface="宋体" panose="02010600030101010101" pitchFamily="2" charset="-122"/>
                          <a:ea typeface="宋体" panose="02010600030101010101" pitchFamily="2" charset="-122"/>
                        </a:rPr>
                        <a:t>#</a:t>
                      </a:r>
                      <a:r>
                        <a:rPr lang="zh-CN" altLang="en-US" sz="900" u="none" strike="noStrike" dirty="0">
                          <a:effectLst/>
                          <a:latin typeface="宋体" panose="02010600030101010101" pitchFamily="2" charset="-122"/>
                          <a:ea typeface="宋体" panose="02010600030101010101" pitchFamily="2" charset="-122"/>
                        </a:rPr>
                        <a:t>利润归还投资</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234894976"/>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 </a:t>
                      </a:r>
                      <a:r>
                        <a:rPr lang="en-US" altLang="zh-CN" sz="900" u="none" strike="noStrike" dirty="0">
                          <a:effectLst/>
                          <a:latin typeface="宋体" panose="02010600030101010101" pitchFamily="2" charset="-122"/>
                          <a:ea typeface="宋体" panose="02010600030101010101" pitchFamily="2" charset="-122"/>
                        </a:rPr>
                        <a:t>2.</a:t>
                      </a:r>
                      <a:r>
                        <a:rPr lang="zh-CN" altLang="en-US" sz="900" u="none" strike="noStrike" dirty="0">
                          <a:effectLst/>
                          <a:latin typeface="宋体" panose="02010600030101010101" pitchFamily="2" charset="-122"/>
                          <a:ea typeface="宋体" panose="02010600030101010101" pitchFamily="2" charset="-122"/>
                        </a:rPr>
                        <a:t>提取一般风险准备</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816448181"/>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3.</a:t>
                      </a:r>
                      <a:r>
                        <a:rPr lang="zh-CN" altLang="en-US" sz="900" u="none" strike="noStrike">
                          <a:effectLst/>
                          <a:latin typeface="宋体" panose="02010600030101010101" pitchFamily="2" charset="-122"/>
                          <a:ea typeface="宋体" panose="02010600030101010101" pitchFamily="2" charset="-122"/>
                        </a:rPr>
                        <a:t>对所有者（或股东）的分配</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24</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411902291"/>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4.</a:t>
                      </a:r>
                      <a:r>
                        <a:rPr lang="zh-CN" altLang="en-US" sz="900" u="none" strike="noStrike">
                          <a:effectLst/>
                          <a:latin typeface="宋体" panose="02010600030101010101" pitchFamily="2" charset="-122"/>
                          <a:ea typeface="宋体" panose="02010600030101010101" pitchFamily="2" charset="-122"/>
                        </a:rPr>
                        <a:t>其他</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25</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289304663"/>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（五）所有者权益内部结转</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26</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080534967"/>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1.</a:t>
                      </a:r>
                      <a:r>
                        <a:rPr lang="zh-CN" altLang="en-US" sz="900" u="none" strike="noStrike">
                          <a:effectLst/>
                          <a:latin typeface="宋体" panose="02010600030101010101" pitchFamily="2" charset="-122"/>
                          <a:ea typeface="宋体" panose="02010600030101010101" pitchFamily="2" charset="-122"/>
                        </a:rPr>
                        <a:t>资本公积转增资本（或股本）</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27</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534285174"/>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2.</a:t>
                      </a:r>
                      <a:r>
                        <a:rPr lang="zh-CN" altLang="en-US" sz="900" u="none" strike="noStrike">
                          <a:effectLst/>
                          <a:latin typeface="宋体" panose="02010600030101010101" pitchFamily="2" charset="-122"/>
                          <a:ea typeface="宋体" panose="02010600030101010101" pitchFamily="2" charset="-122"/>
                        </a:rPr>
                        <a:t>盈余公积转增资本（或股本）</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28</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509684366"/>
                  </a:ext>
                </a:extLst>
              </a:tr>
              <a:tr h="128777">
                <a:tc>
                  <a:txBody>
                    <a:bodyPr/>
                    <a:lstStyle/>
                    <a:p>
                      <a:pPr algn="l" fontAlgn="ctr"/>
                      <a:r>
                        <a:rPr lang="en-US" altLang="zh-CN" sz="900" u="none" strike="noStrike">
                          <a:effectLst/>
                          <a:latin typeface="宋体" panose="02010600030101010101" pitchFamily="2" charset="-122"/>
                          <a:ea typeface="宋体" panose="02010600030101010101" pitchFamily="2" charset="-122"/>
                        </a:rPr>
                        <a:t>3.</a:t>
                      </a:r>
                      <a:r>
                        <a:rPr lang="zh-CN" altLang="en-US" sz="900" u="none" strike="noStrike">
                          <a:effectLst/>
                          <a:latin typeface="宋体" panose="02010600030101010101" pitchFamily="2" charset="-122"/>
                          <a:ea typeface="宋体" panose="02010600030101010101" pitchFamily="2" charset="-122"/>
                        </a:rPr>
                        <a:t>盈余公积弥补亏损</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29</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480436096"/>
                  </a:ext>
                </a:extLst>
              </a:tr>
              <a:tr h="38257">
                <a:tc>
                  <a:txBody>
                    <a:bodyPr/>
                    <a:lstStyle/>
                    <a:p>
                      <a:pPr algn="l" fontAlgn="ctr"/>
                      <a:r>
                        <a:rPr lang="en-US" altLang="zh-CN" sz="900" u="none" strike="noStrike" dirty="0">
                          <a:effectLst/>
                          <a:latin typeface="宋体" panose="02010600030101010101" pitchFamily="2" charset="-122"/>
                          <a:ea typeface="宋体" panose="02010600030101010101" pitchFamily="2" charset="-122"/>
                        </a:rPr>
                        <a:t>4.</a:t>
                      </a:r>
                      <a:r>
                        <a:rPr lang="zh-CN" altLang="en-US" sz="900" u="none" strike="noStrike" dirty="0">
                          <a:effectLst/>
                          <a:latin typeface="宋体" panose="02010600030101010101" pitchFamily="2" charset="-122"/>
                          <a:ea typeface="宋体" panose="02010600030101010101" pitchFamily="2" charset="-122"/>
                        </a:rPr>
                        <a:t>设定受益计划变动额结转留存收益</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30</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276668325"/>
                  </a:ext>
                </a:extLst>
              </a:tr>
              <a:tr h="128777">
                <a:tc>
                  <a:txBody>
                    <a:bodyPr/>
                    <a:lstStyle/>
                    <a:p>
                      <a:pPr algn="l" fontAlgn="ctr"/>
                      <a:r>
                        <a:rPr lang="zh-CN" altLang="en-US" sz="900" u="none" strike="noStrike">
                          <a:effectLst/>
                          <a:latin typeface="宋体" panose="02010600030101010101" pitchFamily="2" charset="-122"/>
                          <a:ea typeface="宋体" panose="02010600030101010101" pitchFamily="2" charset="-122"/>
                        </a:rPr>
                        <a:t>☆</a:t>
                      </a:r>
                      <a:r>
                        <a:rPr lang="en-US" altLang="zh-CN" sz="900" u="none" strike="noStrike">
                          <a:effectLst/>
                          <a:latin typeface="宋体" panose="02010600030101010101" pitchFamily="2" charset="-122"/>
                          <a:ea typeface="宋体" panose="02010600030101010101" pitchFamily="2" charset="-122"/>
                        </a:rPr>
                        <a:t>5.</a:t>
                      </a:r>
                      <a:r>
                        <a:rPr lang="zh-CN" altLang="en-US" sz="900" u="none" strike="noStrike">
                          <a:effectLst/>
                          <a:latin typeface="宋体" panose="02010600030101010101" pitchFamily="2" charset="-122"/>
                          <a:ea typeface="宋体" panose="02010600030101010101" pitchFamily="2" charset="-122"/>
                        </a:rPr>
                        <a:t>其他综合收益结转留存收益</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31</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891720390"/>
                  </a:ext>
                </a:extLst>
              </a:tr>
              <a:tr h="128777">
                <a:tc>
                  <a:txBody>
                    <a:bodyPr/>
                    <a:lstStyle/>
                    <a:p>
                      <a:pPr algn="l" fontAlgn="ctr"/>
                      <a:r>
                        <a:rPr lang="en-US" altLang="zh-CN" sz="900" u="none" strike="noStrike" dirty="0">
                          <a:effectLst/>
                          <a:latin typeface="宋体" panose="02010600030101010101" pitchFamily="2" charset="-122"/>
                          <a:ea typeface="宋体" panose="02010600030101010101" pitchFamily="2" charset="-122"/>
                        </a:rPr>
                        <a:t>6.</a:t>
                      </a:r>
                      <a:r>
                        <a:rPr lang="zh-CN" altLang="en-US" sz="900" u="none" strike="noStrike" dirty="0">
                          <a:effectLst/>
                          <a:latin typeface="宋体" panose="02010600030101010101" pitchFamily="2" charset="-122"/>
                          <a:ea typeface="宋体" panose="02010600030101010101" pitchFamily="2" charset="-122"/>
                        </a:rPr>
                        <a:t>其他</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32</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2059443766"/>
                  </a:ext>
                </a:extLst>
              </a:tr>
              <a:tr h="128777">
                <a:tc>
                  <a:txBody>
                    <a:bodyPr/>
                    <a:lstStyle/>
                    <a:p>
                      <a:pPr algn="l" fontAlgn="ctr"/>
                      <a:r>
                        <a:rPr lang="zh-CN" altLang="en-US" sz="900" u="none" strike="noStrike" dirty="0">
                          <a:effectLst/>
                          <a:latin typeface="宋体" panose="02010600030101010101" pitchFamily="2" charset="-122"/>
                          <a:ea typeface="宋体" panose="02010600030101010101" pitchFamily="2" charset="-122"/>
                        </a:rPr>
                        <a:t>四、本年年末余额</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en-US" altLang="zh-CN" sz="900" u="none" strike="noStrike">
                          <a:effectLst/>
                          <a:latin typeface="宋体" panose="02010600030101010101" pitchFamily="2" charset="-122"/>
                          <a:ea typeface="宋体" panose="02010600030101010101" pitchFamily="2" charset="-122"/>
                        </a:rPr>
                        <a:t>33</a:t>
                      </a:r>
                      <a:endParaRPr lang="en-US" altLang="zh-CN"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a:effectLst/>
                          <a:latin typeface="宋体" panose="02010600030101010101" pitchFamily="2" charset="-122"/>
                          <a:ea typeface="宋体" panose="02010600030101010101" pitchFamily="2" charset="-122"/>
                        </a:rPr>
                        <a:t>　</a:t>
                      </a: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228" marR="2228" marT="2228" marB="0" anchor="ctr"/>
                </a:tc>
                <a:tc>
                  <a:txBody>
                    <a:bodyPr/>
                    <a:lstStyle/>
                    <a:p>
                      <a:pPr algn="ctr" fontAlgn="ctr"/>
                      <a:r>
                        <a:rPr lang="zh-CN" altLang="en-US" sz="900" u="none" strike="noStrike" dirty="0">
                          <a:effectLst/>
                          <a:latin typeface="宋体" panose="02010600030101010101" pitchFamily="2" charset="-122"/>
                          <a:ea typeface="宋体" panose="02010600030101010101" pitchFamily="2" charset="-122"/>
                        </a:rPr>
                        <a:t>　</a:t>
                      </a: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228" marR="2228" marT="2228" marB="0" anchor="ctr"/>
                </a:tc>
                <a:extLst>
                  <a:ext uri="{0D108BD9-81ED-4DB2-BD59-A6C34878D82A}">
                    <a16:rowId xmlns:a16="http://schemas.microsoft.com/office/drawing/2014/main" val="3034733803"/>
                  </a:ext>
                </a:extLst>
              </a:tr>
            </a:tbl>
          </a:graphicData>
        </a:graphic>
      </p:graphicFrame>
      <p:pic>
        <p:nvPicPr>
          <p:cNvPr id="6" name="图片 5">
            <a:extLst>
              <a:ext uri="{FF2B5EF4-FFF2-40B4-BE49-F238E27FC236}">
                <a16:creationId xmlns:a16="http://schemas.microsoft.com/office/drawing/2014/main" id="{22E20F06-A24E-4399-88AD-1077E917D22E}"/>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4404" name="Group 100">
            <a:extLst>
              <a:ext uri="{FF2B5EF4-FFF2-40B4-BE49-F238E27FC236}">
                <a16:creationId xmlns:a16="http://schemas.microsoft.com/office/drawing/2014/main" id="{1C95A9B3-FB7C-4549-8BB7-9EB1997FD1C4}"/>
              </a:ext>
            </a:extLst>
          </p:cNvPr>
          <p:cNvGraphicFramePr>
            <a:graphicFrameLocks noGrp="1"/>
          </p:cNvGraphicFramePr>
          <p:nvPr>
            <p:extLst>
              <p:ext uri="{D42A27DB-BD31-4B8C-83A1-F6EECF244321}">
                <p14:modId xmlns:p14="http://schemas.microsoft.com/office/powerpoint/2010/main" val="3106581394"/>
              </p:ext>
            </p:extLst>
          </p:nvPr>
        </p:nvGraphicFramePr>
        <p:xfrm>
          <a:off x="428625" y="1071563"/>
          <a:ext cx="8428038" cy="5318119"/>
        </p:xfrm>
        <a:graphic>
          <a:graphicData uri="http://schemas.openxmlformats.org/drawingml/2006/table">
            <a:tbl>
              <a:tblPr/>
              <a:tblGrid>
                <a:gridCol w="2698750">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714375">
                  <a:extLst>
                    <a:ext uri="{9D8B030D-6E8A-4147-A177-3AD203B41FA5}">
                      <a16:colId xmlns:a16="http://schemas.microsoft.com/office/drawing/2014/main" val="20002"/>
                    </a:ext>
                  </a:extLst>
                </a:gridCol>
                <a:gridCol w="3624263">
                  <a:extLst>
                    <a:ext uri="{9D8B030D-6E8A-4147-A177-3AD203B41FA5}">
                      <a16:colId xmlns:a16="http://schemas.microsoft.com/office/drawing/2014/main" val="20003"/>
                    </a:ext>
                  </a:extLst>
                </a:gridCol>
                <a:gridCol w="304800">
                  <a:extLst>
                    <a:ext uri="{9D8B030D-6E8A-4147-A177-3AD203B41FA5}">
                      <a16:colId xmlns:a16="http://schemas.microsoft.com/office/drawing/2014/main" val="20004"/>
                    </a:ext>
                  </a:extLst>
                </a:gridCol>
                <a:gridCol w="781050">
                  <a:extLst>
                    <a:ext uri="{9D8B030D-6E8A-4147-A177-3AD203B41FA5}">
                      <a16:colId xmlns:a16="http://schemas.microsoft.com/office/drawing/2014/main" val="20005"/>
                    </a:ext>
                  </a:extLst>
                </a:gridCol>
              </a:tblGrid>
              <a:tr h="279699">
                <a:tc gridSpan="6">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800" b="1"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国有资本权益变动情况表</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52391">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endPar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endPar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endPar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endPar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ctr" latinLnBrk="1" hangingPunct="1">
                        <a:lnSpc>
                          <a:spcPct val="100000"/>
                        </a:lnSpc>
                        <a:spcBef>
                          <a:spcPct val="0"/>
                        </a:spcBef>
                        <a:spcAft>
                          <a:spcPct val="0"/>
                        </a:spcAft>
                        <a:buClrTx/>
                        <a:buSzTx/>
                        <a:buFontTx/>
                        <a:buNone/>
                        <a:tabLst/>
                      </a:pPr>
                      <a:r>
                        <a:rPr kumimoji="0" lang="zh-CN" altLang="en-US"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    财企</a:t>
                      </a:r>
                      <a:r>
                        <a:rPr kumimoji="0" lang="en-US" altLang="zh-CN"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05</a:t>
                      </a:r>
                      <a:r>
                        <a:rPr kumimoji="0" lang="zh-CN" altLang="en-US"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表</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a:noFill/>
                    </a:lnR>
                    <a:lnT>
                      <a:noFill/>
                    </a:lnT>
                    <a:lnB>
                      <a:noFill/>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1"/>
                  </a:ext>
                </a:extLst>
              </a:tr>
              <a:tr h="20636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rPr>
                        <a:t>编制单位：</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endPar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5379" marR="5379" marT="5379"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         </a:t>
                      </a:r>
                      <a:r>
                        <a:rPr kumimoji="0" lang="en-US" altLang="zh-CN"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2019</a:t>
                      </a:r>
                      <a:r>
                        <a:rPr kumimoji="0" lang="zh-CN" altLang="en-US" sz="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年度</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ctr" latinLnBrk="1" hangingPunct="1">
                        <a:lnSpc>
                          <a:spcPct val="100000"/>
                        </a:lnSpc>
                        <a:spcBef>
                          <a:spcPct val="0"/>
                        </a:spcBef>
                        <a:spcAft>
                          <a:spcPct val="0"/>
                        </a:spcAft>
                        <a:buClrTx/>
                        <a:buSzTx/>
                        <a:buFontTx/>
                        <a:buNone/>
                        <a:tabLst/>
                      </a:pPr>
                      <a:r>
                        <a:rPr kumimoji="0" lang="zh-CN" altLang="en-US" sz="700" b="0" i="0" u="none" strike="noStrike" cap="none" normalizeH="0" baseline="0">
                          <a:ln>
                            <a:noFill/>
                          </a:ln>
                          <a:solidFill>
                            <a:srgbClr val="000000"/>
                          </a:solidFill>
                          <a:effectLst/>
                          <a:latin typeface="宋体" panose="02010600030101010101" pitchFamily="2" charset="-122"/>
                          <a:ea typeface="宋体" panose="02010600030101010101" pitchFamily="2" charset="-122"/>
                        </a:rPr>
                        <a:t>金额单位：元</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2"/>
                  </a:ext>
                </a:extLst>
              </a:tr>
              <a:tr h="2127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项            目</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行次</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金额</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项            目</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行次</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金额</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一、年初国有资本权益总额</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（一）经国家专项批准核销</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17</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二、本年国有资本权益增加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（二）无偿划出</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18</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（一）国家、国有单位直接或追加投资</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3</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（三）资产评估减少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19</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（二）无偿划入</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4</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（四）清产核资减少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20</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（三）资产评估增加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5</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（五）产权界定减少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21</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（四）清产核资增加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6</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（六）消化以前年度潜亏和挂账而减少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22</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（五）产权界定增加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7</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（七）因自然灾害等不可抗拒因素减少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23</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7620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（六）资本（股本）溢价</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8</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（八）因主辅分离减少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24</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（七）接受捐赠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9</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（九）企业按规定上缴利润</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25</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（八）债权转股权</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10</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（十）资本（股本）折价</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26</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（九）税收返还</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11</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（十一）中央和地方政府确定的其他因素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27</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（十）减值准备转回</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12</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（十二）经营减值</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28</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（十一）会计调整</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13</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四、年末国有资本权益总额</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29</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（十二）中央和地方政府确定的其他因素</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14</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五、年末其他国有资金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30</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（十三）经营积累</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15</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六、年末合计国有资本总量</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31</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27938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三、本年国有资本权益减少</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16</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1" i="0" u="none" strike="noStrike" cap="none" normalizeH="0" baseline="0">
                          <a:ln>
                            <a:noFill/>
                          </a:ln>
                          <a:solidFill>
                            <a:srgbClr val="000000"/>
                          </a:solidFill>
                          <a:effectLst/>
                          <a:latin typeface="宋体" panose="02010600030101010101" pitchFamily="2" charset="-122"/>
                          <a:ea typeface="宋体" panose="02010600030101010101" pitchFamily="2" charset="-122"/>
                        </a:rPr>
                        <a:t>七、年末归属于母公司所有者权益（或股东权益）</a:t>
                      </a:r>
                      <a:endParaRPr kumimoji="0" lang="en-US" altLang="en-US" sz="1000" b="1" i="0" u="none" strike="noStrike" cap="none" normalizeH="0" baseline="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ctr" latinLnBrk="1" hangingPunct="1">
                        <a:lnSpc>
                          <a:spcPct val="100000"/>
                        </a:lnSpc>
                        <a:spcBef>
                          <a:spcPct val="0"/>
                        </a:spcBef>
                        <a:spcAft>
                          <a:spcPct val="0"/>
                        </a:spcAft>
                        <a:buClrTx/>
                        <a:buSzTx/>
                        <a:buFontTx/>
                        <a:buNone/>
                        <a:tabLst/>
                      </a:pPr>
                      <a:r>
                        <a:rPr kumimoji="0" lang="en-US" altLang="zh-CN" sz="10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32</a:t>
                      </a:r>
                      <a:endParaRPr kumimoji="0" lang="en-US" altLang="en-US" sz="1000" b="0" i="0" u="none" strike="noStrike" cap="none" normalizeH="0" baseline="0" dirty="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ctr" latinLnBrk="1" hangingPunct="1">
                        <a:lnSpc>
                          <a:spcPct val="100000"/>
                        </a:lnSpc>
                        <a:spcBef>
                          <a:spcPct val="0"/>
                        </a:spcBef>
                        <a:spcAft>
                          <a:spcPct val="0"/>
                        </a:spcAft>
                        <a:buClrTx/>
                        <a:buSzTx/>
                        <a:buFontTx/>
                        <a:buNone/>
                        <a:tabLst/>
                      </a:pPr>
                      <a:r>
                        <a:rPr kumimoji="0" lang="zh-CN" altLang="en-US" sz="10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　</a:t>
                      </a:r>
                      <a:endParaRPr kumimoji="0" lang="en-US" altLang="en-US" sz="1000" b="1" i="0" u="none" strike="noStrike" cap="none" normalizeH="0" baseline="0" dirty="0">
                        <a:ln>
                          <a:noFill/>
                        </a:ln>
                        <a:solidFill>
                          <a:srgbClr val="AC7B00"/>
                        </a:solidFill>
                        <a:effectLst/>
                        <a:latin typeface="Futura Hv"/>
                        <a:ea typeface="宋体" panose="02010600030101010101" pitchFamily="2" charset="-122"/>
                      </a:endParaRPr>
                    </a:p>
                  </a:txBody>
                  <a:tcPr marL="5379" marR="5379" marT="5379"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bl>
          </a:graphicData>
        </a:graphic>
      </p:graphicFrame>
      <p:sp>
        <p:nvSpPr>
          <p:cNvPr id="35978" name="Rectangle 316">
            <a:extLst>
              <a:ext uri="{FF2B5EF4-FFF2-40B4-BE49-F238E27FC236}">
                <a16:creationId xmlns:a16="http://schemas.microsoft.com/office/drawing/2014/main" id="{01388B6D-931E-419A-9CFB-1B5EF8565C0E}"/>
              </a:ext>
            </a:extLst>
          </p:cNvPr>
          <p:cNvSpPr>
            <a:spLocks noGrp="1" noChangeArrowheads="1"/>
          </p:cNvSpPr>
          <p:nvPr>
            <p:ph type="title" idx="4294967295"/>
          </p:nvPr>
        </p:nvSpPr>
        <p:spPr bwMode="auto">
          <a:xfrm>
            <a:off x="42490" y="294295"/>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05</a:t>
            </a:r>
            <a:r>
              <a:rPr lang="zh-CN" altLang="en-US" sz="2000" b="1" dirty="0"/>
              <a:t>表）</a:t>
            </a:r>
            <a:endParaRPr lang="en-US" altLang="en-US" dirty="0"/>
          </a:p>
        </p:txBody>
      </p:sp>
      <p:sp>
        <p:nvSpPr>
          <p:cNvPr id="35979" name="Rectangle 318">
            <a:extLst>
              <a:ext uri="{FF2B5EF4-FFF2-40B4-BE49-F238E27FC236}">
                <a16:creationId xmlns:a16="http://schemas.microsoft.com/office/drawing/2014/main" id="{76AA08B5-249C-43F7-94D6-01FB663FCA9D}"/>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29B7CA9A-E026-48F1-B0D4-8C28DB4F1DF7}" type="slidenum">
              <a:rPr lang="en-US" altLang="zh-CN" sz="1000">
                <a:latin typeface="Futura Hv"/>
                <a:ea typeface="宋体" panose="02010600030101010101" pitchFamily="2" charset="-122"/>
              </a:rPr>
              <a:pPr indent="0" algn="r" eaLnBrk="1" hangingPunct="1">
                <a:spcBef>
                  <a:spcPct val="0"/>
                </a:spcBef>
                <a:spcAft>
                  <a:spcPct val="0"/>
                </a:spcAft>
                <a:buSzTx/>
                <a:buNone/>
              </a:pPr>
              <a:t>17</a:t>
            </a:fld>
            <a:endParaRPr lang="en-US" altLang="zh-CN" sz="1000" dirty="0">
              <a:latin typeface="Futura Hv"/>
              <a:ea typeface="宋体" panose="02010600030101010101" pitchFamily="2" charset="-122"/>
            </a:endParaRPr>
          </a:p>
        </p:txBody>
      </p:sp>
      <p:pic>
        <p:nvPicPr>
          <p:cNvPr id="6" name="图片 5">
            <a:extLst>
              <a:ext uri="{FF2B5EF4-FFF2-40B4-BE49-F238E27FC236}">
                <a16:creationId xmlns:a16="http://schemas.microsoft.com/office/drawing/2014/main" id="{2FC37C71-FC85-47E1-8462-62A7E0296C6B}"/>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2" name="Rectangle 324">
            <a:extLst>
              <a:ext uri="{FF2B5EF4-FFF2-40B4-BE49-F238E27FC236}">
                <a16:creationId xmlns:a16="http://schemas.microsoft.com/office/drawing/2014/main" id="{B87A55E6-BEC9-457C-89E0-A9FAECB1E041}"/>
              </a:ext>
            </a:extLst>
          </p:cNvPr>
          <p:cNvSpPr>
            <a:spLocks noGrp="1" noChangeArrowheads="1"/>
          </p:cNvSpPr>
          <p:nvPr>
            <p:ph type="title" idx="4294967295"/>
          </p:nvPr>
        </p:nvSpPr>
        <p:spPr bwMode="auto">
          <a:xfrm>
            <a:off x="50028" y="294295"/>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06</a:t>
            </a:r>
            <a:r>
              <a:rPr lang="zh-CN" altLang="en-US" sz="2000" b="1" dirty="0"/>
              <a:t>表）</a:t>
            </a:r>
            <a:endParaRPr lang="en-US" altLang="en-US" dirty="0"/>
          </a:p>
        </p:txBody>
      </p:sp>
      <p:graphicFrame>
        <p:nvGraphicFramePr>
          <p:cNvPr id="3" name="表格 2">
            <a:extLst>
              <a:ext uri="{FF2B5EF4-FFF2-40B4-BE49-F238E27FC236}">
                <a16:creationId xmlns:a16="http://schemas.microsoft.com/office/drawing/2014/main" id="{2FD04193-F861-4348-BF90-65556E47921F}"/>
              </a:ext>
            </a:extLst>
          </p:cNvPr>
          <p:cNvGraphicFramePr>
            <a:graphicFrameLocks noGrp="1"/>
          </p:cNvGraphicFramePr>
          <p:nvPr>
            <p:extLst>
              <p:ext uri="{D42A27DB-BD31-4B8C-83A1-F6EECF244321}">
                <p14:modId xmlns:p14="http://schemas.microsoft.com/office/powerpoint/2010/main" val="3598515516"/>
              </p:ext>
            </p:extLst>
          </p:nvPr>
        </p:nvGraphicFramePr>
        <p:xfrm>
          <a:off x="395536" y="1052736"/>
          <a:ext cx="8496943" cy="5525744"/>
        </p:xfrm>
        <a:graphic>
          <a:graphicData uri="http://schemas.openxmlformats.org/drawingml/2006/table">
            <a:tbl>
              <a:tblPr/>
              <a:tblGrid>
                <a:gridCol w="1154071">
                  <a:extLst>
                    <a:ext uri="{9D8B030D-6E8A-4147-A177-3AD203B41FA5}">
                      <a16:colId xmlns:a16="http://schemas.microsoft.com/office/drawing/2014/main" val="4163507953"/>
                    </a:ext>
                  </a:extLst>
                </a:gridCol>
                <a:gridCol w="352388">
                  <a:extLst>
                    <a:ext uri="{9D8B030D-6E8A-4147-A177-3AD203B41FA5}">
                      <a16:colId xmlns:a16="http://schemas.microsoft.com/office/drawing/2014/main" val="1384679815"/>
                    </a:ext>
                  </a:extLst>
                </a:gridCol>
                <a:gridCol w="458103">
                  <a:extLst>
                    <a:ext uri="{9D8B030D-6E8A-4147-A177-3AD203B41FA5}">
                      <a16:colId xmlns:a16="http://schemas.microsoft.com/office/drawing/2014/main" val="4034308749"/>
                    </a:ext>
                  </a:extLst>
                </a:gridCol>
                <a:gridCol w="458103">
                  <a:extLst>
                    <a:ext uri="{9D8B030D-6E8A-4147-A177-3AD203B41FA5}">
                      <a16:colId xmlns:a16="http://schemas.microsoft.com/office/drawing/2014/main" val="2494811305"/>
                    </a:ext>
                  </a:extLst>
                </a:gridCol>
                <a:gridCol w="458103">
                  <a:extLst>
                    <a:ext uri="{9D8B030D-6E8A-4147-A177-3AD203B41FA5}">
                      <a16:colId xmlns:a16="http://schemas.microsoft.com/office/drawing/2014/main" val="233285049"/>
                    </a:ext>
                  </a:extLst>
                </a:gridCol>
                <a:gridCol w="458103">
                  <a:extLst>
                    <a:ext uri="{9D8B030D-6E8A-4147-A177-3AD203B41FA5}">
                      <a16:colId xmlns:a16="http://schemas.microsoft.com/office/drawing/2014/main" val="3761347487"/>
                    </a:ext>
                  </a:extLst>
                </a:gridCol>
                <a:gridCol w="458103">
                  <a:extLst>
                    <a:ext uri="{9D8B030D-6E8A-4147-A177-3AD203B41FA5}">
                      <a16:colId xmlns:a16="http://schemas.microsoft.com/office/drawing/2014/main" val="2593375807"/>
                    </a:ext>
                  </a:extLst>
                </a:gridCol>
                <a:gridCol w="458103">
                  <a:extLst>
                    <a:ext uri="{9D8B030D-6E8A-4147-A177-3AD203B41FA5}">
                      <a16:colId xmlns:a16="http://schemas.microsoft.com/office/drawing/2014/main" val="2783373575"/>
                    </a:ext>
                  </a:extLst>
                </a:gridCol>
                <a:gridCol w="458103">
                  <a:extLst>
                    <a:ext uri="{9D8B030D-6E8A-4147-A177-3AD203B41FA5}">
                      <a16:colId xmlns:a16="http://schemas.microsoft.com/office/drawing/2014/main" val="1275599037"/>
                    </a:ext>
                  </a:extLst>
                </a:gridCol>
                <a:gridCol w="458103">
                  <a:extLst>
                    <a:ext uri="{9D8B030D-6E8A-4147-A177-3AD203B41FA5}">
                      <a16:colId xmlns:a16="http://schemas.microsoft.com/office/drawing/2014/main" val="2078341178"/>
                    </a:ext>
                  </a:extLst>
                </a:gridCol>
                <a:gridCol w="373333">
                  <a:extLst>
                    <a:ext uri="{9D8B030D-6E8A-4147-A177-3AD203B41FA5}">
                      <a16:colId xmlns:a16="http://schemas.microsoft.com/office/drawing/2014/main" val="174688655"/>
                    </a:ext>
                  </a:extLst>
                </a:gridCol>
                <a:gridCol w="313823">
                  <a:extLst>
                    <a:ext uri="{9D8B030D-6E8A-4147-A177-3AD203B41FA5}">
                      <a16:colId xmlns:a16="http://schemas.microsoft.com/office/drawing/2014/main" val="1490570769"/>
                    </a:ext>
                  </a:extLst>
                </a:gridCol>
                <a:gridCol w="458103">
                  <a:extLst>
                    <a:ext uri="{9D8B030D-6E8A-4147-A177-3AD203B41FA5}">
                      <a16:colId xmlns:a16="http://schemas.microsoft.com/office/drawing/2014/main" val="1966651636"/>
                    </a:ext>
                  </a:extLst>
                </a:gridCol>
                <a:gridCol w="1563722">
                  <a:extLst>
                    <a:ext uri="{9D8B030D-6E8A-4147-A177-3AD203B41FA5}">
                      <a16:colId xmlns:a16="http://schemas.microsoft.com/office/drawing/2014/main" val="3166887639"/>
                    </a:ext>
                  </a:extLst>
                </a:gridCol>
                <a:gridCol w="352388">
                  <a:extLst>
                    <a:ext uri="{9D8B030D-6E8A-4147-A177-3AD203B41FA5}">
                      <a16:colId xmlns:a16="http://schemas.microsoft.com/office/drawing/2014/main" val="940077645"/>
                    </a:ext>
                  </a:extLst>
                </a:gridCol>
                <a:gridCol w="264291">
                  <a:extLst>
                    <a:ext uri="{9D8B030D-6E8A-4147-A177-3AD203B41FA5}">
                      <a16:colId xmlns:a16="http://schemas.microsoft.com/office/drawing/2014/main" val="4182319005"/>
                    </a:ext>
                  </a:extLst>
                </a:gridCol>
              </a:tblGrid>
              <a:tr h="173419">
                <a:tc gridSpan="16">
                  <a:txBody>
                    <a:bodyPr/>
                    <a:lstStyle/>
                    <a:p>
                      <a:pPr algn="ctr" fontAlgn="ctr"/>
                      <a:r>
                        <a:rPr lang="zh-CN" altLang="en-US" sz="1400" b="1" i="0" u="none" strike="noStrike" dirty="0">
                          <a:solidFill>
                            <a:srgbClr val="000000"/>
                          </a:solidFill>
                          <a:effectLst/>
                          <a:latin typeface="宋体" panose="02010600030101010101" pitchFamily="2" charset="-122"/>
                          <a:ea typeface="宋体" panose="02010600030101010101" pitchFamily="2" charset="-122"/>
                        </a:rPr>
                        <a:t>资产减值准备情况表</a:t>
                      </a:r>
                    </a:p>
                  </a:txBody>
                  <a:tcPr marL="2323" marR="2323" marT="2323" marB="0" anchor="ctr">
                    <a:lnL>
                      <a:noFill/>
                    </a:lnL>
                    <a:lnR>
                      <a:noFill/>
                    </a:lnR>
                    <a:lnT>
                      <a:noFill/>
                    </a:lnT>
                    <a:lnB>
                      <a:noFill/>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12700" cmpd="sng">
                      <a:noFill/>
                      <a:prstDash val="solid"/>
                    </a:ln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76528949"/>
                  </a:ext>
                </a:extLst>
              </a:tr>
              <a:tr h="144357">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l"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w="12700" cmpd="sng">
                      <a:noFill/>
                      <a:prstDash val="solid"/>
                    </a:lnT>
                    <a:lnB>
                      <a:noFill/>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a:noFill/>
                    </a:lnB>
                    <a:noFill/>
                  </a:tcPr>
                </a:tc>
                <a:tc gridSpan="2">
                  <a:txBody>
                    <a:bodyPr/>
                    <a:lstStyle/>
                    <a:p>
                      <a:pPr algn="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p>
                      <a:pPr algn="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财企</a:t>
                      </a:r>
                      <a:r>
                        <a:rPr lang="en-US" altLang="zh-CN" sz="500" b="0" i="0" u="none" strike="noStrike" dirty="0">
                          <a:solidFill>
                            <a:srgbClr val="000000"/>
                          </a:solidFill>
                          <a:effectLst/>
                          <a:latin typeface="宋体" panose="02010600030101010101" pitchFamily="2" charset="-122"/>
                          <a:ea typeface="宋体" panose="02010600030101010101" pitchFamily="2" charset="-122"/>
                        </a:rPr>
                        <a:t>06</a:t>
                      </a:r>
                      <a:r>
                        <a:rPr lang="zh-CN" altLang="en-US" sz="500" b="0" i="0" u="none" strike="noStrike" dirty="0">
                          <a:solidFill>
                            <a:srgbClr val="000000"/>
                          </a:solidFill>
                          <a:effectLst/>
                          <a:latin typeface="宋体" panose="02010600030101010101" pitchFamily="2" charset="-122"/>
                          <a:ea typeface="宋体" panose="02010600030101010101" pitchFamily="2" charset="-122"/>
                        </a:rPr>
                        <a:t>表</a:t>
                      </a:r>
                    </a:p>
                  </a:txBody>
                  <a:tcPr marL="2323" marR="2323" marT="2323" marB="0" anchor="ctr">
                    <a:lnL>
                      <a:noFill/>
                    </a:lnL>
                    <a:lnR>
                      <a:noFill/>
                    </a:lnR>
                    <a:lnT>
                      <a:noFill/>
                    </a:lnT>
                    <a:lnB>
                      <a:noFill/>
                    </a:lnB>
                    <a:noFill/>
                  </a:tcPr>
                </a:tc>
                <a:tc hMerge="1">
                  <a:txBody>
                    <a:bodyPr/>
                    <a:lstStyle/>
                    <a:p>
                      <a:pPr algn="r" fontAlgn="ctr"/>
                      <a:endParaRPr lang="zh-CN" altLang="en-US" sz="500" b="0" i="0" u="none" strike="noStrike" dirty="0">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a:noFill/>
                    </a:lnT>
                    <a:lnB>
                      <a:noFill/>
                    </a:lnB>
                    <a:noFill/>
                  </a:tcPr>
                </a:tc>
                <a:extLst>
                  <a:ext uri="{0D108BD9-81ED-4DB2-BD59-A6C34878D82A}">
                    <a16:rowId xmlns:a16="http://schemas.microsoft.com/office/drawing/2014/main" val="2576760301"/>
                  </a:ext>
                </a:extLst>
              </a:tr>
              <a:tr h="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编制单位：</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gridSpan="5">
                  <a:txBody>
                    <a:bodyPr/>
                    <a:lstStyle/>
                    <a:p>
                      <a:pPr algn="ctr" fontAlgn="ctr"/>
                      <a:r>
                        <a:rPr lang="en-US" altLang="zh-CN" sz="500" b="0" i="0" u="none" strike="noStrike" dirty="0">
                          <a:solidFill>
                            <a:srgbClr val="000000"/>
                          </a:solidFill>
                          <a:effectLst/>
                          <a:latin typeface="宋体" panose="02010600030101010101" pitchFamily="2" charset="-122"/>
                          <a:ea typeface="宋体" panose="02010600030101010101" pitchFamily="2" charset="-122"/>
                        </a:rPr>
                        <a:t>2019</a:t>
                      </a:r>
                      <a:r>
                        <a:rPr lang="zh-CN" altLang="en-US" sz="500" b="0" i="0" u="none" strike="noStrike" dirty="0">
                          <a:solidFill>
                            <a:srgbClr val="000000"/>
                          </a:solidFill>
                          <a:effectLst/>
                          <a:latin typeface="宋体" panose="02010600030101010101" pitchFamily="2" charset="-122"/>
                          <a:ea typeface="宋体" panose="02010600030101010101" pitchFamily="2" charset="-122"/>
                        </a:rPr>
                        <a:t>年</a:t>
                      </a:r>
                      <a:r>
                        <a:rPr lang="en-US" altLang="zh-CN" sz="500" b="0" i="0" u="none" strike="noStrike" dirty="0">
                          <a:solidFill>
                            <a:srgbClr val="000000"/>
                          </a:solidFill>
                          <a:effectLst/>
                          <a:latin typeface="宋体" panose="02010600030101010101" pitchFamily="2" charset="-122"/>
                          <a:ea typeface="宋体" panose="02010600030101010101" pitchFamily="2" charset="-122"/>
                        </a:rPr>
                        <a:t>12</a:t>
                      </a:r>
                      <a:r>
                        <a:rPr lang="zh-CN" altLang="en-US" sz="500" b="0" i="0" u="none" strike="noStrike" dirty="0">
                          <a:solidFill>
                            <a:srgbClr val="000000"/>
                          </a:solidFill>
                          <a:effectLst/>
                          <a:latin typeface="宋体" panose="02010600030101010101" pitchFamily="2" charset="-122"/>
                          <a:ea typeface="宋体" panose="02010600030101010101" pitchFamily="2" charset="-122"/>
                        </a:rPr>
                        <a:t>月</a:t>
                      </a:r>
                      <a:r>
                        <a:rPr lang="en-US" altLang="zh-CN" sz="500" b="0" i="0" u="none" strike="noStrike" dirty="0">
                          <a:solidFill>
                            <a:srgbClr val="000000"/>
                          </a:solidFill>
                          <a:effectLst/>
                          <a:latin typeface="宋体" panose="02010600030101010101" pitchFamily="2" charset="-122"/>
                          <a:ea typeface="宋体" panose="02010600030101010101" pitchFamily="2" charset="-122"/>
                        </a:rPr>
                        <a:t>31</a:t>
                      </a:r>
                      <a:r>
                        <a:rPr lang="zh-CN" altLang="en-US" sz="500" b="0" i="0" u="none" strike="noStrike" dirty="0">
                          <a:solidFill>
                            <a:srgbClr val="000000"/>
                          </a:solidFill>
                          <a:effectLst/>
                          <a:latin typeface="宋体" panose="02010600030101010101" pitchFamily="2" charset="-122"/>
                          <a:ea typeface="宋体" panose="02010600030101010101" pitchFamily="2" charset="-122"/>
                        </a:rPr>
                        <a:t>日</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12700" cmpd="sng">
                      <a:noFill/>
                      <a:prstDash val="solid"/>
                    </a:lnL>
                    <a:lnT w="12700" cmpd="sng">
                      <a:noFill/>
                      <a:prstDash val="solid"/>
                    </a:lnT>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gridSpan="2">
                  <a:txBody>
                    <a:bodyPr/>
                    <a:lstStyle/>
                    <a:p>
                      <a:pPr algn="l"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p>
                      <a:pPr algn="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金额单位：元</a:t>
                      </a: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pPr algn="r" fontAlgn="ctr"/>
                      <a:endParaRPr lang="zh-CN" altLang="en-US" sz="500" b="0" i="0" u="none" strike="noStrike" dirty="0">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55872962"/>
                  </a:ext>
                </a:extLst>
              </a:tr>
              <a:tr h="145449">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项      目</a:t>
                      </a:r>
                    </a:p>
                  </a:txBody>
                  <a:tcPr marL="2323" marR="2323" marT="232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行次</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年初账面余额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本期增加额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本期减少额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6350" cap="flat" cmpd="sng" algn="ctr">
                      <a:solidFill>
                        <a:srgbClr val="000000"/>
                      </a:solidFill>
                      <a:prstDash val="solid"/>
                      <a:round/>
                      <a:headEnd type="none" w="med" len="med"/>
                      <a:tailEnd type="none" w="med" len="med"/>
                    </a:lnL>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期末账面余额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项      目</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行次</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金额</a:t>
                      </a:r>
                    </a:p>
                  </a:txBody>
                  <a:tcPr marL="2323" marR="2323" marT="232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8447836"/>
                  </a:ext>
                </a:extLst>
              </a:tr>
              <a:tr h="358028">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本期计提额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合并增加额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其他</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合计</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资产价值回升转回额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转销</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合并减少额</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其他</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合计</a:t>
                      </a:r>
                      <a:endParaRPr lang="zh-CN" altLang="en-US" sz="500" b="0" i="0" u="none" strike="noStrike" dirty="0">
                        <a:solidFill>
                          <a:srgbClr val="000000"/>
                        </a:solidFill>
                        <a:effectLst/>
                        <a:latin typeface="宋体" panose="02010600030101010101" pitchFamily="2" charset="-122"/>
                        <a:ea typeface="宋体" panose="02010600030101010101" pitchFamily="2" charset="-122"/>
                      </a:endParaRP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288561400"/>
                  </a:ext>
                </a:extLst>
              </a:tr>
              <a:tr h="201390">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栏      次</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3</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4</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5</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6</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7</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8</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9</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10</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11</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1" i="0" u="none" strike="noStrike">
                          <a:solidFill>
                            <a:srgbClr val="000000"/>
                          </a:solidFill>
                          <a:effectLst/>
                          <a:latin typeface="宋体" panose="02010600030101010101" pitchFamily="2" charset="-122"/>
                          <a:ea typeface="宋体" panose="02010600030101010101" pitchFamily="2" charset="-122"/>
                        </a:rPr>
                        <a:t>补充资料</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12</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749559"/>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一、坏账准备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1" i="0" u="none" strike="noStrike">
                          <a:solidFill>
                            <a:srgbClr val="000000"/>
                          </a:solidFill>
                          <a:effectLst/>
                          <a:latin typeface="宋体" panose="02010600030101010101" pitchFamily="2" charset="-122"/>
                          <a:ea typeface="宋体" panose="02010600030101010101" pitchFamily="2" charset="-122"/>
                        </a:rPr>
                        <a:t>一、政策性挂账</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21</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4346355"/>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二、存货跌价准备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1" i="0" u="none" strike="noStrike">
                          <a:solidFill>
                            <a:srgbClr val="000000"/>
                          </a:solidFill>
                          <a:effectLst/>
                          <a:latin typeface="宋体" panose="02010600030101010101" pitchFamily="2" charset="-122"/>
                          <a:ea typeface="宋体" panose="02010600030101010101" pitchFamily="2" charset="-122"/>
                        </a:rPr>
                        <a:t>二、当年处理以前年度损失和挂账</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22</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0823252"/>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☆三、合同资产减值准备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3</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其中：在当年损益中处理以前年度损失挂账</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23</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7667354"/>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四、持有待售资产减值准备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4</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8484024"/>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☆五、债权投资减值准备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5</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991066"/>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六、可供出售金融资产减值准备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6</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dirty="0">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0537418"/>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七、持有至到期投资减值准备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7</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7635223"/>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八、长期股权投资减值准备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8</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8491237"/>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九、投资性房地产减值准备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9</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9269493"/>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十、固定资产减值准备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10</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354732"/>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十一、在建工程减值准备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11</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9230137"/>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十二、生产性生物资产减值准备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12</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6489791"/>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十三、油气资产减值准备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13</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7392496"/>
                  </a:ext>
                </a:extLst>
              </a:tr>
              <a:tr h="201390">
                <a:tc>
                  <a:txBody>
                    <a:bodyPr/>
                    <a:lstStyle/>
                    <a:p>
                      <a:pPr algn="l" fontAlgn="ctr"/>
                      <a:r>
                        <a:rPr lang="zh-CN" altLang="en-US" sz="1200" b="1" i="0" u="none" strike="noStrike" dirty="0">
                          <a:solidFill>
                            <a:srgbClr val="FF0000"/>
                          </a:solidFill>
                          <a:effectLst/>
                          <a:latin typeface="宋体" panose="02010600030101010101" pitchFamily="2" charset="-122"/>
                          <a:ea typeface="宋体" panose="02010600030101010101" pitchFamily="2" charset="-122"/>
                        </a:rPr>
                        <a:t>☆十四、使用权资产减值准备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14</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dirty="0">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100856"/>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十五、无形资产减值准备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15</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0719928"/>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十六、商誉减值准备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16</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894917"/>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☆十七、合同取得成本减值准备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17</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586130"/>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☆十八、合同履约成本减值准备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18</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2267139"/>
                  </a:ext>
                </a:extLst>
              </a:tr>
              <a:tr h="201390">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十九、其他减值准备</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19</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8098137"/>
                  </a:ext>
                </a:extLst>
              </a:tr>
              <a:tr h="201390">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合     计</a:t>
                      </a:r>
                    </a:p>
                  </a:txBody>
                  <a:tcPr marL="2323" marR="2323" marT="232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500" b="0" i="0" u="none" strike="noStrike">
                          <a:solidFill>
                            <a:srgbClr val="000000"/>
                          </a:solidFill>
                          <a:effectLst/>
                          <a:latin typeface="宋体" panose="02010600030101010101" pitchFamily="2" charset="-122"/>
                          <a:ea typeface="宋体" panose="02010600030101010101" pitchFamily="2" charset="-122"/>
                        </a:rPr>
                        <a:t>20</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　</a:t>
                      </a:r>
                    </a:p>
                  </a:txBody>
                  <a:tcPr marL="2323" marR="2323" marT="232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5785880"/>
                  </a:ext>
                </a:extLst>
              </a:tr>
              <a:tr h="101255">
                <a:tc gridSpan="9">
                  <a:txBody>
                    <a:bodyPr/>
                    <a:lstStyle/>
                    <a:p>
                      <a:pPr algn="l" fontAlgn="ctr"/>
                      <a:r>
                        <a:rPr lang="zh-CN" altLang="en-US" sz="500" b="0" i="0" u="none" strike="noStrike">
                          <a:solidFill>
                            <a:srgbClr val="000000"/>
                          </a:solidFill>
                          <a:effectLst/>
                          <a:latin typeface="宋体" panose="02010600030101010101" pitchFamily="2" charset="-122"/>
                          <a:ea typeface="宋体" panose="02010600030101010101" pitchFamily="2" charset="-122"/>
                        </a:rPr>
                        <a:t>注：加△楷体项目为金融类企业专用；加☆项目为执行新收入</a:t>
                      </a:r>
                      <a:r>
                        <a:rPr lang="en-US" altLang="zh-CN" sz="500" b="0" i="0" u="none" strike="noStrike">
                          <a:solidFill>
                            <a:srgbClr val="000000"/>
                          </a:solidFill>
                          <a:effectLst/>
                          <a:latin typeface="宋体" panose="02010600030101010101" pitchFamily="2" charset="-122"/>
                          <a:ea typeface="宋体" panose="02010600030101010101" pitchFamily="2" charset="-122"/>
                        </a:rPr>
                        <a:t>/</a:t>
                      </a:r>
                      <a:r>
                        <a:rPr lang="zh-CN" altLang="en-US" sz="500" b="0" i="0" u="none" strike="noStrike">
                          <a:solidFill>
                            <a:srgbClr val="000000"/>
                          </a:solidFill>
                          <a:effectLst/>
                          <a:latin typeface="宋体" panose="02010600030101010101" pitchFamily="2" charset="-122"/>
                          <a:ea typeface="宋体" panose="02010600030101010101" pitchFamily="2" charset="-122"/>
                        </a:rPr>
                        <a:t>新租赁</a:t>
                      </a:r>
                      <a:r>
                        <a:rPr lang="en-US" altLang="zh-CN" sz="500" b="0" i="0" u="none" strike="noStrike">
                          <a:solidFill>
                            <a:srgbClr val="000000"/>
                          </a:solidFill>
                          <a:effectLst/>
                          <a:latin typeface="宋体" panose="02010600030101010101" pitchFamily="2" charset="-122"/>
                          <a:ea typeface="宋体" panose="02010600030101010101" pitchFamily="2" charset="-122"/>
                        </a:rPr>
                        <a:t>/</a:t>
                      </a:r>
                      <a:r>
                        <a:rPr lang="zh-CN" altLang="en-US" sz="500" b="0" i="0" u="none" strike="noStrike">
                          <a:solidFill>
                            <a:srgbClr val="000000"/>
                          </a:solidFill>
                          <a:effectLst/>
                          <a:latin typeface="宋体" panose="02010600030101010101" pitchFamily="2" charset="-122"/>
                          <a:ea typeface="宋体" panose="02010600030101010101" pitchFamily="2" charset="-122"/>
                        </a:rPr>
                        <a:t>新金融工具准则企业适用。</a:t>
                      </a: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endParaRPr lang="zh-CN" altLang="en-US" sz="500" b="0" i="0" u="none" strike="noStrike">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zh-CN" altLang="en-US" sz="500" b="0" i="0" u="none" strike="noStrike">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zh-CN" altLang="en-US" sz="500" b="0" i="0" u="none" strike="noStrike" dirty="0">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zh-CN" altLang="en-US" sz="500" b="0" i="0" u="none" strike="noStrike">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500" b="0" i="0" u="none" strike="noStrike">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zh-CN" altLang="en-US" sz="500" b="0" i="0" u="none" strike="noStrike">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500" b="0" i="0" u="none" strike="noStrike" dirty="0">
                        <a:solidFill>
                          <a:srgbClr val="000000"/>
                        </a:solidFill>
                        <a:effectLst/>
                        <a:latin typeface="宋体" panose="02010600030101010101" pitchFamily="2" charset="-122"/>
                        <a:ea typeface="宋体" panose="02010600030101010101" pitchFamily="2" charset="-122"/>
                      </a:endParaRPr>
                    </a:p>
                  </a:txBody>
                  <a:tcPr marL="2323" marR="2323" marT="2323"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85944743"/>
                  </a:ext>
                </a:extLst>
              </a:tr>
            </a:tbl>
          </a:graphicData>
        </a:graphic>
      </p:graphicFrame>
      <p:sp>
        <p:nvSpPr>
          <p:cNvPr id="4" name="矩形: 圆角 3">
            <a:extLst>
              <a:ext uri="{FF2B5EF4-FFF2-40B4-BE49-F238E27FC236}">
                <a16:creationId xmlns:a16="http://schemas.microsoft.com/office/drawing/2014/main" id="{C58A5D03-74A4-4C4A-AED8-D42D16BAA7E6}"/>
              </a:ext>
            </a:extLst>
          </p:cNvPr>
          <p:cNvSpPr/>
          <p:nvPr/>
        </p:nvSpPr>
        <p:spPr bwMode="auto">
          <a:xfrm>
            <a:off x="323528" y="4869160"/>
            <a:ext cx="4392488" cy="432048"/>
          </a:xfrm>
          <a:prstGeom prst="round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pic>
        <p:nvPicPr>
          <p:cNvPr id="6" name="图片 5">
            <a:extLst>
              <a:ext uri="{FF2B5EF4-FFF2-40B4-BE49-F238E27FC236}">
                <a16:creationId xmlns:a16="http://schemas.microsoft.com/office/drawing/2014/main" id="{21350B43-E18D-443D-BD7D-C526773A5AA6}"/>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7" name="Rectangle 88">
            <a:extLst>
              <a:ext uri="{FF2B5EF4-FFF2-40B4-BE49-F238E27FC236}">
                <a16:creationId xmlns:a16="http://schemas.microsoft.com/office/drawing/2014/main" id="{649C95BC-BDF9-4EA6-B15C-DB8437BE9AF3}"/>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8E210E9-D9C1-4F9E-82A2-3B4026FB280B}" type="slidenum">
              <a:rPr lang="en-US" altLang="zh-CN" sz="1000">
                <a:latin typeface="Futura Hv"/>
                <a:ea typeface="宋体" panose="02010600030101010101" pitchFamily="2" charset="-122"/>
              </a:rPr>
              <a:pPr indent="0" algn="r" eaLnBrk="1" hangingPunct="1">
                <a:spcBef>
                  <a:spcPct val="0"/>
                </a:spcBef>
                <a:spcAft>
                  <a:spcPct val="0"/>
                </a:spcAft>
                <a:buSzTx/>
                <a:buNone/>
              </a:pPr>
              <a:t>18</a:t>
            </a:fld>
            <a:endParaRPr lang="en-US" altLang="zh-CN" sz="1000" dirty="0">
              <a:latin typeface="Futura Hv"/>
              <a:ea typeface="宋体" panose="02010600030101010101" pitchFamily="2" charset="-122"/>
            </a:endParaRPr>
          </a:p>
        </p:txBody>
      </p:sp>
    </p:spTree>
  </p:cSld>
  <p:clrMapOvr>
    <a:masterClrMapping/>
  </p:clrMapOvr>
  <p:transition spd="slow" advClick="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77" name="Rectangle 354">
            <a:extLst>
              <a:ext uri="{FF2B5EF4-FFF2-40B4-BE49-F238E27FC236}">
                <a16:creationId xmlns:a16="http://schemas.microsoft.com/office/drawing/2014/main" id="{7871F095-461D-4E4F-93E5-8A2137C2F08F}"/>
              </a:ext>
            </a:extLst>
          </p:cNvPr>
          <p:cNvSpPr>
            <a:spLocks noGrp="1" noChangeArrowheads="1"/>
          </p:cNvSpPr>
          <p:nvPr>
            <p:ph type="title" idx="4294967295"/>
          </p:nvPr>
        </p:nvSpPr>
        <p:spPr bwMode="auto">
          <a:xfrm>
            <a:off x="69071" y="309138"/>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07</a:t>
            </a:r>
            <a:r>
              <a:rPr lang="zh-CN" altLang="en-US" sz="2000" b="1" dirty="0"/>
              <a:t>表）</a:t>
            </a:r>
            <a:endParaRPr lang="en-US" altLang="en-US" dirty="0"/>
          </a:p>
        </p:txBody>
      </p:sp>
      <p:sp>
        <p:nvSpPr>
          <p:cNvPr id="39178" name="Rectangle 356">
            <a:extLst>
              <a:ext uri="{FF2B5EF4-FFF2-40B4-BE49-F238E27FC236}">
                <a16:creationId xmlns:a16="http://schemas.microsoft.com/office/drawing/2014/main" id="{B5B846C8-6E03-4D45-AEDD-BCCE1B2E56C0}"/>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E204F23-FB46-4C42-B759-122E7CE90E3F}" type="slidenum">
              <a:rPr lang="en-US" altLang="zh-CN" sz="1000">
                <a:latin typeface="Futura Hv"/>
                <a:ea typeface="宋体" panose="02010600030101010101" pitchFamily="2" charset="-122"/>
              </a:rPr>
              <a:pPr indent="0" algn="r" eaLnBrk="1" hangingPunct="1">
                <a:spcBef>
                  <a:spcPct val="0"/>
                </a:spcBef>
                <a:spcAft>
                  <a:spcPct val="0"/>
                </a:spcAft>
                <a:buSzTx/>
                <a:buNone/>
              </a:pPr>
              <a:t>19</a:t>
            </a:fld>
            <a:endParaRPr lang="en-US" altLang="zh-CN" sz="1000" dirty="0">
              <a:latin typeface="Futura Hv"/>
              <a:ea typeface="宋体" panose="02010600030101010101" pitchFamily="2" charset="-122"/>
            </a:endParaRPr>
          </a:p>
        </p:txBody>
      </p:sp>
      <p:graphicFrame>
        <p:nvGraphicFramePr>
          <p:cNvPr id="4" name="表格 3">
            <a:extLst>
              <a:ext uri="{FF2B5EF4-FFF2-40B4-BE49-F238E27FC236}">
                <a16:creationId xmlns:a16="http://schemas.microsoft.com/office/drawing/2014/main" id="{8FB9CB6D-E889-44DD-AA1E-85A6F4137102}"/>
              </a:ext>
            </a:extLst>
          </p:cNvPr>
          <p:cNvGraphicFramePr>
            <a:graphicFrameLocks noGrp="1"/>
          </p:cNvGraphicFramePr>
          <p:nvPr>
            <p:extLst>
              <p:ext uri="{D42A27DB-BD31-4B8C-83A1-F6EECF244321}">
                <p14:modId xmlns:p14="http://schemas.microsoft.com/office/powerpoint/2010/main" val="3486636364"/>
              </p:ext>
            </p:extLst>
          </p:nvPr>
        </p:nvGraphicFramePr>
        <p:xfrm>
          <a:off x="179512" y="980728"/>
          <a:ext cx="8640961" cy="5446187"/>
        </p:xfrm>
        <a:graphic>
          <a:graphicData uri="http://schemas.openxmlformats.org/drawingml/2006/table">
            <a:tbl>
              <a:tblPr/>
              <a:tblGrid>
                <a:gridCol w="2627026">
                  <a:extLst>
                    <a:ext uri="{9D8B030D-6E8A-4147-A177-3AD203B41FA5}">
                      <a16:colId xmlns:a16="http://schemas.microsoft.com/office/drawing/2014/main" val="933405440"/>
                    </a:ext>
                  </a:extLst>
                </a:gridCol>
                <a:gridCol w="318427">
                  <a:extLst>
                    <a:ext uri="{9D8B030D-6E8A-4147-A177-3AD203B41FA5}">
                      <a16:colId xmlns:a16="http://schemas.microsoft.com/office/drawing/2014/main" val="3156261324"/>
                    </a:ext>
                  </a:extLst>
                </a:gridCol>
                <a:gridCol w="1042126">
                  <a:extLst>
                    <a:ext uri="{9D8B030D-6E8A-4147-A177-3AD203B41FA5}">
                      <a16:colId xmlns:a16="http://schemas.microsoft.com/office/drawing/2014/main" val="3964732630"/>
                    </a:ext>
                  </a:extLst>
                </a:gridCol>
                <a:gridCol w="1042126">
                  <a:extLst>
                    <a:ext uri="{9D8B030D-6E8A-4147-A177-3AD203B41FA5}">
                      <a16:colId xmlns:a16="http://schemas.microsoft.com/office/drawing/2014/main" val="3124060685"/>
                    </a:ext>
                  </a:extLst>
                </a:gridCol>
                <a:gridCol w="2627026">
                  <a:extLst>
                    <a:ext uri="{9D8B030D-6E8A-4147-A177-3AD203B41FA5}">
                      <a16:colId xmlns:a16="http://schemas.microsoft.com/office/drawing/2014/main" val="2678804906"/>
                    </a:ext>
                  </a:extLst>
                </a:gridCol>
                <a:gridCol w="492115">
                  <a:extLst>
                    <a:ext uri="{9D8B030D-6E8A-4147-A177-3AD203B41FA5}">
                      <a16:colId xmlns:a16="http://schemas.microsoft.com/office/drawing/2014/main" val="1174958497"/>
                    </a:ext>
                  </a:extLst>
                </a:gridCol>
                <a:gridCol w="492115">
                  <a:extLst>
                    <a:ext uri="{9D8B030D-6E8A-4147-A177-3AD203B41FA5}">
                      <a16:colId xmlns:a16="http://schemas.microsoft.com/office/drawing/2014/main" val="546954318"/>
                    </a:ext>
                  </a:extLst>
                </a:gridCol>
              </a:tblGrid>
              <a:tr h="255960">
                <a:tc gridSpan="7">
                  <a:txBody>
                    <a:bodyPr/>
                    <a:lstStyle/>
                    <a:p>
                      <a:pPr algn="ctr" fontAlgn="ctr"/>
                      <a:r>
                        <a:rPr lang="zh-CN" altLang="en-US" sz="1200" b="1" i="0" u="none" strike="noStrike">
                          <a:solidFill>
                            <a:srgbClr val="000000"/>
                          </a:solidFill>
                          <a:effectLst/>
                          <a:latin typeface="宋体" panose="02010600030101010101" pitchFamily="2" charset="-122"/>
                          <a:ea typeface="宋体" panose="02010600030101010101" pitchFamily="2" charset="-122"/>
                        </a:rPr>
                        <a:t>应上交应弥补款项表</a:t>
                      </a:r>
                    </a:p>
                  </a:txBody>
                  <a:tcPr marL="3161" marR="3161" marT="3161"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956689022"/>
                  </a:ext>
                </a:extLst>
              </a:tr>
              <a:tr h="120610">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tc gridSpan="2">
                  <a:txBody>
                    <a:bodyPr/>
                    <a:lstStyle/>
                    <a:p>
                      <a:pPr algn="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财企</a:t>
                      </a:r>
                      <a:r>
                        <a:rPr lang="en-US" altLang="zh-CN" sz="900" b="0" i="0" u="none" strike="noStrike" dirty="0">
                          <a:solidFill>
                            <a:srgbClr val="000000"/>
                          </a:solidFill>
                          <a:effectLst/>
                          <a:latin typeface="宋体" panose="02010600030101010101" pitchFamily="2" charset="-122"/>
                          <a:ea typeface="宋体" panose="02010600030101010101" pitchFamily="2" charset="-122"/>
                        </a:rPr>
                        <a:t>07</a:t>
                      </a:r>
                      <a:r>
                        <a:rPr lang="zh-CN" altLang="en-US" sz="900" b="0" i="0" u="none" strike="noStrike" dirty="0">
                          <a:solidFill>
                            <a:srgbClr val="000000"/>
                          </a:solidFill>
                          <a:effectLst/>
                          <a:latin typeface="宋体" panose="02010600030101010101" pitchFamily="2" charset="-122"/>
                          <a:ea typeface="宋体" panose="02010600030101010101" pitchFamily="2" charset="-122"/>
                        </a:rPr>
                        <a:t>表</a:t>
                      </a:r>
                    </a:p>
                  </a:txBody>
                  <a:tcPr marL="3161" marR="3161" marT="3161" marB="0" anchor="ctr">
                    <a:lnL>
                      <a:noFill/>
                    </a:lnL>
                    <a:lnR>
                      <a:noFill/>
                    </a:lnR>
                    <a:lnT>
                      <a:noFill/>
                    </a:lnT>
                    <a:lnB>
                      <a:noFill/>
                    </a:lnB>
                  </a:tcPr>
                </a:tc>
                <a:tc hMerge="1">
                  <a:txBody>
                    <a:bodyPr/>
                    <a:lstStyle/>
                    <a:p>
                      <a:pPr algn="r" fontAlgn="ctr"/>
                      <a:endParaRPr lang="zh-CN" altLang="en-US" sz="700" b="0" i="0" u="none" strike="noStrike" dirty="0">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a:noFill/>
                    </a:lnB>
                  </a:tcPr>
                </a:tc>
                <a:extLst>
                  <a:ext uri="{0D108BD9-81ED-4DB2-BD59-A6C34878D82A}">
                    <a16:rowId xmlns:a16="http://schemas.microsoft.com/office/drawing/2014/main" val="2716021566"/>
                  </a:ext>
                </a:extLst>
              </a:tr>
              <a:tr h="142876">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编制单位：</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r>
                        <a:rPr lang="en-US" altLang="zh-CN" sz="900" b="0" i="0" u="none" strike="noStrike" dirty="0">
                          <a:solidFill>
                            <a:srgbClr val="000000"/>
                          </a:solidFill>
                          <a:effectLst/>
                          <a:latin typeface="宋体" panose="02010600030101010101" pitchFamily="2" charset="-122"/>
                          <a:ea typeface="宋体" panose="02010600030101010101" pitchFamily="2" charset="-122"/>
                        </a:rPr>
                        <a:t>2019</a:t>
                      </a:r>
                      <a:r>
                        <a:rPr lang="zh-CN" altLang="en-US" sz="900" b="0" i="0" u="none" strike="noStrike" dirty="0">
                          <a:solidFill>
                            <a:srgbClr val="000000"/>
                          </a:solidFill>
                          <a:effectLst/>
                          <a:latin typeface="宋体" panose="02010600030101010101" pitchFamily="2" charset="-122"/>
                          <a:ea typeface="宋体" panose="02010600030101010101" pitchFamily="2" charset="-122"/>
                        </a:rPr>
                        <a:t>年度</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p>
                      <a:pPr algn="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金额单位：元</a:t>
                      </a: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ctr"/>
                      <a:endParaRPr lang="zh-CN" altLang="en-US" sz="700" b="0" i="0" u="none" strike="noStrike" dirty="0">
                        <a:solidFill>
                          <a:srgbClr val="000000"/>
                        </a:solidFill>
                        <a:effectLst/>
                        <a:latin typeface="宋体" panose="02010600030101010101" pitchFamily="2" charset="-122"/>
                        <a:ea typeface="宋体" panose="02010600030101010101" pitchFamily="2" charset="-122"/>
                      </a:endParaRPr>
                    </a:p>
                  </a:txBody>
                  <a:tcPr marL="3161" marR="3161" marT="3161"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9358989"/>
                  </a:ext>
                </a:extLst>
              </a:tr>
              <a:tr h="214676">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项目</a:t>
                      </a:r>
                    </a:p>
                  </a:txBody>
                  <a:tcPr marL="3161" marR="3161" marT="3161"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行次</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本年应交数</a:t>
                      </a:r>
                      <a:r>
                        <a:rPr lang="en-US" altLang="zh-CN" sz="900" b="0" i="0" u="none" strike="noStrike">
                          <a:solidFill>
                            <a:srgbClr val="000000"/>
                          </a:solidFill>
                          <a:effectLst/>
                          <a:latin typeface="宋体" panose="02010600030101010101" pitchFamily="2" charset="-122"/>
                          <a:ea typeface="宋体" panose="02010600030101010101" pitchFamily="2" charset="-122"/>
                        </a:rPr>
                        <a:t>/</a:t>
                      </a:r>
                      <a:r>
                        <a:rPr lang="zh-CN" altLang="en-US" sz="900" b="0" i="0" u="none" strike="noStrike">
                          <a:solidFill>
                            <a:srgbClr val="000000"/>
                          </a:solidFill>
                          <a:effectLst/>
                          <a:latin typeface="宋体" panose="02010600030101010101" pitchFamily="2" charset="-122"/>
                          <a:ea typeface="宋体" panose="02010600030101010101" pitchFamily="2" charset="-122"/>
                        </a:rPr>
                        <a:t>应补数</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本年已交数</a:t>
                      </a:r>
                      <a:r>
                        <a:rPr lang="en-US" altLang="zh-CN" sz="900" b="0" i="0" u="none" strike="noStrike">
                          <a:solidFill>
                            <a:srgbClr val="000000"/>
                          </a:solidFill>
                          <a:effectLst/>
                          <a:latin typeface="宋体" panose="02010600030101010101" pitchFamily="2" charset="-122"/>
                          <a:ea typeface="宋体" panose="02010600030101010101" pitchFamily="2" charset="-122"/>
                        </a:rPr>
                        <a:t>/</a:t>
                      </a:r>
                      <a:r>
                        <a:rPr lang="zh-CN" altLang="en-US" sz="900" b="0" i="0" u="none" strike="noStrike">
                          <a:solidFill>
                            <a:srgbClr val="000000"/>
                          </a:solidFill>
                          <a:effectLst/>
                          <a:latin typeface="宋体" panose="02010600030101010101" pitchFamily="2" charset="-122"/>
                          <a:ea typeface="宋体" panose="02010600030101010101" pitchFamily="2" charset="-122"/>
                        </a:rPr>
                        <a:t>已补数</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项目</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行次</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金额</a:t>
                      </a:r>
                    </a:p>
                  </a:txBody>
                  <a:tcPr marL="3161" marR="3161" marT="3161"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5651976"/>
                  </a:ext>
                </a:extLst>
              </a:tr>
              <a:tr h="198163">
                <a:tc>
                  <a:txBody>
                    <a:bodyPr/>
                    <a:lstStyle/>
                    <a:p>
                      <a:pPr algn="l" fontAlgn="ctr"/>
                      <a:r>
                        <a:rPr lang="zh-CN" altLang="en-US" sz="900" b="1" i="0" u="none" strike="noStrike" dirty="0">
                          <a:solidFill>
                            <a:srgbClr val="000000"/>
                          </a:solidFill>
                          <a:effectLst/>
                          <a:latin typeface="宋体" panose="02010600030101010101" pitchFamily="2" charset="-122"/>
                          <a:ea typeface="宋体" panose="02010600030101010101" pitchFamily="2" charset="-122"/>
                        </a:rPr>
                        <a:t>一、本年税费总额</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补充资料</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24</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121709"/>
                  </a:ext>
                </a:extLst>
              </a:tr>
              <a:tr h="198163">
                <a:tc>
                  <a:txBody>
                    <a:bodyPr/>
                    <a:lstStyle/>
                    <a:p>
                      <a:pPr algn="l" fontAlgn="ctr"/>
                      <a:r>
                        <a:rPr lang="zh-CN" altLang="en-US" sz="900" b="1" i="0" u="none" strike="noStrike" dirty="0">
                          <a:solidFill>
                            <a:srgbClr val="000000"/>
                          </a:solidFill>
                          <a:effectLst/>
                          <a:latin typeface="宋体" panose="02010600030101010101" pitchFamily="2" charset="-122"/>
                          <a:ea typeface="宋体" panose="02010600030101010101" pitchFamily="2" charset="-122"/>
                        </a:rPr>
                        <a:t>（一）增值税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2</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一、本年实际支付补充养老保险（含年金）总额</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25</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2682339"/>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（二）消费税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3</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二、本年实际支付补充医疗保险总额</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26</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7324285"/>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（三）资源税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三、出口退税情况</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27</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3247710"/>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（四）城建税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5</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出口额（美元）</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28</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0587507"/>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（五）烟叶税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6</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以前年度欠出口退税</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29</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8438942"/>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（六）关税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7</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本年度应收出口退税</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30</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70121"/>
                  </a:ext>
                </a:extLst>
              </a:tr>
              <a:tr h="198163">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本年已交进口关税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本年度已收出口退税</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31</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663638"/>
                  </a:ext>
                </a:extLst>
              </a:tr>
              <a:tr h="198163">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本年已交出口关税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9</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年末欠出口退税</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32</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708915"/>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（七）企业所得税</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10</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四、本年实际缴纳境外税费总额</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33</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895536"/>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（八）教育费附加（含地方教育费附加）</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11</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0413554"/>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（九）石油特别收益金</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12</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9976516"/>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（十）其他税费</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13</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4445691"/>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二、五险一金合计</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14</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7469293"/>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（一）基本养老保险</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15</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4695597"/>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（二）基本医疗保险</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6365282"/>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（三）失业保险</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17</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411673"/>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（四）工伤保险</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18</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8268273"/>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（五）生育保险</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19</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950669"/>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（六）住房公积金</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20</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908719"/>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三、储备粮油差价款</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21</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794980"/>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四、预算弥补亏损及补贴</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22</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9187631"/>
                  </a:ext>
                </a:extLst>
              </a:tr>
              <a:tr h="198163">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五、国有资本收益（由企业集团本部填列）</a:t>
                      </a:r>
                    </a:p>
                  </a:txBody>
                  <a:tcPr marL="3161" marR="3161" marT="316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23</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3161" marR="3161" marT="316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7444443"/>
                  </a:ext>
                </a:extLst>
              </a:tr>
            </a:tbl>
          </a:graphicData>
        </a:graphic>
      </p:graphicFrame>
      <p:pic>
        <p:nvPicPr>
          <p:cNvPr id="6" name="图片 5">
            <a:extLst>
              <a:ext uri="{FF2B5EF4-FFF2-40B4-BE49-F238E27FC236}">
                <a16:creationId xmlns:a16="http://schemas.microsoft.com/office/drawing/2014/main" id="{FFC4D733-C27E-4BC8-8257-C9525681D801}"/>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42" name="Rectangle 0">
            <a:extLst>
              <a:ext uri="{FF2B5EF4-FFF2-40B4-BE49-F238E27FC236}">
                <a16:creationId xmlns:a16="http://schemas.microsoft.com/office/drawing/2014/main" id="{B22BF398-751C-4F6C-9B58-F85206D957D1}"/>
              </a:ext>
            </a:extLst>
          </p:cNvPr>
          <p:cNvSpPr>
            <a:spLocks noGrp="1" noChangeArrowheads="1"/>
          </p:cNvSpPr>
          <p:nvPr>
            <p:ph type="title" idx="4294967295"/>
          </p:nvPr>
        </p:nvSpPr>
        <p:spPr bwMode="auto">
          <a:xfrm>
            <a:off x="928688" y="285750"/>
            <a:ext cx="6884987" cy="461963"/>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zh-CN" altLang="en-US" sz="2000" b="1" dirty="0">
                <a:latin typeface="Arial" panose="020B0604020202020204" pitchFamily="34" charset="0"/>
              </a:rPr>
              <a:t>         目            录</a:t>
            </a:r>
            <a:endParaRPr lang="en-US" altLang="en-US" dirty="0"/>
          </a:p>
        </p:txBody>
      </p:sp>
      <p:sp>
        <p:nvSpPr>
          <p:cNvPr id="10249" name="Rectangle 14">
            <a:extLst>
              <a:ext uri="{FF2B5EF4-FFF2-40B4-BE49-F238E27FC236}">
                <a16:creationId xmlns:a16="http://schemas.microsoft.com/office/drawing/2014/main" id="{2D650639-4554-4F40-BD5A-FF575B45FE6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pPr>
            <a:fld id="{98377D8B-59C4-42C4-898A-494613881B08}" type="slidenum">
              <a:rPr lang="en-US" altLang="zh-CN" sz="1000">
                <a:latin typeface="Futura Hv"/>
                <a:ea typeface="宋体" panose="02010600030101010101" pitchFamily="2" charset="-122"/>
              </a:rPr>
              <a:pPr algn="r" eaLnBrk="1" hangingPunct="1">
                <a:spcBef>
                  <a:spcPct val="0"/>
                </a:spcBef>
                <a:spcAft>
                  <a:spcPct val="0"/>
                </a:spcAft>
                <a:buSzTx/>
              </a:pPr>
              <a:t>2</a:t>
            </a:fld>
            <a:endParaRPr lang="en-US" altLang="zh-CN" sz="1000" dirty="0">
              <a:latin typeface="Futura Hv"/>
              <a:ea typeface="宋体" panose="02010600030101010101" pitchFamily="2" charset="-122"/>
            </a:endParaRPr>
          </a:p>
        </p:txBody>
      </p:sp>
      <p:pic>
        <p:nvPicPr>
          <p:cNvPr id="17" name="图片 16">
            <a:extLst>
              <a:ext uri="{FF2B5EF4-FFF2-40B4-BE49-F238E27FC236}">
                <a16:creationId xmlns:a16="http://schemas.microsoft.com/office/drawing/2014/main" id="{2A15771B-2166-47B3-BA33-2B768E89A99F}"/>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grpSp>
        <p:nvGrpSpPr>
          <p:cNvPr id="4" name="组合 3">
            <a:extLst>
              <a:ext uri="{FF2B5EF4-FFF2-40B4-BE49-F238E27FC236}">
                <a16:creationId xmlns:a16="http://schemas.microsoft.com/office/drawing/2014/main" id="{2324D778-94A2-4435-AF3F-5CD6EC27865A}"/>
              </a:ext>
            </a:extLst>
          </p:cNvPr>
          <p:cNvGrpSpPr/>
          <p:nvPr/>
        </p:nvGrpSpPr>
        <p:grpSpPr>
          <a:xfrm>
            <a:off x="1153191" y="1138497"/>
            <a:ext cx="6766854" cy="5386847"/>
            <a:chOff x="1259632" y="1138497"/>
            <a:chExt cx="6766854" cy="5386847"/>
          </a:xfrm>
        </p:grpSpPr>
        <p:grpSp>
          <p:nvGrpSpPr>
            <p:cNvPr id="7" name="Group 31">
              <a:extLst>
                <a:ext uri="{FF2B5EF4-FFF2-40B4-BE49-F238E27FC236}">
                  <a16:creationId xmlns:a16="http://schemas.microsoft.com/office/drawing/2014/main" id="{48043C2F-E4E8-48B2-B9CF-E3A7809A7F58}"/>
                </a:ext>
              </a:extLst>
            </p:cNvPr>
            <p:cNvGrpSpPr>
              <a:grpSpLocks/>
            </p:cNvGrpSpPr>
            <p:nvPr/>
          </p:nvGrpSpPr>
          <p:grpSpPr bwMode="auto">
            <a:xfrm>
              <a:off x="1287366" y="1138497"/>
              <a:ext cx="6669088" cy="665162"/>
              <a:chOff x="1056" y="1227"/>
              <a:chExt cx="4201" cy="419"/>
            </a:xfrm>
          </p:grpSpPr>
          <p:grpSp>
            <p:nvGrpSpPr>
              <p:cNvPr id="8" name="Group 3">
                <a:extLst>
                  <a:ext uri="{FF2B5EF4-FFF2-40B4-BE49-F238E27FC236}">
                    <a16:creationId xmlns:a16="http://schemas.microsoft.com/office/drawing/2014/main" id="{9F4F308C-71E0-470C-879C-E56E04A02328}"/>
                  </a:ext>
                </a:extLst>
              </p:cNvPr>
              <p:cNvGrpSpPr>
                <a:grpSpLocks/>
              </p:cNvGrpSpPr>
              <p:nvPr/>
            </p:nvGrpSpPr>
            <p:grpSpPr bwMode="auto">
              <a:xfrm>
                <a:off x="1056" y="1227"/>
                <a:ext cx="480" cy="419"/>
                <a:chOff x="1110" y="2656"/>
                <a:chExt cx="1549" cy="1351"/>
              </a:xfrm>
            </p:grpSpPr>
            <p:sp>
              <p:nvSpPr>
                <p:cNvPr id="12" name="AutoShape 4">
                  <a:extLst>
                    <a:ext uri="{FF2B5EF4-FFF2-40B4-BE49-F238E27FC236}">
                      <a16:creationId xmlns:a16="http://schemas.microsoft.com/office/drawing/2014/main" id="{3C076417-94DF-43CE-8C6D-2157517BF36F}"/>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5">
                  <a:extLst>
                    <a:ext uri="{FF2B5EF4-FFF2-40B4-BE49-F238E27FC236}">
                      <a16:creationId xmlns:a16="http://schemas.microsoft.com/office/drawing/2014/main" id="{335D3B54-D3B3-42BB-88C3-E6D693D41453}"/>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6">
                  <a:extLst>
                    <a:ext uri="{FF2B5EF4-FFF2-40B4-BE49-F238E27FC236}">
                      <a16:creationId xmlns:a16="http://schemas.microsoft.com/office/drawing/2014/main" id="{1755FC68-6BFA-4A4D-9989-ACE1A752DCC8}"/>
                    </a:ext>
                  </a:extLst>
                </p:cNvPr>
                <p:cNvSpPr>
                  <a:spLocks noChangeArrowheads="1"/>
                </p:cNvSpPr>
                <p:nvPr/>
              </p:nvSpPr>
              <p:spPr bwMode="gray">
                <a:xfrm>
                  <a:off x="1200" y="2736"/>
                  <a:ext cx="1350" cy="1168"/>
                </a:xfrm>
                <a:prstGeom prst="hexagon">
                  <a:avLst>
                    <a:gd name="adj" fmla="val 28896"/>
                    <a:gd name="vf" fmla="val 115470"/>
                  </a:avLst>
                </a:prstGeom>
                <a:solidFill>
                  <a:srgbClr val="FFC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Line 11">
                <a:extLst>
                  <a:ext uri="{FF2B5EF4-FFF2-40B4-BE49-F238E27FC236}">
                    <a16:creationId xmlns:a16="http://schemas.microsoft.com/office/drawing/2014/main" id="{1407E250-6C35-4E22-9862-34FBACAEF6FA}"/>
                  </a:ext>
                </a:extLst>
              </p:cNvPr>
              <p:cNvSpPr>
                <a:spLocks noChangeShapeType="1"/>
              </p:cNvSpPr>
              <p:nvPr/>
            </p:nvSpPr>
            <p:spPr bwMode="auto">
              <a:xfrm>
                <a:off x="1440" y="1611"/>
                <a:ext cx="381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12">
                <a:extLst>
                  <a:ext uri="{FF2B5EF4-FFF2-40B4-BE49-F238E27FC236}">
                    <a16:creationId xmlns:a16="http://schemas.microsoft.com/office/drawing/2014/main" id="{CAEFB5C0-92C1-44CE-8B1F-FE2C03CF8D03}"/>
                  </a:ext>
                </a:extLst>
              </p:cNvPr>
              <p:cNvSpPr txBox="1">
                <a:spLocks noChangeArrowheads="1"/>
              </p:cNvSpPr>
              <p:nvPr/>
            </p:nvSpPr>
            <p:spPr bwMode="auto">
              <a:xfrm>
                <a:off x="1764" y="1290"/>
                <a:ext cx="284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rgbClr val="FF0000"/>
                    </a:solidFill>
                    <a:latin typeface="+mn-ea"/>
                    <a:ea typeface="+mn-ea"/>
                  </a:rPr>
                  <a:t>2019</a:t>
                </a:r>
                <a:r>
                  <a:rPr lang="zh-CN" altLang="en-US" sz="2400" dirty="0">
                    <a:solidFill>
                      <a:srgbClr val="FF0000"/>
                    </a:solidFill>
                    <a:latin typeface="+mn-ea"/>
                    <a:ea typeface="+mn-ea"/>
                  </a:rPr>
                  <a:t>年度国有企业财务会计决算</a:t>
                </a:r>
              </a:p>
            </p:txBody>
          </p:sp>
          <p:sp>
            <p:nvSpPr>
              <p:cNvPr id="11" name="Text Box 13">
                <a:extLst>
                  <a:ext uri="{FF2B5EF4-FFF2-40B4-BE49-F238E27FC236}">
                    <a16:creationId xmlns:a16="http://schemas.microsoft.com/office/drawing/2014/main" id="{0B2561A6-D469-4F41-9F69-110F6BBEB0A0}"/>
                  </a:ext>
                </a:extLst>
              </p:cNvPr>
              <p:cNvSpPr txBox="1">
                <a:spLocks noChangeArrowheads="1"/>
              </p:cNvSpPr>
              <p:nvPr/>
            </p:nvSpPr>
            <p:spPr bwMode="gray">
              <a:xfrm>
                <a:off x="1179" y="1289"/>
                <a:ext cx="2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tx1"/>
                    </a:solidFill>
                    <a:ea typeface="宋体" panose="02010600030101010101" pitchFamily="2" charset="-122"/>
                  </a:rPr>
                  <a:t>1</a:t>
                </a:r>
              </a:p>
            </p:txBody>
          </p:sp>
        </p:grpSp>
        <p:grpSp>
          <p:nvGrpSpPr>
            <p:cNvPr id="15" name="Group 31">
              <a:extLst>
                <a:ext uri="{FF2B5EF4-FFF2-40B4-BE49-F238E27FC236}">
                  <a16:creationId xmlns:a16="http://schemas.microsoft.com/office/drawing/2014/main" id="{A4B6F0F3-DED2-4D9B-947C-E81FDBF63C10}"/>
                </a:ext>
              </a:extLst>
            </p:cNvPr>
            <p:cNvGrpSpPr>
              <a:grpSpLocks/>
            </p:cNvGrpSpPr>
            <p:nvPr/>
          </p:nvGrpSpPr>
          <p:grpSpPr bwMode="auto">
            <a:xfrm>
              <a:off x="1259632" y="3611477"/>
              <a:ext cx="6669089" cy="665162"/>
              <a:chOff x="1056" y="1227"/>
              <a:chExt cx="4201" cy="419"/>
            </a:xfrm>
          </p:grpSpPr>
          <p:grpSp>
            <p:nvGrpSpPr>
              <p:cNvPr id="16" name="Group 3">
                <a:extLst>
                  <a:ext uri="{FF2B5EF4-FFF2-40B4-BE49-F238E27FC236}">
                    <a16:creationId xmlns:a16="http://schemas.microsoft.com/office/drawing/2014/main" id="{99500631-0B43-4AF9-BAF8-D0945C7F4EEB}"/>
                  </a:ext>
                </a:extLst>
              </p:cNvPr>
              <p:cNvGrpSpPr>
                <a:grpSpLocks/>
              </p:cNvGrpSpPr>
              <p:nvPr/>
            </p:nvGrpSpPr>
            <p:grpSpPr bwMode="auto">
              <a:xfrm>
                <a:off x="1056" y="1227"/>
                <a:ext cx="480" cy="419"/>
                <a:chOff x="1110" y="2656"/>
                <a:chExt cx="1549" cy="1351"/>
              </a:xfrm>
            </p:grpSpPr>
            <p:sp>
              <p:nvSpPr>
                <p:cNvPr id="21" name="AutoShape 4">
                  <a:extLst>
                    <a:ext uri="{FF2B5EF4-FFF2-40B4-BE49-F238E27FC236}">
                      <a16:creationId xmlns:a16="http://schemas.microsoft.com/office/drawing/2014/main" id="{FEE76F0C-F841-4075-8678-ED479B194032}"/>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AutoShape 5">
                  <a:extLst>
                    <a:ext uri="{FF2B5EF4-FFF2-40B4-BE49-F238E27FC236}">
                      <a16:creationId xmlns:a16="http://schemas.microsoft.com/office/drawing/2014/main" id="{3B6F9148-2B2A-4999-912F-A4D2E91270ED}"/>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6">
                  <a:extLst>
                    <a:ext uri="{FF2B5EF4-FFF2-40B4-BE49-F238E27FC236}">
                      <a16:creationId xmlns:a16="http://schemas.microsoft.com/office/drawing/2014/main" id="{CB172A3F-9429-4B56-AC8D-61A66233A511}"/>
                    </a:ext>
                  </a:extLst>
                </p:cNvPr>
                <p:cNvSpPr>
                  <a:spLocks noChangeArrowheads="1"/>
                </p:cNvSpPr>
                <p:nvPr/>
              </p:nvSpPr>
              <p:spPr bwMode="gray">
                <a:xfrm>
                  <a:off x="1200" y="2736"/>
                  <a:ext cx="1350" cy="1168"/>
                </a:xfrm>
                <a:prstGeom prst="hexagon">
                  <a:avLst>
                    <a:gd name="adj" fmla="val 28896"/>
                    <a:gd name="vf" fmla="val 115470"/>
                  </a:avLst>
                </a:prstGeom>
                <a:solidFill>
                  <a:srgbClr val="92D05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8" name="Line 11">
                <a:extLst>
                  <a:ext uri="{FF2B5EF4-FFF2-40B4-BE49-F238E27FC236}">
                    <a16:creationId xmlns:a16="http://schemas.microsoft.com/office/drawing/2014/main" id="{518D77CC-316D-460C-82C6-D5024AA1838D}"/>
                  </a:ext>
                </a:extLst>
              </p:cNvPr>
              <p:cNvSpPr>
                <a:spLocks noChangeShapeType="1"/>
              </p:cNvSpPr>
              <p:nvPr/>
            </p:nvSpPr>
            <p:spPr bwMode="auto">
              <a:xfrm>
                <a:off x="1440" y="1611"/>
                <a:ext cx="381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p>
            </p:txBody>
          </p:sp>
          <p:sp>
            <p:nvSpPr>
              <p:cNvPr id="19" name="Text Box 12">
                <a:extLst>
                  <a:ext uri="{FF2B5EF4-FFF2-40B4-BE49-F238E27FC236}">
                    <a16:creationId xmlns:a16="http://schemas.microsoft.com/office/drawing/2014/main" id="{660AC1F9-56DF-4F16-BC12-443FF9BA6A6A}"/>
                  </a:ext>
                </a:extLst>
              </p:cNvPr>
              <p:cNvSpPr txBox="1">
                <a:spLocks noChangeArrowheads="1"/>
              </p:cNvSpPr>
              <p:nvPr/>
            </p:nvSpPr>
            <p:spPr bwMode="auto">
              <a:xfrm>
                <a:off x="1782" y="1275"/>
                <a:ext cx="323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latin typeface="+mn-ea"/>
                    <a:ea typeface="+mn-ea"/>
                  </a:rPr>
                  <a:t>2020</a:t>
                </a:r>
                <a:r>
                  <a:rPr lang="zh-CN" altLang="en-US" sz="2400" dirty="0">
                    <a:solidFill>
                      <a:schemeClr val="tx1"/>
                    </a:solidFill>
                    <a:latin typeface="+mn-ea"/>
                    <a:ea typeface="+mn-ea"/>
                  </a:rPr>
                  <a:t>年度国有企业经济效益月度快报</a:t>
                </a:r>
              </a:p>
            </p:txBody>
          </p:sp>
          <p:sp>
            <p:nvSpPr>
              <p:cNvPr id="20" name="Text Box 13">
                <a:extLst>
                  <a:ext uri="{FF2B5EF4-FFF2-40B4-BE49-F238E27FC236}">
                    <a16:creationId xmlns:a16="http://schemas.microsoft.com/office/drawing/2014/main" id="{3A286C1B-0794-43D5-814C-EDCED5735BFB}"/>
                  </a:ext>
                </a:extLst>
              </p:cNvPr>
              <p:cNvSpPr txBox="1">
                <a:spLocks noChangeArrowheads="1"/>
              </p:cNvSpPr>
              <p:nvPr/>
            </p:nvSpPr>
            <p:spPr bwMode="gray">
              <a:xfrm>
                <a:off x="1179" y="1289"/>
                <a:ext cx="2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tx1"/>
                    </a:solidFill>
                    <a:ea typeface="宋体" panose="02010600030101010101" pitchFamily="2" charset="-122"/>
                  </a:rPr>
                  <a:t>2</a:t>
                </a:r>
              </a:p>
            </p:txBody>
          </p:sp>
        </p:grpSp>
        <p:sp>
          <p:nvSpPr>
            <p:cNvPr id="24" name="Line 11">
              <a:extLst>
                <a:ext uri="{FF2B5EF4-FFF2-40B4-BE49-F238E27FC236}">
                  <a16:creationId xmlns:a16="http://schemas.microsoft.com/office/drawing/2014/main" id="{22E0B496-1CA3-4B4A-A6F3-5968E6B33948}"/>
                </a:ext>
              </a:extLst>
            </p:cNvPr>
            <p:cNvSpPr>
              <a:spLocks noChangeShapeType="1"/>
            </p:cNvSpPr>
            <p:nvPr/>
          </p:nvSpPr>
          <p:spPr bwMode="auto">
            <a:xfrm>
              <a:off x="2306003" y="2317522"/>
              <a:ext cx="5658745"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Text Box 12">
              <a:extLst>
                <a:ext uri="{FF2B5EF4-FFF2-40B4-BE49-F238E27FC236}">
                  <a16:creationId xmlns:a16="http://schemas.microsoft.com/office/drawing/2014/main" id="{E1479732-F324-4E77-906C-2A3817949486}"/>
                </a:ext>
              </a:extLst>
            </p:cNvPr>
            <p:cNvSpPr txBox="1">
              <a:spLocks noChangeArrowheads="1"/>
            </p:cNvSpPr>
            <p:nvPr/>
          </p:nvSpPr>
          <p:spPr bwMode="auto">
            <a:xfrm>
              <a:off x="2608000" y="1838186"/>
              <a:ext cx="2919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buSzTx/>
                <a:buFontTx/>
                <a:buNone/>
              </a:pPr>
              <a:r>
                <a:rPr lang="en-US" altLang="zh-CN" sz="2400" dirty="0">
                  <a:solidFill>
                    <a:schemeClr val="tx1"/>
                  </a:solidFill>
                </a:rPr>
                <a:t>1.</a:t>
              </a:r>
              <a:r>
                <a:rPr lang="zh-CN" altLang="en-US" sz="2400" dirty="0">
                  <a:solidFill>
                    <a:schemeClr val="tx1"/>
                  </a:solidFill>
                </a:rPr>
                <a:t>报表修订意见回应</a:t>
              </a:r>
            </a:p>
          </p:txBody>
        </p:sp>
        <p:sp>
          <p:nvSpPr>
            <p:cNvPr id="27" name="Line 11">
              <a:extLst>
                <a:ext uri="{FF2B5EF4-FFF2-40B4-BE49-F238E27FC236}">
                  <a16:creationId xmlns:a16="http://schemas.microsoft.com/office/drawing/2014/main" id="{FEEBA6F9-30AC-4D66-B12B-4DAC294631CE}"/>
                </a:ext>
              </a:extLst>
            </p:cNvPr>
            <p:cNvSpPr>
              <a:spLocks noChangeShapeType="1"/>
            </p:cNvSpPr>
            <p:nvPr/>
          </p:nvSpPr>
          <p:spPr bwMode="auto">
            <a:xfrm>
              <a:off x="2311513" y="2945269"/>
              <a:ext cx="5644941"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Text Box 12">
              <a:extLst>
                <a:ext uri="{FF2B5EF4-FFF2-40B4-BE49-F238E27FC236}">
                  <a16:creationId xmlns:a16="http://schemas.microsoft.com/office/drawing/2014/main" id="{A3A479A8-7AF2-4D8C-8CE4-2020E76B2869}"/>
                </a:ext>
              </a:extLst>
            </p:cNvPr>
            <p:cNvSpPr txBox="1">
              <a:spLocks noChangeArrowheads="1"/>
            </p:cNvSpPr>
            <p:nvPr/>
          </p:nvSpPr>
          <p:spPr bwMode="auto">
            <a:xfrm>
              <a:off x="2629086" y="2465933"/>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rPr>
                <a:t>2.</a:t>
              </a:r>
              <a:r>
                <a:rPr lang="zh-CN" altLang="en-US" sz="2400" dirty="0">
                  <a:solidFill>
                    <a:schemeClr val="tx1"/>
                  </a:solidFill>
                </a:rPr>
                <a:t>财务会计决算报表修订说明</a:t>
              </a:r>
            </a:p>
          </p:txBody>
        </p:sp>
        <p:sp>
          <p:nvSpPr>
            <p:cNvPr id="31" name="Line 11">
              <a:extLst>
                <a:ext uri="{FF2B5EF4-FFF2-40B4-BE49-F238E27FC236}">
                  <a16:creationId xmlns:a16="http://schemas.microsoft.com/office/drawing/2014/main" id="{5E29DA0F-72C9-46C4-A751-2412A56D7D47}"/>
                </a:ext>
              </a:extLst>
            </p:cNvPr>
            <p:cNvSpPr>
              <a:spLocks noChangeShapeType="1"/>
            </p:cNvSpPr>
            <p:nvPr/>
          </p:nvSpPr>
          <p:spPr bwMode="auto">
            <a:xfrm>
              <a:off x="2346374" y="3573016"/>
              <a:ext cx="5610002"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Text Box 12">
              <a:extLst>
                <a:ext uri="{FF2B5EF4-FFF2-40B4-BE49-F238E27FC236}">
                  <a16:creationId xmlns:a16="http://schemas.microsoft.com/office/drawing/2014/main" id="{1A3F46E6-B802-4ADF-BB24-B9F9E4FC0A58}"/>
                </a:ext>
              </a:extLst>
            </p:cNvPr>
            <p:cNvSpPr txBox="1">
              <a:spLocks noChangeArrowheads="1"/>
            </p:cNvSpPr>
            <p:nvPr/>
          </p:nvSpPr>
          <p:spPr bwMode="auto">
            <a:xfrm>
              <a:off x="2632061" y="3093680"/>
              <a:ext cx="5394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3.</a:t>
              </a:r>
              <a:r>
                <a:rPr lang="zh-CN" altLang="en-US" sz="2400" dirty="0">
                  <a:solidFill>
                    <a:schemeClr val="tx1"/>
                  </a:solidFill>
                </a:rPr>
                <a:t>报送要求、送审材料清单及时间安排</a:t>
              </a:r>
              <a:endParaRPr lang="zh-CN" altLang="en-US" sz="2400" dirty="0"/>
            </a:p>
          </p:txBody>
        </p:sp>
        <p:sp>
          <p:nvSpPr>
            <p:cNvPr id="33" name="Line 11">
              <a:extLst>
                <a:ext uri="{FF2B5EF4-FFF2-40B4-BE49-F238E27FC236}">
                  <a16:creationId xmlns:a16="http://schemas.microsoft.com/office/drawing/2014/main" id="{D5F1F024-C674-4C2A-8E73-2B7D869EC799}"/>
                </a:ext>
              </a:extLst>
            </p:cNvPr>
            <p:cNvSpPr>
              <a:spLocks noChangeShapeType="1"/>
            </p:cNvSpPr>
            <p:nvPr/>
          </p:nvSpPr>
          <p:spPr bwMode="auto">
            <a:xfrm>
              <a:off x="2267744" y="1769622"/>
              <a:ext cx="2867" cy="1803394"/>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 name="Line 11">
              <a:extLst>
                <a:ext uri="{FF2B5EF4-FFF2-40B4-BE49-F238E27FC236}">
                  <a16:creationId xmlns:a16="http://schemas.microsoft.com/office/drawing/2014/main" id="{79C50A4F-1382-4F5F-AA7B-511592C333BE}"/>
                </a:ext>
              </a:extLst>
            </p:cNvPr>
            <p:cNvSpPr>
              <a:spLocks noChangeShapeType="1"/>
            </p:cNvSpPr>
            <p:nvPr/>
          </p:nvSpPr>
          <p:spPr bwMode="auto">
            <a:xfrm>
              <a:off x="2253780" y="4748124"/>
              <a:ext cx="5702596"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Text Box 12">
              <a:extLst>
                <a:ext uri="{FF2B5EF4-FFF2-40B4-BE49-F238E27FC236}">
                  <a16:creationId xmlns:a16="http://schemas.microsoft.com/office/drawing/2014/main" id="{CE75B053-518A-48F7-97B6-87621DBBE170}"/>
                </a:ext>
              </a:extLst>
            </p:cNvPr>
            <p:cNvSpPr txBox="1">
              <a:spLocks noChangeArrowheads="1"/>
            </p:cNvSpPr>
            <p:nvPr/>
          </p:nvSpPr>
          <p:spPr bwMode="auto">
            <a:xfrm>
              <a:off x="2555776" y="4286458"/>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buFontTx/>
                <a:buNone/>
              </a:pPr>
              <a:r>
                <a:rPr lang="en-US" altLang="zh-CN" sz="2400" dirty="0">
                  <a:solidFill>
                    <a:schemeClr val="tx1"/>
                  </a:solidFill>
                </a:rPr>
                <a:t>1.</a:t>
              </a:r>
              <a:r>
                <a:rPr lang="zh-CN" altLang="en-US" sz="2400" dirty="0">
                  <a:solidFill>
                    <a:schemeClr val="tx1"/>
                  </a:solidFill>
                </a:rPr>
                <a:t>经济效益月度快报修订说明</a:t>
              </a:r>
            </a:p>
          </p:txBody>
        </p:sp>
        <p:sp>
          <p:nvSpPr>
            <p:cNvPr id="36" name="Line 11">
              <a:extLst>
                <a:ext uri="{FF2B5EF4-FFF2-40B4-BE49-F238E27FC236}">
                  <a16:creationId xmlns:a16="http://schemas.microsoft.com/office/drawing/2014/main" id="{0988D471-63D9-4648-B5DE-71142C4FC693}"/>
                </a:ext>
              </a:extLst>
            </p:cNvPr>
            <p:cNvSpPr>
              <a:spLocks noChangeShapeType="1"/>
            </p:cNvSpPr>
            <p:nvPr/>
          </p:nvSpPr>
          <p:spPr bwMode="auto">
            <a:xfrm>
              <a:off x="2259289" y="5340531"/>
              <a:ext cx="569708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Text Box 12">
              <a:extLst>
                <a:ext uri="{FF2B5EF4-FFF2-40B4-BE49-F238E27FC236}">
                  <a16:creationId xmlns:a16="http://schemas.microsoft.com/office/drawing/2014/main" id="{91AA84A0-C13A-4B97-B39A-05D3A406FDE7}"/>
                </a:ext>
              </a:extLst>
            </p:cNvPr>
            <p:cNvSpPr txBox="1">
              <a:spLocks noChangeArrowheads="1"/>
            </p:cNvSpPr>
            <p:nvPr/>
          </p:nvSpPr>
          <p:spPr bwMode="auto">
            <a:xfrm>
              <a:off x="2576862" y="4878865"/>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2.</a:t>
              </a:r>
              <a:r>
                <a:rPr lang="zh-CN" altLang="en-US" sz="2400" dirty="0">
                  <a:solidFill>
                    <a:schemeClr val="tx1"/>
                  </a:solidFill>
                </a:rPr>
                <a:t>经济效益月度快报工作要求</a:t>
              </a:r>
              <a:endParaRPr lang="zh-CN" altLang="en-US" sz="2400" dirty="0"/>
            </a:p>
          </p:txBody>
        </p:sp>
        <p:sp>
          <p:nvSpPr>
            <p:cNvPr id="38" name="Line 11">
              <a:extLst>
                <a:ext uri="{FF2B5EF4-FFF2-40B4-BE49-F238E27FC236}">
                  <a16:creationId xmlns:a16="http://schemas.microsoft.com/office/drawing/2014/main" id="{77E49B90-DFE6-43A5-98FB-D4DF59B555E2}"/>
                </a:ext>
              </a:extLst>
            </p:cNvPr>
            <p:cNvSpPr>
              <a:spLocks noChangeShapeType="1"/>
            </p:cNvSpPr>
            <p:nvPr/>
          </p:nvSpPr>
          <p:spPr bwMode="auto">
            <a:xfrm>
              <a:off x="2277841" y="5932938"/>
              <a:ext cx="565088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Text Box 12">
              <a:extLst>
                <a:ext uri="{FF2B5EF4-FFF2-40B4-BE49-F238E27FC236}">
                  <a16:creationId xmlns:a16="http://schemas.microsoft.com/office/drawing/2014/main" id="{878A6C28-293D-42A2-A04B-70568C002133}"/>
                </a:ext>
              </a:extLst>
            </p:cNvPr>
            <p:cNvSpPr txBox="1">
              <a:spLocks noChangeArrowheads="1"/>
            </p:cNvSpPr>
            <p:nvPr/>
          </p:nvSpPr>
          <p:spPr bwMode="auto">
            <a:xfrm>
              <a:off x="2579837" y="5471272"/>
              <a:ext cx="38475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3.</a:t>
              </a:r>
              <a:r>
                <a:rPr lang="zh-CN" altLang="en-US" sz="2400" dirty="0">
                  <a:solidFill>
                    <a:schemeClr val="tx1"/>
                  </a:solidFill>
                </a:rPr>
                <a:t>易错情况和易出问题说明</a:t>
              </a:r>
            </a:p>
          </p:txBody>
        </p:sp>
        <p:sp>
          <p:nvSpPr>
            <p:cNvPr id="40" name="Line 11">
              <a:extLst>
                <a:ext uri="{FF2B5EF4-FFF2-40B4-BE49-F238E27FC236}">
                  <a16:creationId xmlns:a16="http://schemas.microsoft.com/office/drawing/2014/main" id="{9253897F-BF63-4CB1-8961-F4C15C84DA36}"/>
                </a:ext>
              </a:extLst>
            </p:cNvPr>
            <p:cNvSpPr>
              <a:spLocks noChangeShapeType="1"/>
            </p:cNvSpPr>
            <p:nvPr/>
          </p:nvSpPr>
          <p:spPr bwMode="auto">
            <a:xfrm>
              <a:off x="2253351" y="4207583"/>
              <a:ext cx="430" cy="231776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Line 11">
              <a:extLst>
                <a:ext uri="{FF2B5EF4-FFF2-40B4-BE49-F238E27FC236}">
                  <a16:creationId xmlns:a16="http://schemas.microsoft.com/office/drawing/2014/main" id="{23CACC9A-26B3-41D0-B985-8ED736ACDB6A}"/>
                </a:ext>
              </a:extLst>
            </p:cNvPr>
            <p:cNvSpPr>
              <a:spLocks noChangeShapeType="1"/>
            </p:cNvSpPr>
            <p:nvPr/>
          </p:nvSpPr>
          <p:spPr bwMode="auto">
            <a:xfrm>
              <a:off x="2299833" y="6525344"/>
              <a:ext cx="5664915"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Text Box 12">
              <a:extLst>
                <a:ext uri="{FF2B5EF4-FFF2-40B4-BE49-F238E27FC236}">
                  <a16:creationId xmlns:a16="http://schemas.microsoft.com/office/drawing/2014/main" id="{5B2B2D38-97FE-46C3-A234-701F72B46623}"/>
                </a:ext>
              </a:extLst>
            </p:cNvPr>
            <p:cNvSpPr txBox="1">
              <a:spLocks noChangeArrowheads="1"/>
            </p:cNvSpPr>
            <p:nvPr/>
          </p:nvSpPr>
          <p:spPr bwMode="auto">
            <a:xfrm>
              <a:off x="2576862" y="6063679"/>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rPr>
                <a:t>4.</a:t>
              </a:r>
              <a:r>
                <a:rPr lang="zh-CN" altLang="en-US" sz="2400" dirty="0">
                  <a:solidFill>
                    <a:schemeClr val="tx1"/>
                  </a:solidFill>
                </a:rPr>
                <a:t>月度快报工作考核评分标准</a:t>
              </a:r>
            </a:p>
          </p:txBody>
        </p:sp>
      </p:grpSp>
    </p:spTree>
  </p:cSld>
  <p:clrMapOvr>
    <a:masterClrMapping/>
  </p:clrMapOvr>
  <p:transition spd="slow" advClick="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64">
            <a:extLst>
              <a:ext uri="{FF2B5EF4-FFF2-40B4-BE49-F238E27FC236}">
                <a16:creationId xmlns:a16="http://schemas.microsoft.com/office/drawing/2014/main" id="{0863FFCC-D9D6-49EC-B938-AC666EE2A134}"/>
              </a:ext>
            </a:extLst>
          </p:cNvPr>
          <p:cNvSpPr>
            <a:spLocks noGrp="1" noChangeArrowheads="1"/>
          </p:cNvSpPr>
          <p:nvPr>
            <p:ph type="title" idx="4294967295"/>
          </p:nvPr>
        </p:nvSpPr>
        <p:spPr bwMode="auto">
          <a:xfrm>
            <a:off x="63276" y="299758"/>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08</a:t>
            </a:r>
            <a:r>
              <a:rPr lang="zh-CN" altLang="en-US" sz="2000" b="1" dirty="0"/>
              <a:t>表）</a:t>
            </a:r>
            <a:endParaRPr lang="en-US" altLang="en-US" dirty="0"/>
          </a:p>
        </p:txBody>
      </p:sp>
      <p:graphicFrame>
        <p:nvGraphicFramePr>
          <p:cNvPr id="2" name="表格 1">
            <a:extLst>
              <a:ext uri="{FF2B5EF4-FFF2-40B4-BE49-F238E27FC236}">
                <a16:creationId xmlns:a16="http://schemas.microsoft.com/office/drawing/2014/main" id="{8B8C45B1-DE7F-42FA-A79C-8232713DA639}"/>
              </a:ext>
            </a:extLst>
          </p:cNvPr>
          <p:cNvGraphicFramePr>
            <a:graphicFrameLocks noGrp="1"/>
          </p:cNvGraphicFramePr>
          <p:nvPr>
            <p:extLst>
              <p:ext uri="{D42A27DB-BD31-4B8C-83A1-F6EECF244321}">
                <p14:modId xmlns:p14="http://schemas.microsoft.com/office/powerpoint/2010/main" val="4274652488"/>
              </p:ext>
            </p:extLst>
          </p:nvPr>
        </p:nvGraphicFramePr>
        <p:xfrm>
          <a:off x="251520" y="954089"/>
          <a:ext cx="8568953" cy="5604153"/>
        </p:xfrm>
        <a:graphic>
          <a:graphicData uri="http://schemas.openxmlformats.org/drawingml/2006/table">
            <a:tbl>
              <a:tblPr/>
              <a:tblGrid>
                <a:gridCol w="2608289">
                  <a:extLst>
                    <a:ext uri="{9D8B030D-6E8A-4147-A177-3AD203B41FA5}">
                      <a16:colId xmlns:a16="http://schemas.microsoft.com/office/drawing/2014/main" val="660016849"/>
                    </a:ext>
                  </a:extLst>
                </a:gridCol>
                <a:gridCol w="320036">
                  <a:extLst>
                    <a:ext uri="{9D8B030D-6E8A-4147-A177-3AD203B41FA5}">
                      <a16:colId xmlns:a16="http://schemas.microsoft.com/office/drawing/2014/main" val="337931715"/>
                    </a:ext>
                  </a:extLst>
                </a:gridCol>
                <a:gridCol w="576065">
                  <a:extLst>
                    <a:ext uri="{9D8B030D-6E8A-4147-A177-3AD203B41FA5}">
                      <a16:colId xmlns:a16="http://schemas.microsoft.com/office/drawing/2014/main" val="3763410393"/>
                    </a:ext>
                  </a:extLst>
                </a:gridCol>
                <a:gridCol w="576065">
                  <a:extLst>
                    <a:ext uri="{9D8B030D-6E8A-4147-A177-3AD203B41FA5}">
                      <a16:colId xmlns:a16="http://schemas.microsoft.com/office/drawing/2014/main" val="1948675078"/>
                    </a:ext>
                  </a:extLst>
                </a:gridCol>
                <a:gridCol w="3072341">
                  <a:extLst>
                    <a:ext uri="{9D8B030D-6E8A-4147-A177-3AD203B41FA5}">
                      <a16:colId xmlns:a16="http://schemas.microsoft.com/office/drawing/2014/main" val="2534073011"/>
                    </a:ext>
                  </a:extLst>
                </a:gridCol>
                <a:gridCol w="328037">
                  <a:extLst>
                    <a:ext uri="{9D8B030D-6E8A-4147-A177-3AD203B41FA5}">
                      <a16:colId xmlns:a16="http://schemas.microsoft.com/office/drawing/2014/main" val="2155323265"/>
                    </a:ext>
                  </a:extLst>
                </a:gridCol>
                <a:gridCol w="544060">
                  <a:extLst>
                    <a:ext uri="{9D8B030D-6E8A-4147-A177-3AD203B41FA5}">
                      <a16:colId xmlns:a16="http://schemas.microsoft.com/office/drawing/2014/main" val="310163540"/>
                    </a:ext>
                  </a:extLst>
                </a:gridCol>
                <a:gridCol w="544060">
                  <a:extLst>
                    <a:ext uri="{9D8B030D-6E8A-4147-A177-3AD203B41FA5}">
                      <a16:colId xmlns:a16="http://schemas.microsoft.com/office/drawing/2014/main" val="2845729827"/>
                    </a:ext>
                  </a:extLst>
                </a:gridCol>
              </a:tblGrid>
              <a:tr h="264844">
                <a:tc gridSpan="8">
                  <a:txBody>
                    <a:bodyPr/>
                    <a:lstStyle/>
                    <a:p>
                      <a:pPr algn="ctr" fontAlgn="ctr"/>
                      <a:r>
                        <a:rPr lang="zh-CN" altLang="en-US" sz="1300" b="1" i="0" u="none" strike="noStrike">
                          <a:solidFill>
                            <a:srgbClr val="000000"/>
                          </a:solidFill>
                          <a:effectLst/>
                          <a:latin typeface="宋体" panose="02010600030101010101" pitchFamily="2" charset="-122"/>
                          <a:ea typeface="宋体" panose="02010600030101010101" pitchFamily="2" charset="-122"/>
                        </a:rPr>
                        <a:t>基本情况表</a:t>
                      </a:r>
                    </a:p>
                  </a:txBody>
                  <a:tcPr marL="3439" marR="3439" marT="3439"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921244662"/>
                  </a:ext>
                </a:extLst>
              </a:tr>
              <a:tr h="155745">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a:noFill/>
                    </a:lnB>
                  </a:tcPr>
                </a:tc>
                <a:tc>
                  <a:txBody>
                    <a:bodyPr/>
                    <a:lstStyle/>
                    <a:p>
                      <a:pPr algn="r" fontAlgn="ctr"/>
                      <a:r>
                        <a:rPr lang="zh-CN" altLang="en-US" sz="800" b="0" i="0" u="none" strike="noStrike">
                          <a:solidFill>
                            <a:srgbClr val="000000"/>
                          </a:solidFill>
                          <a:effectLst/>
                          <a:latin typeface="宋体" panose="02010600030101010101" pitchFamily="2" charset="-122"/>
                          <a:ea typeface="宋体" panose="02010600030101010101" pitchFamily="2" charset="-122"/>
                        </a:rPr>
                        <a:t>财企</a:t>
                      </a:r>
                      <a:r>
                        <a:rPr lang="en-US" altLang="zh-CN" sz="800" b="0" i="0" u="none" strike="noStrike">
                          <a:solidFill>
                            <a:srgbClr val="000000"/>
                          </a:solidFill>
                          <a:effectLst/>
                          <a:latin typeface="宋体" panose="02010600030101010101" pitchFamily="2" charset="-122"/>
                          <a:ea typeface="宋体" panose="02010600030101010101" pitchFamily="2" charset="-122"/>
                        </a:rPr>
                        <a:t>08</a:t>
                      </a:r>
                      <a:r>
                        <a:rPr lang="zh-CN" altLang="en-US" sz="800" b="0" i="0" u="none" strike="noStrike">
                          <a:solidFill>
                            <a:srgbClr val="000000"/>
                          </a:solidFill>
                          <a:effectLst/>
                          <a:latin typeface="宋体" panose="02010600030101010101" pitchFamily="2" charset="-122"/>
                          <a:ea typeface="宋体" panose="02010600030101010101" pitchFamily="2" charset="-122"/>
                        </a:rPr>
                        <a:t>表</a:t>
                      </a:r>
                    </a:p>
                  </a:txBody>
                  <a:tcPr marL="3439" marR="3439" marT="3439" marB="0" anchor="ctr">
                    <a:lnL>
                      <a:noFill/>
                    </a:lnL>
                    <a:lnR>
                      <a:noFill/>
                    </a:lnR>
                    <a:lnT>
                      <a:noFill/>
                    </a:lnT>
                    <a:lnB>
                      <a:noFill/>
                    </a:lnB>
                  </a:tcPr>
                </a:tc>
                <a:extLst>
                  <a:ext uri="{0D108BD9-81ED-4DB2-BD59-A6C34878D82A}">
                    <a16:rowId xmlns:a16="http://schemas.microsoft.com/office/drawing/2014/main" val="2379642125"/>
                  </a:ext>
                </a:extLst>
              </a:tr>
              <a:tr h="194262">
                <a:tc>
                  <a:txBody>
                    <a:bodyPr/>
                    <a:lstStyle/>
                    <a:p>
                      <a:pPr algn="l" fontAlgn="ctr"/>
                      <a:r>
                        <a:rPr lang="zh-CN" altLang="en-US" sz="800" b="0" i="0" u="none" strike="noStrike">
                          <a:solidFill>
                            <a:srgbClr val="000000"/>
                          </a:solidFill>
                          <a:effectLst/>
                          <a:latin typeface="宋体" panose="02010600030101010101" pitchFamily="2" charset="-122"/>
                          <a:ea typeface="宋体" panose="02010600030101010101" pitchFamily="2" charset="-122"/>
                        </a:rPr>
                        <a:t>编制单位：</a:t>
                      </a: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fontAlgn="ctr"/>
                      <a:r>
                        <a:rPr lang="en-US" altLang="zh-CN" sz="800" b="0" i="0" u="none" strike="noStrike">
                          <a:solidFill>
                            <a:srgbClr val="000000"/>
                          </a:solidFill>
                          <a:effectLst/>
                          <a:latin typeface="宋体" panose="02010600030101010101" pitchFamily="2" charset="-122"/>
                          <a:ea typeface="宋体" panose="02010600030101010101" pitchFamily="2" charset="-122"/>
                        </a:rPr>
                        <a:t>2019</a:t>
                      </a:r>
                      <a:r>
                        <a:rPr lang="zh-CN" altLang="en-US" sz="800" b="0" i="0" u="none" strike="noStrike">
                          <a:solidFill>
                            <a:srgbClr val="000000"/>
                          </a:solidFill>
                          <a:effectLst/>
                          <a:latin typeface="宋体" panose="02010600030101010101" pitchFamily="2" charset="-122"/>
                          <a:ea typeface="宋体" panose="02010600030101010101" pitchFamily="2" charset="-122"/>
                        </a:rPr>
                        <a:t>年</a:t>
                      </a:r>
                      <a:r>
                        <a:rPr lang="en-US" altLang="zh-CN" sz="800" b="0" i="0" u="none" strike="noStrike">
                          <a:solidFill>
                            <a:srgbClr val="000000"/>
                          </a:solidFill>
                          <a:effectLst/>
                          <a:latin typeface="宋体" panose="02010600030101010101" pitchFamily="2" charset="-122"/>
                          <a:ea typeface="宋体" panose="02010600030101010101" pitchFamily="2" charset="-122"/>
                        </a:rPr>
                        <a:t>12</a:t>
                      </a:r>
                      <a:r>
                        <a:rPr lang="zh-CN" altLang="en-US" sz="800" b="0" i="0" u="none" strike="noStrike">
                          <a:solidFill>
                            <a:srgbClr val="000000"/>
                          </a:solidFill>
                          <a:effectLst/>
                          <a:latin typeface="宋体" panose="02010600030101010101" pitchFamily="2" charset="-122"/>
                          <a:ea typeface="宋体" panose="02010600030101010101" pitchFamily="2" charset="-122"/>
                        </a:rPr>
                        <a:t>月</a:t>
                      </a:r>
                      <a:r>
                        <a:rPr lang="en-US" altLang="zh-CN" sz="800" b="0" i="0" u="none" strike="noStrike">
                          <a:solidFill>
                            <a:srgbClr val="000000"/>
                          </a:solidFill>
                          <a:effectLst/>
                          <a:latin typeface="宋体" panose="02010600030101010101" pitchFamily="2" charset="-122"/>
                          <a:ea typeface="宋体" panose="02010600030101010101" pitchFamily="2" charset="-122"/>
                        </a:rPr>
                        <a:t>31</a:t>
                      </a:r>
                      <a:r>
                        <a:rPr lang="zh-CN" altLang="en-US" sz="800" b="0" i="0" u="none" strike="noStrike">
                          <a:solidFill>
                            <a:srgbClr val="000000"/>
                          </a:solidFill>
                          <a:effectLst/>
                          <a:latin typeface="宋体" panose="02010600030101010101" pitchFamily="2" charset="-122"/>
                          <a:ea typeface="宋体" panose="02010600030101010101" pitchFamily="2" charset="-122"/>
                        </a:rPr>
                        <a:t>日</a:t>
                      </a: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金额单位：元</a:t>
                      </a: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ctr"/>
                      <a:endParaRPr lang="zh-CN" altLang="en-US" sz="800" b="0" i="0" u="none" strike="noStrike" dirty="0">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556995"/>
                  </a:ext>
                </a:extLst>
              </a:tr>
              <a:tr h="155745">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项            目</a:t>
                      </a:r>
                    </a:p>
                  </a:txBody>
                  <a:tcPr marL="3439" marR="3439" marT="3439"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行次</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本年数</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上年数</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项            目</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行次</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本年数</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上年数</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2256774"/>
                  </a:ext>
                </a:extLst>
              </a:tr>
              <a:tr h="155745">
                <a:tc>
                  <a:txBody>
                    <a:bodyPr/>
                    <a:lstStyle/>
                    <a:p>
                      <a:pPr algn="l" fontAlgn="ctr"/>
                      <a:r>
                        <a:rPr lang="zh-CN" altLang="en-US" sz="700" b="1" i="0" u="none" strike="noStrike" dirty="0">
                          <a:solidFill>
                            <a:srgbClr val="000000"/>
                          </a:solidFill>
                          <a:effectLst/>
                          <a:latin typeface="宋体" panose="02010600030101010101" pitchFamily="2" charset="-122"/>
                          <a:ea typeface="宋体" panose="02010600030101010101" pitchFamily="2" charset="-122"/>
                        </a:rPr>
                        <a:t>一、本年收到的财政性资金</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（二）劳动生产总值</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4027777"/>
                  </a:ext>
                </a:extLst>
              </a:tr>
              <a:tr h="155745">
                <a:tc>
                  <a:txBody>
                    <a:bodyPr/>
                    <a:lstStyle/>
                    <a:p>
                      <a:pPr algn="l" fontAlgn="ctr"/>
                      <a:r>
                        <a:rPr lang="zh-CN" altLang="en-US" sz="700" b="0" i="0" u="none" strike="noStrike" dirty="0">
                          <a:solidFill>
                            <a:srgbClr val="000000"/>
                          </a:solidFill>
                          <a:effectLst/>
                          <a:latin typeface="宋体" panose="02010600030101010101" pitchFamily="2" charset="-122"/>
                          <a:ea typeface="宋体" panose="02010600030101010101" pitchFamily="2" charset="-122"/>
                        </a:rPr>
                        <a:t>（一）基本建设性资金</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四、投资收益</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0780568"/>
                  </a:ext>
                </a:extLst>
              </a:tr>
              <a:tr h="155745">
                <a:tc>
                  <a:txBody>
                    <a:bodyPr/>
                    <a:lstStyle/>
                    <a:p>
                      <a:pPr algn="l" fontAlgn="ctr"/>
                      <a:r>
                        <a:rPr lang="zh-CN" altLang="en-US" sz="700" b="0" i="0" u="none" strike="noStrike" dirty="0">
                          <a:solidFill>
                            <a:srgbClr val="000000"/>
                          </a:solidFill>
                          <a:effectLst/>
                          <a:latin typeface="宋体" panose="02010600030101010101" pitchFamily="2" charset="-122"/>
                          <a:ea typeface="宋体" panose="02010600030101010101" pitchFamily="2" charset="-122"/>
                        </a:rPr>
                        <a:t>（二）生产发展性资金</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其中：长期股权投资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9457633"/>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（三）社会保障性资金</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☆交易性金融资产</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1419927"/>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（四）其他</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以公允价值计量且其变动计入当期损益的金融资产</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3789519"/>
                  </a:ext>
                </a:extLst>
              </a:tr>
              <a:tr h="155745">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二、高质量发展有关情况：</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以公允价值计量且其变动计入当期损益的金融负债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9546114"/>
                  </a:ext>
                </a:extLst>
              </a:tr>
              <a:tr h="155745">
                <a:tc>
                  <a:txBody>
                    <a:bodyPr/>
                    <a:lstStyle/>
                    <a:p>
                      <a:pPr algn="l" fontAlgn="ctr"/>
                      <a:r>
                        <a:rPr lang="zh-CN" altLang="en-US" sz="800" b="0" i="0" u="none" strike="noStrike">
                          <a:solidFill>
                            <a:srgbClr val="000000"/>
                          </a:solidFill>
                          <a:effectLst/>
                          <a:latin typeface="宋体" panose="02010600030101010101" pitchFamily="2" charset="-122"/>
                          <a:ea typeface="宋体" panose="02010600030101010101" pitchFamily="2" charset="-122"/>
                        </a:rPr>
                        <a:t>（一）专利情况：</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☆债权投资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5919539"/>
                  </a:ext>
                </a:extLst>
              </a:tr>
              <a:tr h="155745">
                <a:tc>
                  <a:txBody>
                    <a:bodyPr/>
                    <a:lstStyle/>
                    <a:p>
                      <a:pPr algn="l" fontAlgn="ctr"/>
                      <a:r>
                        <a:rPr lang="zh-CN" altLang="en-US" sz="900" b="1" i="0" u="none" strike="noStrike" dirty="0">
                          <a:solidFill>
                            <a:srgbClr val="FF0000"/>
                          </a:solidFill>
                          <a:effectLst/>
                          <a:latin typeface="宋体" panose="02010600030101010101" pitchFamily="2" charset="-122"/>
                          <a:ea typeface="宋体" panose="02010600030101010101" pitchFamily="2" charset="-122"/>
                        </a:rPr>
                        <a:t>  </a:t>
                      </a:r>
                      <a:r>
                        <a:rPr lang="en-US" altLang="zh-CN" sz="900" b="1" i="0" u="none" strike="noStrike" dirty="0">
                          <a:solidFill>
                            <a:srgbClr val="FF0000"/>
                          </a:solidFill>
                          <a:effectLst/>
                          <a:latin typeface="宋体" panose="02010600030101010101" pitchFamily="2" charset="-122"/>
                          <a:ea typeface="宋体" panose="02010600030101010101" pitchFamily="2" charset="-122"/>
                        </a:rPr>
                        <a:t>1.</a:t>
                      </a:r>
                      <a:r>
                        <a:rPr lang="zh-CN" altLang="en-US" sz="900" b="1" i="0" u="none" strike="noStrike" dirty="0">
                          <a:solidFill>
                            <a:srgbClr val="FF0000"/>
                          </a:solidFill>
                          <a:effectLst/>
                          <a:latin typeface="宋体" panose="02010600030101010101" pitchFamily="2" charset="-122"/>
                          <a:ea typeface="宋体" panose="02010600030101010101" pitchFamily="2" charset="-122"/>
                        </a:rPr>
                        <a:t>累计拥有有效专利数（件）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dirty="0">
                          <a:solidFill>
                            <a:srgbClr val="000000"/>
                          </a:solidFill>
                          <a:effectLst/>
                          <a:latin typeface="宋体" panose="02010600030101010101" pitchFamily="2" charset="-122"/>
                          <a:ea typeface="宋体" panose="02010600030101010101" pitchFamily="2" charset="-122"/>
                        </a:rPr>
                        <a:t>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可供出售金融资产</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5359476"/>
                  </a:ext>
                </a:extLst>
              </a:tr>
              <a:tr h="155745">
                <a:tc>
                  <a:txBody>
                    <a:bodyPr/>
                    <a:lstStyle/>
                    <a:p>
                      <a:pPr algn="l" fontAlgn="ctr"/>
                      <a:r>
                        <a:rPr lang="zh-CN" altLang="en-US" sz="900" b="1" i="0" u="none" strike="noStrike" dirty="0">
                          <a:solidFill>
                            <a:srgbClr val="FF0000"/>
                          </a:solidFill>
                          <a:effectLst/>
                          <a:latin typeface="宋体" panose="02010600030101010101" pitchFamily="2" charset="-122"/>
                          <a:ea typeface="宋体" panose="02010600030101010101" pitchFamily="2" charset="-122"/>
                        </a:rPr>
                        <a:t>        其中：累计拥有有效发明专利数（件）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☆其他债权投资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177208"/>
                  </a:ext>
                </a:extLst>
              </a:tr>
              <a:tr h="155745">
                <a:tc>
                  <a:txBody>
                    <a:bodyPr/>
                    <a:lstStyle/>
                    <a:p>
                      <a:pPr algn="l" fontAlgn="ctr"/>
                      <a:r>
                        <a:rPr lang="zh-CN" altLang="en-US" sz="900" b="1" i="0" u="none" strike="noStrike">
                          <a:solidFill>
                            <a:srgbClr val="FF0000"/>
                          </a:solidFill>
                          <a:effectLst/>
                          <a:latin typeface="宋体" panose="02010600030101010101" pitchFamily="2" charset="-122"/>
                          <a:ea typeface="宋体" panose="02010600030101010101" pitchFamily="2" charset="-122"/>
                        </a:rPr>
                        <a:t>  </a:t>
                      </a:r>
                      <a:r>
                        <a:rPr lang="en-US" altLang="zh-CN" sz="900" b="1" i="0" u="none" strike="noStrike">
                          <a:solidFill>
                            <a:srgbClr val="FF0000"/>
                          </a:solidFill>
                          <a:effectLst/>
                          <a:latin typeface="宋体" panose="02010600030101010101" pitchFamily="2" charset="-122"/>
                          <a:ea typeface="宋体" panose="02010600030101010101" pitchFamily="2" charset="-122"/>
                        </a:rPr>
                        <a:t>2.</a:t>
                      </a:r>
                      <a:r>
                        <a:rPr lang="zh-CN" altLang="en-US" sz="900" b="1" i="0" u="none" strike="noStrike">
                          <a:solidFill>
                            <a:srgbClr val="FF0000"/>
                          </a:solidFill>
                          <a:effectLst/>
                          <a:latin typeface="宋体" panose="02010600030101010101" pitchFamily="2" charset="-122"/>
                          <a:ea typeface="宋体" panose="02010600030101010101" pitchFamily="2" charset="-122"/>
                        </a:rPr>
                        <a:t>专利申请数（件）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10</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持有至到期投资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40</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5888933"/>
                  </a:ext>
                </a:extLst>
              </a:tr>
              <a:tr h="155745">
                <a:tc>
                  <a:txBody>
                    <a:bodyPr/>
                    <a:lstStyle/>
                    <a:p>
                      <a:pPr algn="l" fontAlgn="ctr"/>
                      <a:r>
                        <a:rPr lang="zh-CN" altLang="en-US" sz="900" b="1" i="0" u="none" strike="noStrike" dirty="0">
                          <a:solidFill>
                            <a:srgbClr val="FF0000"/>
                          </a:solidFill>
                          <a:effectLst/>
                          <a:latin typeface="宋体" panose="02010600030101010101" pitchFamily="2" charset="-122"/>
                          <a:ea typeface="宋体" panose="02010600030101010101" pitchFamily="2" charset="-122"/>
                        </a:rPr>
                        <a:t>        其中：发明专利申请数（件）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☆其他权益工具</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2673080"/>
                  </a:ext>
                </a:extLst>
              </a:tr>
              <a:tr h="155745">
                <a:tc>
                  <a:txBody>
                    <a:bodyPr/>
                    <a:lstStyle/>
                    <a:p>
                      <a:pPr algn="l" fontAlgn="ctr"/>
                      <a:r>
                        <a:rPr lang="zh-CN" altLang="en-US" sz="900" b="1" i="0" u="none" strike="noStrike" dirty="0">
                          <a:solidFill>
                            <a:srgbClr val="FF0000"/>
                          </a:solidFill>
                          <a:effectLst/>
                          <a:latin typeface="宋体" panose="02010600030101010101" pitchFamily="2" charset="-122"/>
                          <a:ea typeface="宋体" panose="02010600030101010101" pitchFamily="2" charset="-122"/>
                        </a:rPr>
                        <a:t>  </a:t>
                      </a:r>
                      <a:r>
                        <a:rPr lang="en-US" altLang="zh-CN" sz="900" b="1" i="0" u="none" strike="noStrike" dirty="0">
                          <a:solidFill>
                            <a:srgbClr val="FF0000"/>
                          </a:solidFill>
                          <a:effectLst/>
                          <a:latin typeface="宋体" panose="02010600030101010101" pitchFamily="2" charset="-122"/>
                          <a:ea typeface="宋体" panose="02010600030101010101" pitchFamily="2" charset="-122"/>
                        </a:rPr>
                        <a:t>3.</a:t>
                      </a:r>
                      <a:r>
                        <a:rPr lang="zh-CN" altLang="en-US" sz="900" b="1" i="0" u="none" strike="noStrike" dirty="0">
                          <a:solidFill>
                            <a:srgbClr val="FF0000"/>
                          </a:solidFill>
                          <a:effectLst/>
                          <a:latin typeface="宋体" panose="02010600030101010101" pitchFamily="2" charset="-122"/>
                          <a:ea typeface="宋体" panose="02010600030101010101" pitchFamily="2" charset="-122"/>
                        </a:rPr>
                        <a:t>专利授权数（件）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☆其他非流动金融资产</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0461544"/>
                  </a:ext>
                </a:extLst>
              </a:tr>
              <a:tr h="155745">
                <a:tc>
                  <a:txBody>
                    <a:bodyPr/>
                    <a:lstStyle/>
                    <a:p>
                      <a:pPr algn="l" fontAlgn="ctr"/>
                      <a:r>
                        <a:rPr lang="zh-CN" altLang="en-US" sz="900" b="1" i="0" u="none" strike="noStrike" dirty="0">
                          <a:solidFill>
                            <a:srgbClr val="FF0000"/>
                          </a:solidFill>
                          <a:effectLst/>
                          <a:latin typeface="宋体" panose="02010600030101010101" pitchFamily="2" charset="-122"/>
                          <a:ea typeface="宋体" panose="02010600030101010101" pitchFamily="2" charset="-122"/>
                        </a:rPr>
                        <a:t>        其中：发明专利授权数（件）</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其他项目收益</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0779641"/>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（二）本年企业提取的安全生产费用</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zh-CN" altLang="en-US" sz="700" b="1" i="0" u="none" strike="noStrike" dirty="0">
                          <a:solidFill>
                            <a:srgbClr val="000000"/>
                          </a:solidFill>
                          <a:effectLst/>
                          <a:latin typeface="宋体" panose="02010600030101010101" pitchFamily="2" charset="-122"/>
                          <a:ea typeface="宋体" panose="02010600030101010101" pitchFamily="2" charset="-122"/>
                        </a:rPr>
                        <a:t>五、本年固定资产投资额</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5931968"/>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（三）本年企业支出的安全生产费用</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zh-CN" altLang="en-US" sz="700" b="0" i="0" u="none" strike="noStrike" dirty="0">
                          <a:solidFill>
                            <a:srgbClr val="000000"/>
                          </a:solidFill>
                          <a:effectLst/>
                          <a:latin typeface="宋体" panose="02010600030101010101" pitchFamily="2" charset="-122"/>
                          <a:ea typeface="宋体" panose="02010600030101010101" pitchFamily="2" charset="-122"/>
                        </a:rPr>
                        <a:t>   </a:t>
                      </a:r>
                      <a:r>
                        <a:rPr lang="en-US" altLang="zh-CN" sz="700" b="0" i="0" u="none" strike="noStrike" dirty="0">
                          <a:solidFill>
                            <a:srgbClr val="000000"/>
                          </a:solidFill>
                          <a:effectLst/>
                          <a:latin typeface="宋体" panose="02010600030101010101" pitchFamily="2" charset="-122"/>
                          <a:ea typeface="宋体" panose="02010600030101010101" pitchFamily="2" charset="-122"/>
                        </a:rPr>
                        <a:t>1.</a:t>
                      </a:r>
                      <a:r>
                        <a:rPr lang="zh-CN" altLang="en-US" sz="700" b="0" i="0" u="none" strike="noStrike" dirty="0">
                          <a:solidFill>
                            <a:srgbClr val="000000"/>
                          </a:solidFill>
                          <a:effectLst/>
                          <a:latin typeface="宋体" panose="02010600030101010101" pitchFamily="2" charset="-122"/>
                          <a:ea typeface="宋体" panose="02010600030101010101" pitchFamily="2" charset="-122"/>
                        </a:rPr>
                        <a:t>购置固定资产</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3510857"/>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（四）本年科技资金来源合计</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a:t>
                      </a:r>
                      <a:r>
                        <a:rPr lang="en-US" altLang="zh-CN" sz="700" b="0" i="0" u="none" strike="noStrike">
                          <a:solidFill>
                            <a:srgbClr val="000000"/>
                          </a:solidFill>
                          <a:effectLst/>
                          <a:latin typeface="宋体" panose="02010600030101010101" pitchFamily="2" charset="-122"/>
                          <a:ea typeface="宋体" panose="02010600030101010101" pitchFamily="2" charset="-122"/>
                        </a:rPr>
                        <a:t>2.</a:t>
                      </a:r>
                      <a:r>
                        <a:rPr lang="zh-CN" altLang="en-US" sz="700" b="0" i="0" u="none" strike="noStrike">
                          <a:solidFill>
                            <a:srgbClr val="000000"/>
                          </a:solidFill>
                          <a:effectLst/>
                          <a:latin typeface="宋体" panose="02010600030101010101" pitchFamily="2" charset="-122"/>
                          <a:ea typeface="宋体" panose="02010600030101010101" pitchFamily="2" charset="-122"/>
                        </a:rPr>
                        <a:t>基建投资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6491329"/>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其中：政府拨款</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a:t>
                      </a:r>
                      <a:r>
                        <a:rPr lang="en-US" altLang="zh-CN" sz="700" b="0" i="0" u="none" strike="noStrike">
                          <a:solidFill>
                            <a:srgbClr val="000000"/>
                          </a:solidFill>
                          <a:effectLst/>
                          <a:latin typeface="宋体" panose="02010600030101010101" pitchFamily="2" charset="-122"/>
                          <a:ea typeface="宋体" panose="02010600030101010101" pitchFamily="2" charset="-122"/>
                        </a:rPr>
                        <a:t>3.</a:t>
                      </a:r>
                      <a:r>
                        <a:rPr lang="zh-CN" altLang="en-US" sz="700" b="0" i="0" u="none" strike="noStrike">
                          <a:solidFill>
                            <a:srgbClr val="000000"/>
                          </a:solidFill>
                          <a:effectLst/>
                          <a:latin typeface="宋体" panose="02010600030101010101" pitchFamily="2" charset="-122"/>
                          <a:ea typeface="宋体" panose="02010600030101010101" pitchFamily="2" charset="-122"/>
                        </a:rPr>
                        <a:t>其他投资</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181628"/>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企业自筹</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dirty="0">
                          <a:solidFill>
                            <a:srgbClr val="FF0000"/>
                          </a:solidFill>
                          <a:effectLst/>
                          <a:latin typeface="宋体" panose="02010600030101010101" pitchFamily="2" charset="-122"/>
                          <a:ea typeface="宋体" panose="02010600030101010101" pitchFamily="2" charset="-122"/>
                        </a:rPr>
                        <a:t>六、本年计提的固定资产折旧总额</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69193"/>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19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dirty="0">
                          <a:solidFill>
                            <a:srgbClr val="000000"/>
                          </a:solidFill>
                          <a:effectLst/>
                          <a:latin typeface="宋体" panose="02010600030101010101" pitchFamily="2" charset="-122"/>
                          <a:ea typeface="宋体" panose="02010600030101010101" pitchFamily="2" charset="-122"/>
                        </a:rPr>
                        <a:t>七、本年管理费用项下的业务招待费支出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49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1289751"/>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（五）本年科技支出合计</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20</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dirty="0">
                          <a:solidFill>
                            <a:srgbClr val="FF0000"/>
                          </a:solidFill>
                          <a:effectLst/>
                          <a:latin typeface="宋体" panose="02010600030101010101" pitchFamily="2" charset="-122"/>
                          <a:ea typeface="宋体" panose="02010600030101010101" pitchFamily="2" charset="-122"/>
                        </a:rPr>
                        <a:t>八、本年管理费用项下的党建工作经费</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50</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4141456"/>
                  </a:ext>
                </a:extLst>
              </a:tr>
              <a:tr h="155745">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a:t>
                      </a:r>
                      <a:r>
                        <a:rPr lang="en-US" altLang="zh-CN" sz="1000" b="1" i="0" u="none" strike="noStrike" dirty="0">
                          <a:solidFill>
                            <a:srgbClr val="FF0000"/>
                          </a:solidFill>
                          <a:effectLst/>
                          <a:latin typeface="宋体" panose="02010600030101010101" pitchFamily="2" charset="-122"/>
                          <a:ea typeface="宋体" panose="02010600030101010101" pitchFamily="2" charset="-122"/>
                        </a:rPr>
                        <a:t>1.</a:t>
                      </a:r>
                      <a:r>
                        <a:rPr lang="zh-CN" altLang="en-US" sz="1000" b="1" i="0" u="none" strike="noStrike" dirty="0">
                          <a:solidFill>
                            <a:srgbClr val="FF0000"/>
                          </a:solidFill>
                          <a:effectLst/>
                          <a:latin typeface="宋体" panose="02010600030101010101" pitchFamily="2" charset="-122"/>
                          <a:ea typeface="宋体" panose="02010600030101010101" pitchFamily="2" charset="-122"/>
                        </a:rPr>
                        <a:t>研究开发支出</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dirty="0">
                          <a:solidFill>
                            <a:srgbClr val="000000"/>
                          </a:solidFill>
                          <a:effectLst/>
                          <a:latin typeface="宋体" panose="02010600030101010101" pitchFamily="2" charset="-122"/>
                          <a:ea typeface="宋体" panose="02010600030101010101" pitchFamily="2" charset="-122"/>
                        </a:rPr>
                        <a:t>九、本年企业支付的环境保护及生态恢复支出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51</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188449"/>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其中：研发人员人工支出</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dirty="0">
                          <a:solidFill>
                            <a:srgbClr val="000000"/>
                          </a:solidFill>
                          <a:effectLst/>
                          <a:latin typeface="宋体" panose="02010600030101010101" pitchFamily="2" charset="-122"/>
                          <a:ea typeface="宋体" panose="02010600030101010101" pitchFamily="2" charset="-122"/>
                        </a:rPr>
                        <a:t>          其中：（一）本年度上交政府统筹的支出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52</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6269427"/>
                  </a:ext>
                </a:extLst>
              </a:tr>
              <a:tr h="155745">
                <a:tc>
                  <a:txBody>
                    <a:bodyPr/>
                    <a:lstStyle/>
                    <a:p>
                      <a:pPr algn="l" fontAlgn="ctr"/>
                      <a:r>
                        <a:rPr lang="zh-CN" altLang="en-US" sz="700" b="0" i="0" u="none" strike="noStrike" dirty="0">
                          <a:solidFill>
                            <a:srgbClr val="000000"/>
                          </a:solidFill>
                          <a:effectLst/>
                          <a:latin typeface="宋体" panose="02010600030101010101" pitchFamily="2" charset="-122"/>
                          <a:ea typeface="宋体" panose="02010600030101010101" pitchFamily="2" charset="-122"/>
                        </a:rPr>
                        <a:t>　　       　　 </a:t>
                      </a:r>
                      <a:r>
                        <a:rPr lang="zh-CN" altLang="en-US" sz="900" b="1" i="0" u="none" strike="noStrike" dirty="0">
                          <a:solidFill>
                            <a:srgbClr val="FF0000"/>
                          </a:solidFill>
                          <a:effectLst/>
                          <a:latin typeface="宋体" panose="02010600030101010101" pitchFamily="2" charset="-122"/>
                          <a:ea typeface="宋体" panose="02010600030101010101" pitchFamily="2" charset="-122"/>
                        </a:rPr>
                        <a:t>研发性固定资产维护费用支出</a:t>
                      </a:r>
                      <a:endParaRPr lang="zh-CN" altLang="en-US" sz="700" b="1" i="0" u="none" strike="noStrike" dirty="0">
                        <a:solidFill>
                          <a:srgbClr val="FF0000"/>
                        </a:solidFill>
                        <a:effectLst/>
                        <a:latin typeface="宋体" panose="02010600030101010101" pitchFamily="2" charset="-122"/>
                        <a:ea typeface="宋体" panose="02010600030101010101" pitchFamily="2" charset="-122"/>
                      </a:endParaRP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（二）本年度企业提取或据实列支的支出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53</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9109850"/>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其他研究开发支出</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（三）本年企业支出的节能减排费用</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54</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1644310"/>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a:t>
                      </a:r>
                      <a:r>
                        <a:rPr lang="en-US" altLang="zh-CN" sz="700" b="0" i="0" u="none" strike="noStrike">
                          <a:solidFill>
                            <a:srgbClr val="000000"/>
                          </a:solidFill>
                          <a:effectLst/>
                          <a:latin typeface="宋体" panose="02010600030101010101" pitchFamily="2" charset="-122"/>
                          <a:ea typeface="宋体" panose="02010600030101010101" pitchFamily="2" charset="-122"/>
                        </a:rPr>
                        <a:t>2.</a:t>
                      </a:r>
                      <a:r>
                        <a:rPr lang="zh-CN" altLang="en-US" sz="700" b="0" i="0" u="none" strike="noStrike">
                          <a:solidFill>
                            <a:srgbClr val="000000"/>
                          </a:solidFill>
                          <a:effectLst/>
                          <a:latin typeface="宋体" panose="02010600030101010101" pitchFamily="2" charset="-122"/>
                          <a:ea typeface="宋体" panose="02010600030101010101" pitchFamily="2" charset="-122"/>
                        </a:rPr>
                        <a:t>购买新技术、科研设备等支出</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十、企业累计向境外投资额</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dirty="0">
                          <a:solidFill>
                            <a:srgbClr val="000000"/>
                          </a:solidFill>
                          <a:effectLst/>
                          <a:latin typeface="宋体" panose="02010600030101010101" pitchFamily="2" charset="-122"/>
                          <a:ea typeface="宋体" panose="02010600030101010101" pitchFamily="2" charset="-122"/>
                        </a:rPr>
                        <a:t>55</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3515659"/>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a:t>
                      </a:r>
                      <a:r>
                        <a:rPr lang="en-US" altLang="zh-CN" sz="700" b="0" i="0" u="none" strike="noStrike">
                          <a:solidFill>
                            <a:srgbClr val="000000"/>
                          </a:solidFill>
                          <a:effectLst/>
                          <a:latin typeface="宋体" panose="02010600030101010101" pitchFamily="2" charset="-122"/>
                          <a:ea typeface="宋体" panose="02010600030101010101" pitchFamily="2" charset="-122"/>
                        </a:rPr>
                        <a:t>3.</a:t>
                      </a:r>
                      <a:r>
                        <a:rPr lang="zh-CN" altLang="en-US" sz="700" b="0" i="0" u="none" strike="noStrike">
                          <a:solidFill>
                            <a:srgbClr val="000000"/>
                          </a:solidFill>
                          <a:effectLst/>
                          <a:latin typeface="宋体" panose="02010600030101010101" pitchFamily="2" charset="-122"/>
                          <a:ea typeface="宋体" panose="02010600030101010101" pitchFamily="2" charset="-122"/>
                        </a:rPr>
                        <a:t>其他科技支出</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其中：企业本年新增向境外投资额</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56</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0590739"/>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（六）科技人员人数</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十一、本年对扶贫方面的支出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57</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8231236"/>
                  </a:ext>
                </a:extLst>
              </a:tr>
              <a:tr h="15574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       其中：研发人员人数</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十二、本年对外捐赠支出（不含上述本年对扶贫方面的支出）</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58</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2412855"/>
                  </a:ext>
                </a:extLst>
              </a:tr>
              <a:tr h="155745">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三、产值（按现行价格计算）</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29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1" i="0" u="none" strike="noStrike">
                          <a:solidFill>
                            <a:srgbClr val="000000"/>
                          </a:solidFill>
                          <a:effectLst/>
                          <a:latin typeface="宋体" panose="02010600030101010101" pitchFamily="2" charset="-122"/>
                          <a:ea typeface="宋体" panose="02010600030101010101" pitchFamily="2" charset="-122"/>
                        </a:rPr>
                        <a:t>十三、社会贡献总额</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59</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8937838"/>
                  </a:ext>
                </a:extLst>
              </a:tr>
              <a:tr h="15833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（一）工业总产值</a:t>
                      </a:r>
                    </a:p>
                  </a:txBody>
                  <a:tcPr marL="3439" marR="3439" marT="3439" marB="0" anchor="ctr">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CN" sz="800" b="0" i="0" u="none" strike="noStrike">
                          <a:solidFill>
                            <a:srgbClr val="000000"/>
                          </a:solidFill>
                          <a:effectLst/>
                          <a:latin typeface="宋体" panose="02010600030101010101" pitchFamily="2" charset="-122"/>
                          <a:ea typeface="宋体" panose="02010600030101010101" pitchFamily="2" charset="-122"/>
                        </a:rPr>
                        <a:t>30</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zh-CN" altLang="en-US" sz="800" b="0" i="0" u="none" strike="noStrike" dirty="0">
                          <a:solidFill>
                            <a:srgbClr val="000000"/>
                          </a:solidFill>
                          <a:effectLst/>
                          <a:latin typeface="宋体" panose="02010600030101010101" pitchFamily="2" charset="-122"/>
                          <a:ea typeface="宋体" panose="02010600030101010101" pitchFamily="2" charset="-122"/>
                        </a:rPr>
                        <a:t>　</a:t>
                      </a:r>
                    </a:p>
                  </a:txBody>
                  <a:tcPr marL="3439" marR="3439" marT="3439"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9003545"/>
                  </a:ext>
                </a:extLst>
              </a:tr>
              <a:tr h="158335">
                <a:tc>
                  <a:txBody>
                    <a:bodyPr/>
                    <a:lstStyle/>
                    <a:p>
                      <a:pPr algn="l" fontAlgn="ctr"/>
                      <a:r>
                        <a:rPr lang="zh-CN" altLang="en-US" sz="700" b="0" i="0" u="none" strike="noStrike">
                          <a:solidFill>
                            <a:srgbClr val="000000"/>
                          </a:solidFill>
                          <a:effectLst/>
                          <a:latin typeface="宋体" panose="02010600030101010101" pitchFamily="2" charset="-122"/>
                          <a:ea typeface="宋体" panose="02010600030101010101" pitchFamily="2" charset="-122"/>
                        </a:rPr>
                        <a:t>注：加☆项目为执行新金融工具准则企业适用。</a:t>
                      </a: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zh-CN" altLang="en-US" sz="800" b="0" i="0" u="none" strike="noStrike" dirty="0">
                        <a:solidFill>
                          <a:srgbClr val="000000"/>
                        </a:solidFill>
                        <a:effectLst/>
                        <a:latin typeface="宋体" panose="02010600030101010101" pitchFamily="2" charset="-122"/>
                        <a:ea typeface="宋体" panose="02010600030101010101" pitchFamily="2" charset="-122"/>
                      </a:endParaRPr>
                    </a:p>
                  </a:txBody>
                  <a:tcPr marL="3439" marR="3439" marT="3439"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09078155"/>
                  </a:ext>
                </a:extLst>
              </a:tr>
            </a:tbl>
          </a:graphicData>
        </a:graphic>
      </p:graphicFrame>
      <p:sp>
        <p:nvSpPr>
          <p:cNvPr id="3" name="矩形: 圆角 2">
            <a:extLst>
              <a:ext uri="{FF2B5EF4-FFF2-40B4-BE49-F238E27FC236}">
                <a16:creationId xmlns:a16="http://schemas.microsoft.com/office/drawing/2014/main" id="{A01B891E-F5B6-483D-891A-F30CE75FB0FB}"/>
              </a:ext>
            </a:extLst>
          </p:cNvPr>
          <p:cNvSpPr/>
          <p:nvPr/>
        </p:nvSpPr>
        <p:spPr bwMode="auto">
          <a:xfrm>
            <a:off x="179512" y="2690992"/>
            <a:ext cx="2592288" cy="1098048"/>
          </a:xfrm>
          <a:prstGeom prst="round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6" name="Rectangle 356">
            <a:extLst>
              <a:ext uri="{FF2B5EF4-FFF2-40B4-BE49-F238E27FC236}">
                <a16:creationId xmlns:a16="http://schemas.microsoft.com/office/drawing/2014/main" id="{9E6A6127-D9C0-49EC-936A-A7C598644202}"/>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E204F23-FB46-4C42-B759-122E7CE90E3F}" type="slidenum">
              <a:rPr lang="en-US" altLang="zh-CN" sz="1000">
                <a:latin typeface="Futura Hv"/>
                <a:ea typeface="宋体" panose="02010600030101010101" pitchFamily="2" charset="-122"/>
              </a:rPr>
              <a:pPr indent="0" algn="r" eaLnBrk="1" hangingPunct="1">
                <a:spcBef>
                  <a:spcPct val="0"/>
                </a:spcBef>
                <a:spcAft>
                  <a:spcPct val="0"/>
                </a:spcAft>
                <a:buSzTx/>
                <a:buNone/>
              </a:pPr>
              <a:t>20</a:t>
            </a:fld>
            <a:endParaRPr lang="en-US" altLang="zh-CN" sz="1000" dirty="0">
              <a:latin typeface="Futura Hv"/>
              <a:ea typeface="宋体" panose="02010600030101010101" pitchFamily="2" charset="-122"/>
            </a:endParaRPr>
          </a:p>
        </p:txBody>
      </p:sp>
      <p:pic>
        <p:nvPicPr>
          <p:cNvPr id="7" name="图片 6">
            <a:extLst>
              <a:ext uri="{FF2B5EF4-FFF2-40B4-BE49-F238E27FC236}">
                <a16:creationId xmlns:a16="http://schemas.microsoft.com/office/drawing/2014/main" id="{0C106F98-53CE-4E62-90C7-36B5D2D1B5CD}"/>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78" name="Rectangle 428">
            <a:extLst>
              <a:ext uri="{FF2B5EF4-FFF2-40B4-BE49-F238E27FC236}">
                <a16:creationId xmlns:a16="http://schemas.microsoft.com/office/drawing/2014/main" id="{B7552652-2B57-4F08-848C-21487492BAD0}"/>
              </a:ext>
            </a:extLst>
          </p:cNvPr>
          <p:cNvSpPr>
            <a:spLocks noGrp="1" noChangeArrowheads="1"/>
          </p:cNvSpPr>
          <p:nvPr>
            <p:ph type="title" idx="4294967295"/>
          </p:nvPr>
        </p:nvSpPr>
        <p:spPr bwMode="auto">
          <a:xfrm>
            <a:off x="142845" y="278648"/>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决算主表（财企</a:t>
            </a:r>
            <a:r>
              <a:rPr lang="en-US" altLang="en-US" sz="2000" b="1" dirty="0"/>
              <a:t>09</a:t>
            </a:r>
            <a:r>
              <a:rPr lang="zh-CN" altLang="en-US" sz="2000" b="1" dirty="0"/>
              <a:t>表）</a:t>
            </a:r>
            <a:endParaRPr lang="en-US" altLang="en-US" dirty="0"/>
          </a:p>
        </p:txBody>
      </p:sp>
      <p:sp>
        <p:nvSpPr>
          <p:cNvPr id="43279" name="Rectangle 430">
            <a:extLst>
              <a:ext uri="{FF2B5EF4-FFF2-40B4-BE49-F238E27FC236}">
                <a16:creationId xmlns:a16="http://schemas.microsoft.com/office/drawing/2014/main" id="{A275F7F0-8C60-4940-A0A9-B54982DC6A3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3FAFBF74-5D67-4187-89B2-B700D15BF27D}" type="slidenum">
              <a:rPr lang="en-US" altLang="zh-CN" sz="1000">
                <a:latin typeface="Futura Hv"/>
                <a:ea typeface="宋体" panose="02010600030101010101" pitchFamily="2" charset="-122"/>
              </a:rPr>
              <a:pPr indent="0" algn="r" eaLnBrk="1" hangingPunct="1">
                <a:spcBef>
                  <a:spcPct val="0"/>
                </a:spcBef>
                <a:spcAft>
                  <a:spcPct val="0"/>
                </a:spcAft>
                <a:buSzTx/>
                <a:buNone/>
              </a:pPr>
              <a:t>21</a:t>
            </a:fld>
            <a:endParaRPr lang="en-US" altLang="zh-CN" sz="1000" dirty="0">
              <a:latin typeface="Futura Hv"/>
              <a:ea typeface="宋体" panose="02010600030101010101" pitchFamily="2"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402035776"/>
              </p:ext>
            </p:extLst>
          </p:nvPr>
        </p:nvGraphicFramePr>
        <p:xfrm>
          <a:off x="142845" y="928666"/>
          <a:ext cx="8858312" cy="5786481"/>
        </p:xfrm>
        <a:graphic>
          <a:graphicData uri="http://schemas.openxmlformats.org/drawingml/2006/table">
            <a:tbl>
              <a:tblPr/>
              <a:tblGrid>
                <a:gridCol w="2571767">
                  <a:extLst>
                    <a:ext uri="{9D8B030D-6E8A-4147-A177-3AD203B41FA5}">
                      <a16:colId xmlns:a16="http://schemas.microsoft.com/office/drawing/2014/main" val="20000"/>
                    </a:ext>
                  </a:extLst>
                </a:gridCol>
                <a:gridCol w="357190">
                  <a:extLst>
                    <a:ext uri="{9D8B030D-6E8A-4147-A177-3AD203B41FA5}">
                      <a16:colId xmlns:a16="http://schemas.microsoft.com/office/drawing/2014/main" val="20001"/>
                    </a:ext>
                  </a:extLst>
                </a:gridCol>
                <a:gridCol w="627597">
                  <a:extLst>
                    <a:ext uri="{9D8B030D-6E8A-4147-A177-3AD203B41FA5}">
                      <a16:colId xmlns:a16="http://schemas.microsoft.com/office/drawing/2014/main" val="20002"/>
                    </a:ext>
                  </a:extLst>
                </a:gridCol>
                <a:gridCol w="747945">
                  <a:extLst>
                    <a:ext uri="{9D8B030D-6E8A-4147-A177-3AD203B41FA5}">
                      <a16:colId xmlns:a16="http://schemas.microsoft.com/office/drawing/2014/main" val="20003"/>
                    </a:ext>
                  </a:extLst>
                </a:gridCol>
                <a:gridCol w="2767862">
                  <a:extLst>
                    <a:ext uri="{9D8B030D-6E8A-4147-A177-3AD203B41FA5}">
                      <a16:colId xmlns:a16="http://schemas.microsoft.com/office/drawing/2014/main" val="20004"/>
                    </a:ext>
                  </a:extLst>
                </a:gridCol>
                <a:gridCol w="428628">
                  <a:extLst>
                    <a:ext uri="{9D8B030D-6E8A-4147-A177-3AD203B41FA5}">
                      <a16:colId xmlns:a16="http://schemas.microsoft.com/office/drawing/2014/main" val="20005"/>
                    </a:ext>
                  </a:extLst>
                </a:gridCol>
                <a:gridCol w="714380">
                  <a:extLst>
                    <a:ext uri="{9D8B030D-6E8A-4147-A177-3AD203B41FA5}">
                      <a16:colId xmlns:a16="http://schemas.microsoft.com/office/drawing/2014/main" val="20006"/>
                    </a:ext>
                  </a:extLst>
                </a:gridCol>
                <a:gridCol w="642943">
                  <a:extLst>
                    <a:ext uri="{9D8B030D-6E8A-4147-A177-3AD203B41FA5}">
                      <a16:colId xmlns:a16="http://schemas.microsoft.com/office/drawing/2014/main" val="20007"/>
                    </a:ext>
                  </a:extLst>
                </a:gridCol>
              </a:tblGrid>
              <a:tr h="353955">
                <a:tc gridSpan="8">
                  <a:txBody>
                    <a:bodyPr/>
                    <a:lstStyle/>
                    <a:p>
                      <a:pPr algn="ctr" fontAlgn="ctr"/>
                      <a:r>
                        <a:rPr lang="zh-CN" altLang="en-US" sz="2000" b="0" i="0" u="none" strike="noStrike" dirty="0">
                          <a:solidFill>
                            <a:srgbClr val="000000"/>
                          </a:solidFill>
                          <a:latin typeface="宋体" panose="02010600030101010101" pitchFamily="2" charset="-122"/>
                          <a:ea typeface="宋体" panose="02010600030101010101" pitchFamily="2" charset="-122"/>
                        </a:rPr>
                        <a:t>人力资源情况表</a:t>
                      </a:r>
                    </a:p>
                  </a:txBody>
                  <a:tcPr marL="5243" marR="5243" marT="5243"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18966">
                <a:tc>
                  <a:txBody>
                    <a:bodyPr/>
                    <a:lstStyle/>
                    <a:p>
                      <a:pPr algn="ctr" fontAlgn="ctr"/>
                      <a:endParaRPr lang="zh-CN" altLang="en-US" sz="900" b="0" i="0" u="none" strike="noStrike" dirty="0">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ctr" fontAlgn="ctr"/>
                      <a:endParaRPr lang="zh-CN" altLang="en-US" sz="900" b="0" i="0" u="none" strike="noStrike" dirty="0">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a:noFill/>
                    </a:lnB>
                  </a:tcPr>
                </a:tc>
                <a:tc>
                  <a:txBody>
                    <a:bodyPr/>
                    <a:lstStyle/>
                    <a:p>
                      <a:pPr algn="r" fontAlgn="ctr"/>
                      <a:r>
                        <a:rPr lang="zh-CN" altLang="en-US" sz="900" b="0" i="0" u="none" strike="noStrike" dirty="0">
                          <a:solidFill>
                            <a:srgbClr val="000000"/>
                          </a:solidFill>
                          <a:latin typeface="宋体" panose="02010600030101010101" pitchFamily="2" charset="-122"/>
                          <a:ea typeface="宋体" panose="02010600030101010101" pitchFamily="2" charset="-122"/>
                        </a:rPr>
                        <a:t>财企</a:t>
                      </a:r>
                      <a:r>
                        <a:rPr lang="en-US" altLang="zh-CN" sz="900" b="0" i="0" u="none" strike="noStrike" dirty="0">
                          <a:solidFill>
                            <a:srgbClr val="000000"/>
                          </a:solidFill>
                          <a:latin typeface="宋体" panose="02010600030101010101" pitchFamily="2" charset="-122"/>
                          <a:ea typeface="宋体" panose="02010600030101010101" pitchFamily="2" charset="-122"/>
                        </a:rPr>
                        <a:t>09</a:t>
                      </a:r>
                      <a:r>
                        <a:rPr lang="zh-CN" altLang="en-US" sz="900" b="0" i="0" u="none" strike="noStrike" dirty="0">
                          <a:solidFill>
                            <a:srgbClr val="000000"/>
                          </a:solidFill>
                          <a:latin typeface="宋体" panose="02010600030101010101" pitchFamily="2" charset="-122"/>
                          <a:ea typeface="宋体" panose="02010600030101010101" pitchFamily="2" charset="-122"/>
                        </a:rPr>
                        <a:t>表</a:t>
                      </a:r>
                    </a:p>
                  </a:txBody>
                  <a:tcPr marL="5243" marR="5243" marT="5243" marB="0" anchor="ctr">
                    <a:lnL>
                      <a:noFill/>
                    </a:lnL>
                    <a:lnR>
                      <a:noFill/>
                    </a:lnR>
                    <a:lnT>
                      <a:noFill/>
                    </a:lnT>
                    <a:lnB>
                      <a:noFill/>
                    </a:lnB>
                  </a:tcPr>
                </a:tc>
                <a:extLst>
                  <a:ext uri="{0D108BD9-81ED-4DB2-BD59-A6C34878D82A}">
                    <a16:rowId xmlns:a16="http://schemas.microsoft.com/office/drawing/2014/main" val="10001"/>
                  </a:ext>
                </a:extLst>
              </a:tr>
              <a:tr h="223674">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编制单位：</a:t>
                      </a: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fontAlgn="ctr"/>
                      <a:r>
                        <a:rPr lang="en-US" altLang="zh-CN" sz="900" b="0" i="0" u="none" strike="noStrike" dirty="0">
                          <a:solidFill>
                            <a:srgbClr val="000000"/>
                          </a:solidFill>
                          <a:latin typeface="宋体" panose="02010600030101010101" pitchFamily="2" charset="-122"/>
                          <a:ea typeface="宋体" panose="02010600030101010101" pitchFamily="2" charset="-122"/>
                        </a:rPr>
                        <a:t>                2019</a:t>
                      </a:r>
                      <a:r>
                        <a:rPr lang="zh-CN" altLang="en-US" sz="900" b="0" i="0" u="none" strike="noStrike" dirty="0">
                          <a:solidFill>
                            <a:srgbClr val="000000"/>
                          </a:solidFill>
                          <a:latin typeface="宋体" panose="02010600030101010101" pitchFamily="2" charset="-122"/>
                          <a:ea typeface="宋体" panose="02010600030101010101" pitchFamily="2" charset="-122"/>
                        </a:rPr>
                        <a:t>年</a:t>
                      </a:r>
                      <a:r>
                        <a:rPr lang="en-US" altLang="zh-CN" sz="900" b="0" i="0" u="none" strike="noStrike" dirty="0">
                          <a:solidFill>
                            <a:srgbClr val="000000"/>
                          </a:solidFill>
                          <a:latin typeface="宋体" panose="02010600030101010101" pitchFamily="2" charset="-122"/>
                          <a:ea typeface="宋体" panose="02010600030101010101" pitchFamily="2" charset="-122"/>
                        </a:rPr>
                        <a:t>12</a:t>
                      </a:r>
                      <a:r>
                        <a:rPr lang="zh-CN" altLang="en-US" sz="900" b="0" i="0" u="none" strike="noStrike" dirty="0">
                          <a:solidFill>
                            <a:srgbClr val="000000"/>
                          </a:solidFill>
                          <a:latin typeface="宋体" panose="02010600030101010101" pitchFamily="2" charset="-122"/>
                          <a:ea typeface="宋体" panose="02010600030101010101" pitchFamily="2" charset="-122"/>
                        </a:rPr>
                        <a:t>月</a:t>
                      </a:r>
                      <a:r>
                        <a:rPr lang="en-US" altLang="zh-CN" sz="900" b="0" i="0" u="none" strike="noStrike" dirty="0">
                          <a:solidFill>
                            <a:srgbClr val="000000"/>
                          </a:solidFill>
                          <a:latin typeface="宋体" panose="02010600030101010101" pitchFamily="2" charset="-122"/>
                          <a:ea typeface="宋体" panose="02010600030101010101" pitchFamily="2" charset="-122"/>
                        </a:rPr>
                        <a:t>31</a:t>
                      </a:r>
                      <a:r>
                        <a:rPr lang="zh-CN" altLang="en-US" sz="900" b="0" i="0" u="none" strike="noStrike" dirty="0">
                          <a:solidFill>
                            <a:srgbClr val="000000"/>
                          </a:solidFill>
                          <a:latin typeface="宋体" panose="02010600030101010101" pitchFamily="2" charset="-122"/>
                          <a:ea typeface="宋体" panose="02010600030101010101" pitchFamily="2" charset="-122"/>
                        </a:rPr>
                        <a:t>日</a:t>
                      </a: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l" fontAlgn="ctr"/>
                      <a:endParaRPr lang="zh-CN" altLang="en-US" sz="900" b="0" i="0" u="none" strike="noStrike">
                        <a:solidFill>
                          <a:srgbClr val="000000"/>
                        </a:solidFill>
                        <a:latin typeface="宋体" panose="02010600030101010101" pitchFamily="2" charset="-122"/>
                        <a:ea typeface="宋体" panose="02010600030101010101" pitchFamily="2" charset="-122"/>
                      </a:endParaRP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ctr"/>
                      <a:r>
                        <a:rPr lang="zh-CN" altLang="en-US" sz="900" b="0" i="0" u="none" strike="noStrike" dirty="0">
                          <a:solidFill>
                            <a:srgbClr val="000000"/>
                          </a:solidFill>
                          <a:latin typeface="宋体" panose="02010600030101010101" pitchFamily="2" charset="-122"/>
                          <a:ea typeface="宋体" panose="02010600030101010101" pitchFamily="2" charset="-122"/>
                        </a:rPr>
                        <a:t>金额单位：元</a:t>
                      </a: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ctr"/>
                      <a:endParaRPr lang="zh-CN" altLang="en-US" sz="900" b="0" i="0" u="none" strike="noStrike" dirty="0">
                        <a:solidFill>
                          <a:srgbClr val="000000"/>
                        </a:solidFill>
                        <a:latin typeface="宋体"/>
                      </a:endParaRPr>
                    </a:p>
                  </a:txBody>
                  <a:tcPr marL="5243" marR="5243" marT="5243"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6813">
                <a:tc>
                  <a:txBody>
                    <a:bodyPr/>
                    <a:lstStyle/>
                    <a:p>
                      <a:pPr algn="ctr" fontAlgn="ctr"/>
                      <a:r>
                        <a:rPr lang="zh-CN" altLang="en-US" sz="900" b="0" i="0" u="none" strike="noStrike" dirty="0">
                          <a:solidFill>
                            <a:srgbClr val="000000"/>
                          </a:solidFill>
                          <a:latin typeface="宋体" panose="02010600030101010101" pitchFamily="2" charset="-122"/>
                          <a:ea typeface="宋体" panose="02010600030101010101" pitchFamily="2" charset="-122"/>
                        </a:rPr>
                        <a:t>项            目</a:t>
                      </a:r>
                    </a:p>
                  </a:txBody>
                  <a:tcPr marL="5243" marR="5243" marT="524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行次</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本年数</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上年数</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项            目</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行次</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本年数</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上年数</a:t>
                      </a:r>
                    </a:p>
                  </a:txBody>
                  <a:tcPr marL="5243" marR="5243" marT="524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6813">
                <a:tc>
                  <a:txBody>
                    <a:bodyPr/>
                    <a:lstStyle/>
                    <a:p>
                      <a:pPr algn="l" fontAlgn="ctr"/>
                      <a:r>
                        <a:rPr lang="zh-CN" altLang="en-US" sz="900" b="1" i="0" u="none" strike="noStrike" dirty="0">
                          <a:solidFill>
                            <a:srgbClr val="000000"/>
                          </a:solidFill>
                          <a:latin typeface="宋体" panose="02010600030101010101" pitchFamily="2" charset="-122"/>
                          <a:ea typeface="宋体" panose="02010600030101010101" pitchFamily="2" charset="-122"/>
                        </a:rPr>
                        <a:t>一、企业人数情况（人）：</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latin typeface="宋体" panose="02010600030101010101" pitchFamily="2" charset="-122"/>
                          <a:ea typeface="宋体" panose="02010600030101010101" pitchFamily="2" charset="-122"/>
                        </a:rPr>
                        <a:t>二、企业不在岗职工及劳动关系处理情况：</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22</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6813">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（一）年末从业人员人数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latin typeface="宋体" panose="02010600030101010101" pitchFamily="2" charset="-122"/>
                          <a:ea typeface="宋体" panose="02010600030101010101" pitchFamily="2" charset="-122"/>
                        </a:rPr>
                        <a:t>2</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（一）年初不在岗职工人数（人）</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23</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6813">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（二）本年平均从业人员人数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（二）年末不在岗职工人数（人）</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24</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6813">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（三）年末职工人数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latin typeface="宋体" panose="02010600030101010101" pitchFamily="2" charset="-122"/>
                          <a:ea typeface="宋体" panose="02010600030101010101" pitchFamily="2" charset="-122"/>
                        </a:rPr>
                        <a:t>4</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（三）本年累计解除劳动关系人数</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25</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其中：年末在岗职工人数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5</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其中：需支付经济补偿人数</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26</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（四）本年平均职工人数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6</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（四）本年累计支付经济补偿金额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27</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其中：本年平均在岗职工人数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7</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其中：财政负担部分</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28</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（五）年末劳务派遣人数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8</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dirty="0">
                          <a:solidFill>
                            <a:srgbClr val="000000"/>
                          </a:solidFill>
                          <a:latin typeface="宋体" panose="02010600030101010101" pitchFamily="2" charset="-122"/>
                          <a:ea typeface="宋体" panose="02010600030101010101" pitchFamily="2" charset="-122"/>
                        </a:rPr>
                        <a:t>三、工资及福利情况：</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29</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（六）本年平均劳务派遣人数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9</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（一）本年应发职工薪酬总额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30</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（七）年末离休人数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10</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（二）本年实际发放职工薪酬总额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31</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（八）年末退休人数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11</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其中：本年实际发放职工工资总额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32</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（九）参加基本养老保险的年末职工人数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12</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本年支付的劳务派遣金额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33</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（十）参加补充养老保险的年末职工人数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13</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（三）企业提取的工资总额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34</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（十一）参加基本医疗保险的年末职工人数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14</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r>
                        <a:rPr lang="en-US" altLang="zh-CN" sz="900" b="0" i="0" u="none" strike="noStrike" dirty="0">
                          <a:solidFill>
                            <a:srgbClr val="000000"/>
                          </a:solidFill>
                          <a:latin typeface="宋体" panose="02010600030101010101" pitchFamily="2" charset="-122"/>
                          <a:ea typeface="宋体" panose="02010600030101010101" pitchFamily="2" charset="-122"/>
                        </a:rPr>
                        <a:t>1.</a:t>
                      </a:r>
                      <a:r>
                        <a:rPr lang="zh-CN" altLang="en-US" sz="900" b="0" i="0" u="none" strike="noStrike" dirty="0">
                          <a:solidFill>
                            <a:srgbClr val="000000"/>
                          </a:solidFill>
                          <a:latin typeface="宋体" panose="02010600030101010101" pitchFamily="2" charset="-122"/>
                          <a:ea typeface="宋体" panose="02010600030101010101" pitchFamily="2" charset="-122"/>
                        </a:rPr>
                        <a:t>非工挂企业工资总额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35</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（十二）参加补充医疗保险的年末职工人数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15</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r>
                        <a:rPr lang="en-US" altLang="zh-CN" sz="900" b="0" i="0" u="none" strike="noStrike" dirty="0">
                          <a:solidFill>
                            <a:srgbClr val="000000"/>
                          </a:solidFill>
                          <a:latin typeface="宋体" panose="02010600030101010101" pitchFamily="2" charset="-122"/>
                          <a:ea typeface="宋体" panose="02010600030101010101" pitchFamily="2" charset="-122"/>
                        </a:rPr>
                        <a:t>2.</a:t>
                      </a:r>
                      <a:r>
                        <a:rPr lang="zh-CN" altLang="en-US" sz="900" b="0" i="0" u="none" strike="noStrike" dirty="0">
                          <a:solidFill>
                            <a:srgbClr val="000000"/>
                          </a:solidFill>
                          <a:latin typeface="宋体" panose="02010600030101010101" pitchFamily="2" charset="-122"/>
                          <a:ea typeface="宋体" panose="02010600030101010101" pitchFamily="2" charset="-122"/>
                        </a:rPr>
                        <a:t>工挂企业工资总额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latin typeface="宋体" panose="02010600030101010101" pitchFamily="2" charset="-122"/>
                          <a:ea typeface="宋体" panose="02010600030101010101" pitchFamily="2" charset="-122"/>
                        </a:rPr>
                        <a:t>36</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（十三）参加失业保险的年末职工人数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16</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（四）本年支付的离退休人员养老金及福利性补助</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latin typeface="宋体" panose="02010600030101010101" pitchFamily="2" charset="-122"/>
                          <a:ea typeface="宋体" panose="02010600030101010101" pitchFamily="2" charset="-122"/>
                        </a:rPr>
                        <a:t>37</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（十四）参加工伤保险的年末职工人数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17</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（五）本年支付的企业负责人薪酬总额</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38</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（十五）参加生育保险的年末职工人数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18</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企业负责人人数（人）</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39</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（十六）实行工效挂钩职工人数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19</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（六）本年支付的职工福利费</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40</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（十七）未实行社会化管理的离退休人员人数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20</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（七）本年提取的职工教育培训经费</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41</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226813">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（十八）年末党员人数</a:t>
                      </a:r>
                    </a:p>
                  </a:txBody>
                  <a:tcPr marL="5243" marR="5243" marT="524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21</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（八）本年支付的职工教育培训经费</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latin typeface="宋体" panose="02010600030101010101" pitchFamily="2" charset="-122"/>
                          <a:ea typeface="宋体" panose="02010600030101010101" pitchFamily="2" charset="-122"/>
                        </a:rPr>
                        <a:t>42</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latin typeface="宋体" panose="02010600030101010101" pitchFamily="2" charset="-122"/>
                          <a:ea typeface="宋体" panose="02010600030101010101" pitchFamily="2" charset="-122"/>
                        </a:rPr>
                        <a:t>　</a:t>
                      </a:r>
                    </a:p>
                  </a:txBody>
                  <a:tcPr marL="5243" marR="5243" marT="524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pic>
        <p:nvPicPr>
          <p:cNvPr id="7" name="图片 6">
            <a:extLst>
              <a:ext uri="{FF2B5EF4-FFF2-40B4-BE49-F238E27FC236}">
                <a16:creationId xmlns:a16="http://schemas.microsoft.com/office/drawing/2014/main" id="{3BF3E3FD-36F1-44DF-802D-08B56B75506A}"/>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78" name="Rectangle 428">
            <a:extLst>
              <a:ext uri="{FF2B5EF4-FFF2-40B4-BE49-F238E27FC236}">
                <a16:creationId xmlns:a16="http://schemas.microsoft.com/office/drawing/2014/main" id="{B7552652-2B57-4F08-848C-21487492BAD0}"/>
              </a:ext>
            </a:extLst>
          </p:cNvPr>
          <p:cNvSpPr>
            <a:spLocks noGrp="1" noChangeArrowheads="1"/>
          </p:cNvSpPr>
          <p:nvPr>
            <p:ph type="title" idx="4294967295"/>
          </p:nvPr>
        </p:nvSpPr>
        <p:spPr bwMode="auto">
          <a:xfrm>
            <a:off x="43728" y="268792"/>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决算主表（ 财企</a:t>
            </a:r>
            <a:r>
              <a:rPr lang="en-US" altLang="zh-CN" sz="2000" b="1" dirty="0"/>
              <a:t>10</a:t>
            </a:r>
            <a:r>
              <a:rPr lang="zh-CN" altLang="en-US" sz="2000" b="1" dirty="0"/>
              <a:t>表）</a:t>
            </a:r>
            <a:endParaRPr lang="en-US" altLang="en-US" dirty="0"/>
          </a:p>
        </p:txBody>
      </p:sp>
      <p:sp>
        <p:nvSpPr>
          <p:cNvPr id="43279" name="Rectangle 430">
            <a:extLst>
              <a:ext uri="{FF2B5EF4-FFF2-40B4-BE49-F238E27FC236}">
                <a16:creationId xmlns:a16="http://schemas.microsoft.com/office/drawing/2014/main" id="{A275F7F0-8C60-4940-A0A9-B54982DC6A3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3FAFBF74-5D67-4187-89B2-B700D15BF27D}" type="slidenum">
              <a:rPr lang="en-US" altLang="zh-CN" sz="1000">
                <a:latin typeface="Futura Hv"/>
                <a:ea typeface="宋体" panose="02010600030101010101" pitchFamily="2" charset="-122"/>
              </a:rPr>
              <a:pPr indent="0" algn="r" eaLnBrk="1" hangingPunct="1">
                <a:spcBef>
                  <a:spcPct val="0"/>
                </a:spcBef>
                <a:spcAft>
                  <a:spcPct val="0"/>
                </a:spcAft>
                <a:buSzTx/>
                <a:buNone/>
              </a:pPr>
              <a:t>22</a:t>
            </a:fld>
            <a:endParaRPr lang="en-US" altLang="zh-CN" sz="1000" dirty="0">
              <a:latin typeface="Futura Hv"/>
              <a:ea typeface="宋体" panose="02010600030101010101" pitchFamily="2" charset="-122"/>
            </a:endParaRPr>
          </a:p>
        </p:txBody>
      </p:sp>
      <p:graphicFrame>
        <p:nvGraphicFramePr>
          <p:cNvPr id="2" name="表格 1">
            <a:extLst>
              <a:ext uri="{FF2B5EF4-FFF2-40B4-BE49-F238E27FC236}">
                <a16:creationId xmlns:a16="http://schemas.microsoft.com/office/drawing/2014/main" id="{18506EA6-2744-4C8D-A15F-4CE549081349}"/>
              </a:ext>
            </a:extLst>
          </p:cNvPr>
          <p:cNvGraphicFramePr>
            <a:graphicFrameLocks noGrp="1"/>
          </p:cNvGraphicFramePr>
          <p:nvPr>
            <p:extLst>
              <p:ext uri="{D42A27DB-BD31-4B8C-83A1-F6EECF244321}">
                <p14:modId xmlns:p14="http://schemas.microsoft.com/office/powerpoint/2010/main" val="2680584678"/>
              </p:ext>
            </p:extLst>
          </p:nvPr>
        </p:nvGraphicFramePr>
        <p:xfrm>
          <a:off x="35496" y="802950"/>
          <a:ext cx="9072261" cy="6105516"/>
        </p:xfrm>
        <a:graphic>
          <a:graphicData uri="http://schemas.openxmlformats.org/drawingml/2006/table">
            <a:tbl>
              <a:tblPr/>
              <a:tblGrid>
                <a:gridCol w="2072250">
                  <a:extLst>
                    <a:ext uri="{9D8B030D-6E8A-4147-A177-3AD203B41FA5}">
                      <a16:colId xmlns:a16="http://schemas.microsoft.com/office/drawing/2014/main" val="3446429429"/>
                    </a:ext>
                  </a:extLst>
                </a:gridCol>
                <a:gridCol w="228194">
                  <a:extLst>
                    <a:ext uri="{9D8B030D-6E8A-4147-A177-3AD203B41FA5}">
                      <a16:colId xmlns:a16="http://schemas.microsoft.com/office/drawing/2014/main" val="1273868436"/>
                    </a:ext>
                  </a:extLst>
                </a:gridCol>
                <a:gridCol w="382380">
                  <a:extLst>
                    <a:ext uri="{9D8B030D-6E8A-4147-A177-3AD203B41FA5}">
                      <a16:colId xmlns:a16="http://schemas.microsoft.com/office/drawing/2014/main" val="3401515022"/>
                    </a:ext>
                  </a:extLst>
                </a:gridCol>
                <a:gridCol w="382380">
                  <a:extLst>
                    <a:ext uri="{9D8B030D-6E8A-4147-A177-3AD203B41FA5}">
                      <a16:colId xmlns:a16="http://schemas.microsoft.com/office/drawing/2014/main" val="2136260099"/>
                    </a:ext>
                  </a:extLst>
                </a:gridCol>
                <a:gridCol w="382380">
                  <a:extLst>
                    <a:ext uri="{9D8B030D-6E8A-4147-A177-3AD203B41FA5}">
                      <a16:colId xmlns:a16="http://schemas.microsoft.com/office/drawing/2014/main" val="2105368863"/>
                    </a:ext>
                  </a:extLst>
                </a:gridCol>
                <a:gridCol w="382380">
                  <a:extLst>
                    <a:ext uri="{9D8B030D-6E8A-4147-A177-3AD203B41FA5}">
                      <a16:colId xmlns:a16="http://schemas.microsoft.com/office/drawing/2014/main" val="758253062"/>
                    </a:ext>
                  </a:extLst>
                </a:gridCol>
                <a:gridCol w="526282">
                  <a:extLst>
                    <a:ext uri="{9D8B030D-6E8A-4147-A177-3AD203B41FA5}">
                      <a16:colId xmlns:a16="http://schemas.microsoft.com/office/drawing/2014/main" val="1103078770"/>
                    </a:ext>
                  </a:extLst>
                </a:gridCol>
                <a:gridCol w="576064">
                  <a:extLst>
                    <a:ext uri="{9D8B030D-6E8A-4147-A177-3AD203B41FA5}">
                      <a16:colId xmlns:a16="http://schemas.microsoft.com/office/drawing/2014/main" val="1688896599"/>
                    </a:ext>
                  </a:extLst>
                </a:gridCol>
                <a:gridCol w="504056">
                  <a:extLst>
                    <a:ext uri="{9D8B030D-6E8A-4147-A177-3AD203B41FA5}">
                      <a16:colId xmlns:a16="http://schemas.microsoft.com/office/drawing/2014/main" val="329921866"/>
                    </a:ext>
                  </a:extLst>
                </a:gridCol>
                <a:gridCol w="2196482">
                  <a:extLst>
                    <a:ext uri="{9D8B030D-6E8A-4147-A177-3AD203B41FA5}">
                      <a16:colId xmlns:a16="http://schemas.microsoft.com/office/drawing/2014/main" val="1904125000"/>
                    </a:ext>
                  </a:extLst>
                </a:gridCol>
                <a:gridCol w="432048">
                  <a:extLst>
                    <a:ext uri="{9D8B030D-6E8A-4147-A177-3AD203B41FA5}">
                      <a16:colId xmlns:a16="http://schemas.microsoft.com/office/drawing/2014/main" val="3514744936"/>
                    </a:ext>
                  </a:extLst>
                </a:gridCol>
                <a:gridCol w="563312">
                  <a:extLst>
                    <a:ext uri="{9D8B030D-6E8A-4147-A177-3AD203B41FA5}">
                      <a16:colId xmlns:a16="http://schemas.microsoft.com/office/drawing/2014/main" val="3600458715"/>
                    </a:ext>
                  </a:extLst>
                </a:gridCol>
                <a:gridCol w="444053">
                  <a:extLst>
                    <a:ext uri="{9D8B030D-6E8A-4147-A177-3AD203B41FA5}">
                      <a16:colId xmlns:a16="http://schemas.microsoft.com/office/drawing/2014/main" val="104746602"/>
                    </a:ext>
                  </a:extLst>
                </a:gridCol>
              </a:tblGrid>
              <a:tr h="361141">
                <a:tc gridSpan="13">
                  <a:txBody>
                    <a:bodyPr/>
                    <a:lstStyle/>
                    <a:p>
                      <a:pPr algn="ctr" fontAlgn="ctr"/>
                      <a:r>
                        <a:rPr lang="zh-CN" altLang="en-US" sz="2400" b="0" i="0" u="none" strike="noStrike" dirty="0">
                          <a:solidFill>
                            <a:srgbClr val="000000"/>
                          </a:solidFill>
                          <a:effectLst/>
                          <a:latin typeface="宋体" panose="02010600030101010101" pitchFamily="2" charset="-122"/>
                          <a:ea typeface="宋体" panose="02010600030101010101" pitchFamily="2" charset="-122"/>
                        </a:rPr>
                        <a:t>带息负债情况表</a:t>
                      </a:r>
                    </a:p>
                  </a:txBody>
                  <a:tcPr marL="2927" marR="2927" marT="2927"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94265251"/>
                  </a:ext>
                </a:extLst>
              </a:tr>
              <a:tr h="137220">
                <a:tc>
                  <a:txBody>
                    <a:bodyPr/>
                    <a:lstStyle/>
                    <a:p>
                      <a:pPr algn="ctr" fontAlgn="ctr"/>
                      <a:endParaRPr lang="zh-CN" altLang="en-US" sz="900" b="1"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l"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a:txBody>
                    <a:bodyPr/>
                    <a:lstStyle/>
                    <a:p>
                      <a:pPr algn="ctr" fontAlgn="ctr"/>
                      <a:endParaRPr lang="zh-CN" altLang="en-US" sz="900" b="1"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tc gridSpan="2">
                  <a:txBody>
                    <a:bodyPr/>
                    <a:lstStyle/>
                    <a:p>
                      <a:pPr algn="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财企</a:t>
                      </a:r>
                      <a:r>
                        <a:rPr lang="en-US" altLang="zh-CN" sz="900" b="0" i="0" u="none" strike="noStrike" dirty="0">
                          <a:solidFill>
                            <a:srgbClr val="000000"/>
                          </a:solidFill>
                          <a:effectLst/>
                          <a:latin typeface="宋体" panose="02010600030101010101" pitchFamily="2" charset="-122"/>
                          <a:ea typeface="宋体" panose="02010600030101010101" pitchFamily="2" charset="-122"/>
                        </a:rPr>
                        <a:t>10</a:t>
                      </a:r>
                      <a:r>
                        <a:rPr lang="zh-CN" altLang="en-US" sz="900" b="0" i="0" u="none" strike="noStrike" dirty="0">
                          <a:solidFill>
                            <a:srgbClr val="000000"/>
                          </a:solidFill>
                          <a:effectLst/>
                          <a:latin typeface="宋体" panose="02010600030101010101" pitchFamily="2" charset="-122"/>
                          <a:ea typeface="宋体" panose="02010600030101010101" pitchFamily="2" charset="-122"/>
                        </a:rPr>
                        <a:t>表</a:t>
                      </a:r>
                    </a:p>
                  </a:txBody>
                  <a:tcPr marL="2927" marR="2927" marT="2927" marB="0" anchor="ctr">
                    <a:lnL>
                      <a:noFill/>
                    </a:lnL>
                    <a:lnR>
                      <a:noFill/>
                    </a:lnR>
                    <a:lnT>
                      <a:noFill/>
                    </a:lnT>
                    <a:lnB>
                      <a:noFill/>
                    </a:lnB>
                  </a:tcPr>
                </a:tc>
                <a:tc hMerge="1">
                  <a:txBody>
                    <a:bodyPr/>
                    <a:lstStyle/>
                    <a:p>
                      <a:pPr algn="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a:noFill/>
                    </a:lnB>
                  </a:tcPr>
                </a:tc>
                <a:extLst>
                  <a:ext uri="{0D108BD9-81ED-4DB2-BD59-A6C34878D82A}">
                    <a16:rowId xmlns:a16="http://schemas.microsoft.com/office/drawing/2014/main" val="1057887576"/>
                  </a:ext>
                </a:extLst>
              </a:tr>
              <a:tr h="271572">
                <a:tc gridSpan="4">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编制单位</a:t>
                      </a:r>
                      <a:r>
                        <a:rPr lang="en-US" altLang="zh-CN"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l"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2019</a:t>
                      </a:r>
                      <a:r>
                        <a:rPr lang="zh-CN" altLang="en-US" sz="900" b="0" i="0" u="none" strike="noStrike" dirty="0">
                          <a:solidFill>
                            <a:srgbClr val="000000"/>
                          </a:solidFill>
                          <a:effectLst/>
                          <a:latin typeface="宋体" panose="02010600030101010101" pitchFamily="2" charset="-122"/>
                          <a:ea typeface="宋体" panose="02010600030101010101" pitchFamily="2" charset="-122"/>
                        </a:rPr>
                        <a:t>年</a:t>
                      </a:r>
                      <a:r>
                        <a:rPr lang="en-US" altLang="zh-CN" sz="900" b="0" i="0" u="none" strike="noStrike" dirty="0">
                          <a:solidFill>
                            <a:srgbClr val="000000"/>
                          </a:solidFill>
                          <a:effectLst/>
                          <a:latin typeface="宋体" panose="02010600030101010101" pitchFamily="2" charset="-122"/>
                          <a:ea typeface="宋体" panose="02010600030101010101" pitchFamily="2" charset="-122"/>
                        </a:rPr>
                        <a:t>12</a:t>
                      </a:r>
                      <a:r>
                        <a:rPr lang="zh-CN" altLang="en-US" sz="900" b="0" i="0" u="none" strike="noStrike" dirty="0">
                          <a:solidFill>
                            <a:srgbClr val="000000"/>
                          </a:solidFill>
                          <a:effectLst/>
                          <a:latin typeface="宋体" panose="02010600030101010101" pitchFamily="2" charset="-122"/>
                          <a:ea typeface="宋体" panose="02010600030101010101" pitchFamily="2" charset="-122"/>
                        </a:rPr>
                        <a:t>月</a:t>
                      </a:r>
                      <a:r>
                        <a:rPr lang="en-US" altLang="zh-CN" sz="900" b="0" i="0" u="none" strike="noStrike" dirty="0">
                          <a:solidFill>
                            <a:srgbClr val="000000"/>
                          </a:solidFill>
                          <a:effectLst/>
                          <a:latin typeface="宋体" panose="02010600030101010101" pitchFamily="2" charset="-122"/>
                          <a:ea typeface="宋体" panose="02010600030101010101" pitchFamily="2" charset="-122"/>
                        </a:rPr>
                        <a:t>31</a:t>
                      </a:r>
                      <a:r>
                        <a:rPr lang="zh-CN" altLang="en-US" sz="900" b="0" i="0" u="none" strike="noStrike" dirty="0">
                          <a:solidFill>
                            <a:srgbClr val="000000"/>
                          </a:solidFill>
                          <a:effectLst/>
                          <a:latin typeface="宋体" panose="02010600030101010101" pitchFamily="2" charset="-122"/>
                          <a:ea typeface="宋体" panose="02010600030101010101" pitchFamily="2" charset="-122"/>
                        </a:rPr>
                        <a:t>日</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l" fontAlgn="ctr"/>
                      <a:endParaRPr lang="zh-CN" altLang="en-US" sz="6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p>
                      <a:pPr algn="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金额单位：元</a:t>
                      </a: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ctr"/>
                      <a:endParaRPr lang="zh-CN" altLang="en-US" sz="6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521222"/>
                  </a:ext>
                </a:extLst>
              </a:tr>
              <a:tr h="171946">
                <a:tc rowSpan="2">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项      目</a:t>
                      </a:r>
                    </a:p>
                  </a:txBody>
                  <a:tcPr marL="2927" marR="2927" marT="2927"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行次</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      金</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本年应计</a:t>
                      </a:r>
                      <a:br>
                        <a:rPr lang="zh-CN" altLang="en-US" sz="900" b="0" i="0" u="none" strike="noStrike">
                          <a:solidFill>
                            <a:srgbClr val="000000"/>
                          </a:solidFill>
                          <a:effectLst/>
                          <a:latin typeface="宋体" panose="02010600030101010101" pitchFamily="2" charset="-122"/>
                          <a:ea typeface="宋体" panose="02010600030101010101" pitchFamily="2" charset="-122"/>
                        </a:rPr>
                      </a:br>
                      <a:r>
                        <a:rPr lang="zh-CN" altLang="en-US" sz="900" b="0" i="0" u="none" strike="noStrike">
                          <a:solidFill>
                            <a:srgbClr val="000000"/>
                          </a:solidFill>
                          <a:effectLst/>
                          <a:latin typeface="宋体" panose="02010600030101010101" pitchFamily="2" charset="-122"/>
                          <a:ea typeface="宋体" panose="02010600030101010101" pitchFamily="2" charset="-122"/>
                        </a:rPr>
                        <a:t>利息</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逾期尚未</a:t>
                      </a:r>
                      <a:br>
                        <a:rPr lang="zh-CN" altLang="en-US" sz="900" b="0" i="0" u="none" strike="noStrike" dirty="0">
                          <a:solidFill>
                            <a:srgbClr val="000000"/>
                          </a:solidFill>
                          <a:effectLst/>
                          <a:latin typeface="宋体" panose="02010600030101010101" pitchFamily="2" charset="-122"/>
                          <a:ea typeface="宋体" panose="02010600030101010101" pitchFamily="2" charset="-122"/>
                        </a:rPr>
                      </a:br>
                      <a:r>
                        <a:rPr lang="zh-CN" altLang="en-US" sz="900" b="0" i="0" u="none" strike="noStrike" dirty="0">
                          <a:solidFill>
                            <a:srgbClr val="000000"/>
                          </a:solidFill>
                          <a:effectLst/>
                          <a:latin typeface="宋体" panose="02010600030101010101" pitchFamily="2" charset="-122"/>
                          <a:ea typeface="宋体" panose="02010600030101010101" pitchFamily="2" charset="-122"/>
                        </a:rPr>
                        <a:t>偿还的借款</a:t>
                      </a:r>
                      <a:br>
                        <a:rPr lang="zh-CN" altLang="en-US" sz="900" b="0" i="0" u="none" strike="noStrike" dirty="0">
                          <a:solidFill>
                            <a:srgbClr val="000000"/>
                          </a:solidFill>
                          <a:effectLst/>
                          <a:latin typeface="宋体" panose="02010600030101010101" pitchFamily="2" charset="-122"/>
                          <a:ea typeface="宋体" panose="02010600030101010101" pitchFamily="2" charset="-122"/>
                        </a:rPr>
                      </a:br>
                      <a:r>
                        <a:rPr lang="zh-CN" altLang="en-US" sz="900" b="0" i="0" u="none" strike="noStrike" dirty="0">
                          <a:solidFill>
                            <a:srgbClr val="000000"/>
                          </a:solidFill>
                          <a:effectLst/>
                          <a:latin typeface="宋体" panose="02010600030101010101" pitchFamily="2" charset="-122"/>
                          <a:ea typeface="宋体" panose="02010600030101010101" pitchFamily="2" charset="-122"/>
                        </a:rPr>
                        <a:t>本金</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年末应付</a:t>
                      </a:r>
                      <a:br>
                        <a:rPr lang="zh-CN" altLang="en-US" sz="900" b="0" i="0" u="none" strike="noStrike">
                          <a:solidFill>
                            <a:srgbClr val="000000"/>
                          </a:solidFill>
                          <a:effectLst/>
                          <a:latin typeface="宋体" panose="02010600030101010101" pitchFamily="2" charset="-122"/>
                          <a:ea typeface="宋体" panose="02010600030101010101" pitchFamily="2" charset="-122"/>
                        </a:rPr>
                      </a:br>
                      <a:r>
                        <a:rPr lang="zh-CN" altLang="en-US" sz="900" b="0" i="0" u="none" strike="noStrike">
                          <a:solidFill>
                            <a:srgbClr val="000000"/>
                          </a:solidFill>
                          <a:effectLst/>
                          <a:latin typeface="宋体" panose="02010600030101010101" pitchFamily="2" charset="-122"/>
                          <a:ea typeface="宋体" panose="02010600030101010101" pitchFamily="2" charset="-122"/>
                        </a:rPr>
                        <a:t>利息</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项      目</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行次</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本年金额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上年金额</a:t>
                      </a:r>
                    </a:p>
                  </a:txBody>
                  <a:tcPr marL="2927" marR="2927" marT="2927"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5787856"/>
                  </a:ext>
                </a:extLst>
              </a:tr>
              <a:tr h="368331">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年初余额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本年增加</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本年减少</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年末余额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2316603190"/>
                  </a:ext>
                </a:extLst>
              </a:tr>
              <a:tr h="157081">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栏      次</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5</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6</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7</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栏      次</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9</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8116459"/>
                  </a:ext>
                </a:extLst>
              </a:tr>
              <a:tr h="157081">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一、带息流动负债合计</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dirty="0">
                          <a:solidFill>
                            <a:srgbClr val="000000"/>
                          </a:solidFill>
                          <a:effectLst/>
                          <a:latin typeface="宋体" panose="02010600030101010101" pitchFamily="2" charset="-122"/>
                          <a:ea typeface="宋体" panose="02010600030101010101" pitchFamily="2" charset="-122"/>
                        </a:rPr>
                        <a:t>补充资料：</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27</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1080375"/>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（一）短期借款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一、利息支出情况：</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28</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0092029"/>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其中：银行借款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利息支出总额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29</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2417475"/>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非银行金融机构借款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其中：利息资本化金额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30</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3005086"/>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（二）一年内到期的非流动负债</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5</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二、带息负债融资成本率（</a:t>
                      </a:r>
                      <a:r>
                        <a:rPr lang="en-US" altLang="zh-CN" sz="900" b="1" i="0" u="none" strike="noStrike">
                          <a:solidFill>
                            <a:srgbClr val="000000"/>
                          </a:solidFill>
                          <a:effectLst/>
                          <a:latin typeface="宋体" panose="02010600030101010101" pitchFamily="2" charset="-122"/>
                          <a:ea typeface="宋体" panose="02010600030101010101" pitchFamily="2" charset="-122"/>
                        </a:rPr>
                        <a:t>%</a:t>
                      </a:r>
                      <a:r>
                        <a:rPr lang="zh-CN" altLang="en-US" sz="900" b="1"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067803"/>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其中：一年内到期的长期借款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6</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三、永续债、优先股发行情况：</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3806929"/>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一年内到期的应付债券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7</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（一）已发行永续债</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97699"/>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一年内到期的融资租赁款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其中：计入负债的永续债</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34</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9329348"/>
                  </a:ext>
                </a:extLst>
              </a:tr>
              <a:tr h="157081">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r>
                        <a:rPr lang="zh-CN" altLang="en-US" sz="1050" b="1" i="0" u="none" strike="noStrike" dirty="0">
                          <a:solidFill>
                            <a:srgbClr val="FF0000"/>
                          </a:solidFill>
                          <a:effectLst/>
                          <a:latin typeface="宋体" panose="02010600030101010101" pitchFamily="2" charset="-122"/>
                          <a:ea typeface="宋体" panose="02010600030101010101" pitchFamily="2" charset="-122"/>
                        </a:rPr>
                        <a:t>☆一年内到期的租赁负债</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9</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（二）已发行优先股</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宋体" panose="02010600030101010101" pitchFamily="2" charset="-122"/>
                          <a:ea typeface="宋体" panose="02010600030101010101" pitchFamily="2" charset="-122"/>
                        </a:rPr>
                        <a:t>35</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5829889"/>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☆（三）交易性金融负债</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10</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其中：计入负债的优先股</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36</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9438612"/>
                  </a:ext>
                </a:extLst>
              </a:tr>
              <a:tr h="271572">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（四）以公允价值计量且其变动计入当期损益的金融负债</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（三）计入未分配利润的永续债利息</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37</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8379040"/>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（五）其他带息流动负债</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四、境外发债情况：（由集团总部填列）</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38</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366913"/>
                  </a:ext>
                </a:extLst>
              </a:tr>
              <a:tr h="271572">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其中：短期融资券（含超短期融资券）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（一）境外发行外币债券总额（以人民币填列）</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39</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175252"/>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其他短期债券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14</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其中：美元债（以美元填列）</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40</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6542515"/>
                  </a:ext>
                </a:extLst>
              </a:tr>
              <a:tr h="157081">
                <a:tc>
                  <a:txBody>
                    <a:bodyPr/>
                    <a:lstStyle/>
                    <a:p>
                      <a:pPr algn="l" fontAlgn="ctr"/>
                      <a:r>
                        <a:rPr lang="zh-CN" altLang="en-US" sz="900" b="1" i="0" u="none" strike="noStrike">
                          <a:solidFill>
                            <a:srgbClr val="000000"/>
                          </a:solidFill>
                          <a:effectLst/>
                          <a:latin typeface="宋体" panose="02010600030101010101" pitchFamily="2" charset="-122"/>
                          <a:ea typeface="宋体" panose="02010600030101010101" pitchFamily="2" charset="-122"/>
                        </a:rPr>
                        <a:t>二、带息非流动负债合计</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15</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欧元债（以欧元填列）</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201666"/>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（一）长期借款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港元债（以港元填列）</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277553"/>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其中：银行借款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17</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（二）境外发行人民币债券总额</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43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9084736"/>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非银行金融机构借款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18</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2048573"/>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（二）应付债券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19</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0358176"/>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其中：中期票据</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20</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950107"/>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企业债券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21</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723859"/>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公司债券</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22</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4419412"/>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（三）其他带息非流动负债</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23</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760566"/>
                  </a:ext>
                </a:extLst>
              </a:tr>
              <a:tr h="157081">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其中：融资租赁款</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24</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8888049"/>
                  </a:ext>
                </a:extLst>
              </a:tr>
              <a:tr h="157081">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r>
                        <a:rPr lang="zh-CN" altLang="en-US" sz="1050" b="1" i="0" u="none" strike="noStrike" dirty="0">
                          <a:solidFill>
                            <a:srgbClr val="FF0000"/>
                          </a:solidFill>
                          <a:effectLst/>
                          <a:latin typeface="宋体" panose="02010600030101010101" pitchFamily="2" charset="-122"/>
                          <a:ea typeface="宋体" panose="02010600030101010101" pitchFamily="2" charset="-122"/>
                        </a:rPr>
                        <a:t>☆租赁负债</a:t>
                      </a:r>
                      <a:endParaRPr lang="zh-CN" altLang="en-US" sz="900" b="1" i="0" u="none" strike="noStrike" dirty="0">
                        <a:solidFill>
                          <a:srgbClr val="FF0000"/>
                        </a:solidFill>
                        <a:effectLst/>
                        <a:latin typeface="宋体" panose="02010600030101010101" pitchFamily="2" charset="-122"/>
                        <a:ea typeface="宋体" panose="02010600030101010101" pitchFamily="2" charset="-122"/>
                      </a:endParaRP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25</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1211481"/>
                  </a:ext>
                </a:extLst>
              </a:tr>
              <a:tr h="157081">
                <a:tc>
                  <a:txBody>
                    <a:bodyPr/>
                    <a:lstStyle/>
                    <a:p>
                      <a:pPr algn="ctr" fontAlgn="ctr"/>
                      <a:r>
                        <a:rPr lang="zh-CN" altLang="en-US" sz="900" b="1" i="0" u="none" strike="noStrike">
                          <a:solidFill>
                            <a:srgbClr val="000000"/>
                          </a:solidFill>
                          <a:effectLst/>
                          <a:latin typeface="宋体" panose="02010600030101010101" pitchFamily="2" charset="-122"/>
                          <a:ea typeface="宋体" panose="02010600030101010101" pitchFamily="2" charset="-122"/>
                        </a:rPr>
                        <a:t>带息负债合计</a:t>
                      </a:r>
                    </a:p>
                  </a:txBody>
                  <a:tcPr marL="2927" marR="2927" marT="292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26</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2927" marR="2927" marT="292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344224"/>
                  </a:ext>
                </a:extLst>
              </a:tr>
              <a:tr h="274677">
                <a:tc gridSpan="13">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注：加☆项目为执行新金融工具</a:t>
                      </a:r>
                      <a:r>
                        <a:rPr lang="en-US" altLang="zh-CN" sz="900" b="0" i="0" u="none" strike="noStrike" dirty="0">
                          <a:solidFill>
                            <a:srgbClr val="000000"/>
                          </a:solidFill>
                          <a:effectLst/>
                          <a:latin typeface="宋体" panose="02010600030101010101" pitchFamily="2" charset="-122"/>
                          <a:ea typeface="宋体" panose="02010600030101010101" pitchFamily="2" charset="-122"/>
                        </a:rPr>
                        <a:t>/</a:t>
                      </a:r>
                      <a:r>
                        <a:rPr lang="zh-CN" altLang="en-US" sz="900" b="0" i="0" u="none" strike="noStrike" dirty="0">
                          <a:solidFill>
                            <a:srgbClr val="000000"/>
                          </a:solidFill>
                          <a:effectLst/>
                          <a:latin typeface="宋体" panose="02010600030101010101" pitchFamily="2" charset="-122"/>
                          <a:ea typeface="宋体" panose="02010600030101010101" pitchFamily="2" charset="-122"/>
                        </a:rPr>
                        <a:t>新租赁准则企业适用。</a:t>
                      </a:r>
                    </a:p>
                  </a:txBody>
                  <a:tcPr marL="2927" marR="2927" marT="2927"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endParaRPr lang="zh-CN" altLang="en-US" sz="900" b="0" i="0" u="none" strike="noStrike" dirty="0">
                        <a:solidFill>
                          <a:srgbClr val="000000"/>
                        </a:solidFill>
                        <a:effectLst/>
                        <a:latin typeface="宋体" panose="02010600030101010101" pitchFamily="2" charset="-122"/>
                        <a:ea typeface="宋体" panose="02010600030101010101" pitchFamily="2" charset="-122"/>
                      </a:endParaRPr>
                    </a:p>
                  </a:txBody>
                  <a:tcPr marL="2927" marR="2927" marT="292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68807907"/>
                  </a:ext>
                </a:extLst>
              </a:tr>
            </a:tbl>
          </a:graphicData>
        </a:graphic>
      </p:graphicFrame>
      <p:pic>
        <p:nvPicPr>
          <p:cNvPr id="6" name="图片 5">
            <a:extLst>
              <a:ext uri="{FF2B5EF4-FFF2-40B4-BE49-F238E27FC236}">
                <a16:creationId xmlns:a16="http://schemas.microsoft.com/office/drawing/2014/main" id="{BEEA0C54-E3C3-4BF5-9C16-36BE4CAEF827}"/>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extLst>
      <p:ext uri="{BB962C8B-B14F-4D97-AF65-F5344CB8AC3E}">
        <p14:creationId xmlns:p14="http://schemas.microsoft.com/office/powerpoint/2010/main" val="2575602920"/>
      </p:ext>
    </p:extLst>
  </p:cSld>
  <p:clrMapOvr>
    <a:masterClrMapping/>
  </p:clrMapOvr>
  <p:transition spd="slow" advClick="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16" name="Rectangle 434">
            <a:extLst>
              <a:ext uri="{FF2B5EF4-FFF2-40B4-BE49-F238E27FC236}">
                <a16:creationId xmlns:a16="http://schemas.microsoft.com/office/drawing/2014/main" id="{BF2B15C6-E175-43B5-8C76-F470916DB69B}"/>
              </a:ext>
            </a:extLst>
          </p:cNvPr>
          <p:cNvSpPr>
            <a:spLocks noGrp="1" noChangeArrowheads="1"/>
          </p:cNvSpPr>
          <p:nvPr>
            <p:ph type="title" idx="4294967295"/>
          </p:nvPr>
        </p:nvSpPr>
        <p:spPr bwMode="auto">
          <a:xfrm>
            <a:off x="63276" y="279079"/>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 财企补</a:t>
            </a:r>
            <a:r>
              <a:rPr lang="en-US" altLang="en-US" sz="2000" b="1" dirty="0"/>
              <a:t>01</a:t>
            </a:r>
            <a:r>
              <a:rPr lang="zh-CN" altLang="en-US" sz="2000" b="1" dirty="0"/>
              <a:t>表）</a:t>
            </a:r>
            <a:endParaRPr lang="en-US" altLang="en-US" dirty="0"/>
          </a:p>
        </p:txBody>
      </p:sp>
      <p:sp>
        <p:nvSpPr>
          <p:cNvPr id="44317" name="Rectangle 436">
            <a:extLst>
              <a:ext uri="{FF2B5EF4-FFF2-40B4-BE49-F238E27FC236}">
                <a16:creationId xmlns:a16="http://schemas.microsoft.com/office/drawing/2014/main" id="{DD66308A-4773-4959-B306-C46E6511EE5A}"/>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A62E4B91-AA38-442F-9161-F2D80BF5BF31}" type="slidenum">
              <a:rPr lang="en-US" altLang="zh-CN" sz="1000">
                <a:latin typeface="Futura Hv"/>
                <a:ea typeface="宋体" panose="02010600030101010101" pitchFamily="2" charset="-122"/>
              </a:rPr>
              <a:pPr algn="r" eaLnBrk="1" hangingPunct="1">
                <a:spcBef>
                  <a:spcPct val="0"/>
                </a:spcBef>
                <a:spcAft>
                  <a:spcPct val="0"/>
                </a:spcAft>
                <a:buSzTx/>
                <a:buNone/>
              </a:pPr>
              <a:t>23</a:t>
            </a:fld>
            <a:endParaRPr lang="en-US" altLang="zh-CN" sz="1000" dirty="0">
              <a:latin typeface="Futura Hv"/>
              <a:ea typeface="宋体" panose="02010600030101010101" pitchFamily="2"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321485733"/>
              </p:ext>
            </p:extLst>
          </p:nvPr>
        </p:nvGraphicFramePr>
        <p:xfrm>
          <a:off x="214282" y="928670"/>
          <a:ext cx="8715437" cy="5640632"/>
        </p:xfrm>
        <a:graphic>
          <a:graphicData uri="http://schemas.openxmlformats.org/drawingml/2006/table">
            <a:tbl>
              <a:tblPr/>
              <a:tblGrid>
                <a:gridCol w="2717913">
                  <a:extLst>
                    <a:ext uri="{9D8B030D-6E8A-4147-A177-3AD203B41FA5}">
                      <a16:colId xmlns:a16="http://schemas.microsoft.com/office/drawing/2014/main" val="20000"/>
                    </a:ext>
                  </a:extLst>
                </a:gridCol>
                <a:gridCol w="398627">
                  <a:extLst>
                    <a:ext uri="{9D8B030D-6E8A-4147-A177-3AD203B41FA5}">
                      <a16:colId xmlns:a16="http://schemas.microsoft.com/office/drawing/2014/main" val="20001"/>
                    </a:ext>
                  </a:extLst>
                </a:gridCol>
                <a:gridCol w="543582">
                  <a:extLst>
                    <a:ext uri="{9D8B030D-6E8A-4147-A177-3AD203B41FA5}">
                      <a16:colId xmlns:a16="http://schemas.microsoft.com/office/drawing/2014/main" val="20002"/>
                    </a:ext>
                  </a:extLst>
                </a:gridCol>
                <a:gridCol w="543582">
                  <a:extLst>
                    <a:ext uri="{9D8B030D-6E8A-4147-A177-3AD203B41FA5}">
                      <a16:colId xmlns:a16="http://schemas.microsoft.com/office/drawing/2014/main" val="20003"/>
                    </a:ext>
                  </a:extLst>
                </a:gridCol>
                <a:gridCol w="2790390">
                  <a:extLst>
                    <a:ext uri="{9D8B030D-6E8A-4147-A177-3AD203B41FA5}">
                      <a16:colId xmlns:a16="http://schemas.microsoft.com/office/drawing/2014/main" val="20004"/>
                    </a:ext>
                  </a:extLst>
                </a:gridCol>
                <a:gridCol w="380507">
                  <a:extLst>
                    <a:ext uri="{9D8B030D-6E8A-4147-A177-3AD203B41FA5}">
                      <a16:colId xmlns:a16="http://schemas.microsoft.com/office/drawing/2014/main" val="20005"/>
                    </a:ext>
                  </a:extLst>
                </a:gridCol>
                <a:gridCol w="670418">
                  <a:extLst>
                    <a:ext uri="{9D8B030D-6E8A-4147-A177-3AD203B41FA5}">
                      <a16:colId xmlns:a16="http://schemas.microsoft.com/office/drawing/2014/main" val="20006"/>
                    </a:ext>
                  </a:extLst>
                </a:gridCol>
                <a:gridCol w="670418">
                  <a:extLst>
                    <a:ext uri="{9D8B030D-6E8A-4147-A177-3AD203B41FA5}">
                      <a16:colId xmlns:a16="http://schemas.microsoft.com/office/drawing/2014/main" val="20007"/>
                    </a:ext>
                  </a:extLst>
                </a:gridCol>
              </a:tblGrid>
              <a:tr h="265274">
                <a:tc gridSpan="8">
                  <a:txBody>
                    <a:bodyPr/>
                    <a:lstStyle/>
                    <a:p>
                      <a:pPr algn="ctr" fontAlgn="ctr"/>
                      <a:r>
                        <a:rPr lang="zh-CN" altLang="en-US" sz="2400" b="0" i="0" u="none" strike="noStrike" dirty="0">
                          <a:latin typeface="宋体" pitchFamily="2" charset="-122"/>
                          <a:ea typeface="宋体" pitchFamily="2" charset="-122"/>
                        </a:rPr>
                        <a:t>企业集团基本情况表</a:t>
                      </a:r>
                    </a:p>
                  </a:txBody>
                  <a:tcPr marL="5346" marR="5346" marT="5346" marB="0" anchor="ctr">
                    <a:lnL>
                      <a:noFill/>
                    </a:lnL>
                    <a:lnR w="12700" cap="flat" cmpd="sng" algn="ctr">
                      <a:noFill/>
                      <a:prstDash val="solid"/>
                      <a:round/>
                      <a:headEnd type="none" w="med" len="med"/>
                      <a:tailEnd type="none" w="med" len="med"/>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63354">
                <a:tc>
                  <a:txBody>
                    <a:bodyPr/>
                    <a:lstStyle/>
                    <a:p>
                      <a:pPr algn="ctr" fontAlgn="ctr"/>
                      <a:endParaRPr lang="zh-CN" altLang="en-US" sz="1100" b="0" i="0" u="none" strike="noStrike" dirty="0">
                        <a:latin typeface="宋体" pitchFamily="2" charset="-122"/>
                        <a:ea typeface="宋体" pitchFamily="2" charset="-122"/>
                      </a:endParaRPr>
                    </a:p>
                  </a:txBody>
                  <a:tcPr marL="5346" marR="5346" marT="5346" marB="0" anchor="ctr">
                    <a:lnL>
                      <a:noFill/>
                    </a:lnL>
                    <a:lnR>
                      <a:noFill/>
                    </a:lnR>
                    <a:lnT>
                      <a:noFill/>
                    </a:lnT>
                    <a:lnB>
                      <a:noFill/>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a:noFill/>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a:noFill/>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a:noFill/>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a:noFill/>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a:noFill/>
                    </a:lnB>
                  </a:tcPr>
                </a:tc>
                <a:tc gridSpan="2">
                  <a:txBody>
                    <a:bodyPr/>
                    <a:lstStyle/>
                    <a:p>
                      <a:pPr algn="r" fontAlgn="ctr"/>
                      <a:r>
                        <a:rPr lang="zh-CN" altLang="en-US" sz="1100" b="0" i="0" u="none" strike="noStrike" dirty="0">
                          <a:latin typeface="宋体" pitchFamily="2" charset="-122"/>
                          <a:ea typeface="宋体" pitchFamily="2" charset="-122"/>
                        </a:rPr>
                        <a:t>财企补</a:t>
                      </a:r>
                      <a:r>
                        <a:rPr lang="en-US" altLang="zh-CN" sz="1100" b="0" i="0" u="none" strike="noStrike" dirty="0">
                          <a:latin typeface="宋体" pitchFamily="2" charset="-122"/>
                          <a:ea typeface="宋体" pitchFamily="2" charset="-122"/>
                        </a:rPr>
                        <a:t>01</a:t>
                      </a:r>
                      <a:r>
                        <a:rPr lang="zh-CN" altLang="en-US" sz="1100" b="0" i="0" u="none" strike="noStrike" dirty="0">
                          <a:latin typeface="宋体" pitchFamily="2" charset="-122"/>
                          <a:ea typeface="宋体" pitchFamily="2" charset="-122"/>
                        </a:rPr>
                        <a:t>表</a:t>
                      </a:r>
                    </a:p>
                  </a:txBody>
                  <a:tcPr marL="5346" marR="5346" marT="5346" marB="0" anchor="ctr">
                    <a:lnL>
                      <a:noFill/>
                    </a:lnL>
                    <a:lnR w="12700" cap="flat" cmpd="sng" algn="ctr">
                      <a:noFill/>
                      <a:prstDash val="solid"/>
                      <a:round/>
                      <a:headEnd type="none" w="med" len="med"/>
                      <a:tailEnd type="none" w="med" len="med"/>
                    </a:lnR>
                    <a:lnT>
                      <a:noFill/>
                    </a:lnT>
                    <a:lnB>
                      <a:noFill/>
                    </a:lnB>
                  </a:tcPr>
                </a:tc>
                <a:tc hMerge="1">
                  <a:txBody>
                    <a:bodyPr/>
                    <a:lstStyle/>
                    <a:p>
                      <a:pPr algn="r" fontAlgn="ctr"/>
                      <a:endParaRPr lang="zh-CN" altLang="en-US" sz="1100" b="0" i="0" u="none" strike="noStrike" dirty="0">
                        <a:latin typeface="宋体" pitchFamily="2" charset="-122"/>
                        <a:ea typeface="宋体" pitchFamily="2" charset="-122"/>
                      </a:endParaRPr>
                    </a:p>
                  </a:txBody>
                  <a:tcPr marL="5346" marR="5346" marT="5346" marB="0" anchor="ctr">
                    <a:lnL>
                      <a:noFill/>
                    </a:lnL>
                    <a:lnR>
                      <a:noFill/>
                    </a:lnR>
                    <a:lnT>
                      <a:noFill/>
                    </a:lnT>
                    <a:lnB>
                      <a:noFill/>
                    </a:lnB>
                  </a:tcPr>
                </a:tc>
                <a:extLst>
                  <a:ext uri="{0D108BD9-81ED-4DB2-BD59-A6C34878D82A}">
                    <a16:rowId xmlns:a16="http://schemas.microsoft.com/office/drawing/2014/main" val="10001"/>
                  </a:ext>
                </a:extLst>
              </a:tr>
              <a:tr h="189442">
                <a:tc>
                  <a:txBody>
                    <a:bodyPr/>
                    <a:lstStyle/>
                    <a:p>
                      <a:pPr algn="l" fontAlgn="b"/>
                      <a:r>
                        <a:rPr lang="zh-CN" altLang="en-US" sz="1100" b="0" i="0" u="none" strike="noStrike" dirty="0">
                          <a:latin typeface="宋体" pitchFamily="2" charset="-122"/>
                          <a:ea typeface="宋体" pitchFamily="2" charset="-122"/>
                        </a:rPr>
                        <a:t>编制单位：</a:t>
                      </a:r>
                    </a:p>
                  </a:txBody>
                  <a:tcPr marL="5346" marR="5346" marT="534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zh-CN" altLang="en-US" sz="1100" b="0" i="0" u="none" strike="noStrike">
                        <a:latin typeface="宋体" pitchFamily="2" charset="-122"/>
                        <a:ea typeface="宋体" pitchFamily="2" charset="-122"/>
                      </a:endParaRPr>
                    </a:p>
                  </a:txBody>
                  <a:tcPr marL="5346" marR="5346" marT="5346"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altLang="zh-CN" sz="1100" b="0" i="0" u="none" strike="noStrike" dirty="0">
                          <a:latin typeface="宋体" pitchFamily="2" charset="-122"/>
                          <a:ea typeface="宋体" pitchFamily="2" charset="-122"/>
                        </a:rPr>
                        <a:t>2019</a:t>
                      </a:r>
                      <a:r>
                        <a:rPr lang="zh-CN" altLang="en-US" sz="1100" b="0" i="0" u="none" strike="noStrike" dirty="0">
                          <a:latin typeface="宋体" pitchFamily="2" charset="-122"/>
                          <a:ea typeface="宋体" pitchFamily="2" charset="-122"/>
                        </a:rPr>
                        <a:t>年度</a:t>
                      </a:r>
                    </a:p>
                  </a:txBody>
                  <a:tcPr marL="5346" marR="5346" marT="5346"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b"/>
                      <a:r>
                        <a:rPr lang="zh-CN" altLang="en-US" sz="1100" b="0" i="0" u="none" strike="noStrike" dirty="0">
                          <a:latin typeface="宋体" pitchFamily="2" charset="-122"/>
                          <a:ea typeface="宋体" pitchFamily="2" charset="-122"/>
                        </a:rPr>
                        <a:t>单位：户、元</a:t>
                      </a:r>
                    </a:p>
                  </a:txBody>
                  <a:tcPr marL="5346" marR="5346" marT="5346" marB="0" anchor="b">
                    <a:lnL>
                      <a:noFill/>
                    </a:lnL>
                    <a:lnR w="12700" cap="flat" cmpd="sng" algn="ctr">
                      <a:no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algn="r" fontAlgn="b"/>
                      <a:endParaRPr lang="zh-CN" altLang="en-US" sz="1100" b="0" i="0" u="none" strike="noStrike" dirty="0">
                        <a:latin typeface="宋体" pitchFamily="2" charset="-122"/>
                        <a:ea typeface="宋体" pitchFamily="2" charset="-122"/>
                      </a:endParaRPr>
                    </a:p>
                  </a:txBody>
                  <a:tcPr marL="5346" marR="5346" marT="5346"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3201">
                <a:tc>
                  <a:txBody>
                    <a:bodyPr/>
                    <a:lstStyle/>
                    <a:p>
                      <a:pPr algn="ctr" fontAlgn="b"/>
                      <a:r>
                        <a:rPr lang="zh-CN" altLang="en-US" sz="1100" b="0" i="0" u="none" strike="noStrike" dirty="0">
                          <a:latin typeface="宋体" pitchFamily="2" charset="-122"/>
                          <a:ea typeface="宋体" pitchFamily="2" charset="-122"/>
                        </a:rPr>
                        <a:t>项        目</a:t>
                      </a:r>
                    </a:p>
                  </a:txBody>
                  <a:tcPr marL="5346" marR="5346" marT="5346"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行次</a:t>
                      </a:r>
                    </a:p>
                  </a:txBody>
                  <a:tcPr marL="5346" marR="5346" marT="53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本年数</a:t>
                      </a:r>
                    </a:p>
                  </a:txBody>
                  <a:tcPr marL="5346" marR="5346" marT="53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上年数</a:t>
                      </a:r>
                    </a:p>
                  </a:txBody>
                  <a:tcPr marL="5346" marR="5346" marT="53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pitchFamily="2" charset="-122"/>
                          <a:ea typeface="宋体" pitchFamily="2" charset="-122"/>
                        </a:rPr>
                        <a:t>项    目</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行次</a:t>
                      </a:r>
                    </a:p>
                  </a:txBody>
                  <a:tcPr marL="5346" marR="5346" marT="53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本年数</a:t>
                      </a:r>
                    </a:p>
                  </a:txBody>
                  <a:tcPr marL="5346" marR="5346" marT="53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100" b="0" i="0" u="none" strike="noStrike">
                          <a:latin typeface="宋体" pitchFamily="2" charset="-122"/>
                          <a:ea typeface="宋体" pitchFamily="2" charset="-122"/>
                        </a:rPr>
                        <a:t>上年数</a:t>
                      </a:r>
                    </a:p>
                  </a:txBody>
                  <a:tcPr marL="5346" marR="5346" marT="5346" marB="0" anchor="b">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83201">
                <a:tc>
                  <a:txBody>
                    <a:bodyPr/>
                    <a:lstStyle/>
                    <a:p>
                      <a:pPr algn="l" fontAlgn="ctr"/>
                      <a:r>
                        <a:rPr lang="zh-CN" altLang="en-US" sz="1100" b="1" i="0" u="none" strike="noStrike" dirty="0">
                          <a:latin typeface="宋体" pitchFamily="2" charset="-122"/>
                          <a:ea typeface="宋体" pitchFamily="2" charset="-122"/>
                        </a:rPr>
                        <a:t>一、企业户数（户）</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（四）境外子企业资产占比（</a:t>
                      </a:r>
                      <a:r>
                        <a:rPr lang="en-US" altLang="zh-CN" sz="1100" b="0" i="0" u="none" strike="noStrike">
                          <a:solidFill>
                            <a:srgbClr val="000000"/>
                          </a:solidFill>
                          <a:latin typeface="宋体" pitchFamily="2" charset="-122"/>
                          <a:ea typeface="宋体" pitchFamily="2" charset="-122"/>
                        </a:rPr>
                        <a:t>%</a:t>
                      </a:r>
                      <a:r>
                        <a:rPr lang="zh-CN" altLang="en-US" sz="1100" b="0" i="0" u="none" strike="noStrike">
                          <a:solidFill>
                            <a:srgbClr val="000000"/>
                          </a:solidFill>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25</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extLst>
                  <a:ext uri="{0D108BD9-81ED-4DB2-BD59-A6C34878D82A}">
                    <a16:rowId xmlns:a16="http://schemas.microsoft.com/office/drawing/2014/main" val="10004"/>
                  </a:ext>
                </a:extLst>
              </a:tr>
              <a:tr h="183201">
                <a:tc>
                  <a:txBody>
                    <a:bodyPr/>
                    <a:lstStyle/>
                    <a:p>
                      <a:pPr algn="l" fontAlgn="ctr"/>
                      <a:r>
                        <a:rPr lang="zh-CN" altLang="en-US" sz="1100" b="0" i="0" u="none" strike="noStrike" dirty="0">
                          <a:latin typeface="宋体" pitchFamily="2" charset="-122"/>
                          <a:ea typeface="宋体" pitchFamily="2" charset="-122"/>
                        </a:rPr>
                        <a:t>（一）集团纳入决算合并范围企业户数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latin typeface="宋体" pitchFamily="2" charset="-122"/>
                          <a:ea typeface="宋体" pitchFamily="2" charset="-122"/>
                        </a:rPr>
                        <a:t>2</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（五）境外子企业利润总额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26</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3201">
                <a:tc>
                  <a:txBody>
                    <a:bodyPr/>
                    <a:lstStyle/>
                    <a:p>
                      <a:pPr algn="l" fontAlgn="ctr"/>
                      <a:r>
                        <a:rPr lang="zh-CN" altLang="en-US" sz="1100" b="0" i="0" u="none" strike="noStrike">
                          <a:latin typeface="宋体" pitchFamily="2" charset="-122"/>
                          <a:ea typeface="宋体" pitchFamily="2" charset="-122"/>
                        </a:rPr>
                        <a:t>      总部及二级子企业户数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latin typeface="宋体" pitchFamily="2" charset="-122"/>
                          <a:ea typeface="宋体" pitchFamily="2" charset="-122"/>
                        </a:rPr>
                        <a:t>3</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（六）境外子企业利润占比（</a:t>
                      </a:r>
                      <a:r>
                        <a:rPr lang="en-US" altLang="zh-CN" sz="1100" b="0" i="0" u="none" strike="noStrike">
                          <a:solidFill>
                            <a:srgbClr val="000000"/>
                          </a:solidFill>
                          <a:latin typeface="宋体" pitchFamily="2" charset="-122"/>
                          <a:ea typeface="宋体" pitchFamily="2" charset="-122"/>
                        </a:rPr>
                        <a:t>%</a:t>
                      </a:r>
                      <a:r>
                        <a:rPr lang="zh-CN" altLang="en-US" sz="1100" b="0" i="0" u="none" strike="noStrike">
                          <a:solidFill>
                            <a:srgbClr val="000000"/>
                          </a:solidFill>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27</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chemeClr val="tx1"/>
                          </a:solidFill>
                          <a:latin typeface="宋体" pitchFamily="2" charset="-122"/>
                          <a:ea typeface="宋体" pitchFamily="2" charset="-122"/>
                          <a:cs typeface="+mn-cs"/>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marL="0" algn="ctr" defTabSz="914400" rtl="0" eaLnBrk="1" fontAlgn="ctr" latinLnBrk="0" hangingPunct="1"/>
                      <a:r>
                        <a:rPr lang="zh-CN" altLang="en-US" sz="1100" b="0" i="0" u="none" strike="noStrike" kern="1200" dirty="0">
                          <a:solidFill>
                            <a:schemeClr val="tx1"/>
                          </a:solidFill>
                          <a:latin typeface="宋体" pitchFamily="2" charset="-122"/>
                          <a:ea typeface="宋体" pitchFamily="2" charset="-122"/>
                          <a:cs typeface="+mn-cs"/>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extLst>
                  <a:ext uri="{0D108BD9-81ED-4DB2-BD59-A6C34878D82A}">
                    <a16:rowId xmlns:a16="http://schemas.microsoft.com/office/drawing/2014/main" val="10006"/>
                  </a:ext>
                </a:extLst>
              </a:tr>
              <a:tr h="183201">
                <a:tc>
                  <a:txBody>
                    <a:bodyPr/>
                    <a:lstStyle/>
                    <a:p>
                      <a:pPr algn="l" fontAlgn="ctr"/>
                      <a:r>
                        <a:rPr lang="zh-CN" altLang="en-US" sz="1100" b="0" i="0" u="none" strike="noStrike">
                          <a:latin typeface="宋体" pitchFamily="2" charset="-122"/>
                          <a:ea typeface="宋体" pitchFamily="2" charset="-122"/>
                        </a:rPr>
                        <a:t>      三级子企业户数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4</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（七）境外从业人数占比（</a:t>
                      </a:r>
                      <a:r>
                        <a:rPr lang="en-US" altLang="zh-CN" sz="1100" b="0" i="0" u="none" strike="noStrike" dirty="0">
                          <a:latin typeface="宋体" pitchFamily="2" charset="-122"/>
                          <a:ea typeface="宋体" pitchFamily="2" charset="-122"/>
                        </a:rPr>
                        <a:t>%</a:t>
                      </a:r>
                      <a:r>
                        <a:rPr lang="zh-CN" altLang="en-US" sz="1100" b="0" i="0" u="none" strike="noStrike" dirty="0">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28</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chemeClr val="tx1"/>
                          </a:solidFill>
                          <a:latin typeface="宋体" pitchFamily="2" charset="-122"/>
                          <a:ea typeface="宋体" pitchFamily="2" charset="-122"/>
                          <a:cs typeface="+mn-cs"/>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marL="0" algn="ctr" defTabSz="914400" rtl="0" eaLnBrk="1" fontAlgn="ctr" latinLnBrk="0" hangingPunct="1"/>
                      <a:r>
                        <a:rPr lang="zh-CN" altLang="en-US" sz="1100" b="0" i="0" u="none" strike="noStrike" kern="1200" dirty="0">
                          <a:solidFill>
                            <a:schemeClr val="tx1"/>
                          </a:solidFill>
                          <a:latin typeface="宋体" pitchFamily="2" charset="-122"/>
                          <a:ea typeface="宋体" pitchFamily="2" charset="-122"/>
                          <a:cs typeface="+mn-cs"/>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extLst>
                  <a:ext uri="{0D108BD9-81ED-4DB2-BD59-A6C34878D82A}">
                    <a16:rowId xmlns:a16="http://schemas.microsoft.com/office/drawing/2014/main" val="10007"/>
                  </a:ext>
                </a:extLst>
              </a:tr>
              <a:tr h="183201">
                <a:tc>
                  <a:txBody>
                    <a:bodyPr/>
                    <a:lstStyle/>
                    <a:p>
                      <a:pPr algn="l" fontAlgn="ctr"/>
                      <a:r>
                        <a:rPr lang="zh-CN" altLang="en-US" sz="1100" b="0" i="0" u="none" strike="noStrike" dirty="0">
                          <a:latin typeface="宋体" pitchFamily="2" charset="-122"/>
                          <a:ea typeface="宋体" pitchFamily="2" charset="-122"/>
                        </a:rPr>
                        <a:t>      四级子企业户数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5</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000000"/>
                          </a:solidFill>
                          <a:latin typeface="宋体" pitchFamily="2" charset="-122"/>
                          <a:ea typeface="宋体" pitchFamily="2" charset="-122"/>
                        </a:rPr>
                        <a:t>三、股权投资基金情况</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29</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3201">
                <a:tc>
                  <a:txBody>
                    <a:bodyPr/>
                    <a:lstStyle/>
                    <a:p>
                      <a:pPr algn="l" fontAlgn="ctr"/>
                      <a:r>
                        <a:rPr lang="zh-CN" altLang="en-US" sz="1100" b="0" i="0" u="none" strike="noStrike">
                          <a:latin typeface="宋体" pitchFamily="2" charset="-122"/>
                          <a:ea typeface="宋体" pitchFamily="2" charset="-122"/>
                        </a:rPr>
                        <a:t>      五级及五级以下子企业户数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6</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pitchFamily="2" charset="-122"/>
                          <a:ea typeface="宋体" pitchFamily="2" charset="-122"/>
                        </a:rPr>
                        <a:t>（一）已设立基金规模合计（认缴额）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30</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3201">
                <a:tc>
                  <a:txBody>
                    <a:bodyPr/>
                    <a:lstStyle/>
                    <a:p>
                      <a:pPr algn="l" fontAlgn="ctr"/>
                      <a:r>
                        <a:rPr lang="zh-CN" altLang="en-US" sz="1100" b="0" i="0" u="none" strike="noStrike">
                          <a:latin typeface="宋体" pitchFamily="2" charset="-122"/>
                          <a:ea typeface="宋体" pitchFamily="2" charset="-122"/>
                        </a:rPr>
                        <a:t>（二）集团所属上市公司户数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7</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pitchFamily="2" charset="-122"/>
                          <a:ea typeface="宋体" pitchFamily="2" charset="-122"/>
                        </a:rPr>
                        <a:t>     其中：自有资金出资额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31</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83201">
                <a:tc>
                  <a:txBody>
                    <a:bodyPr/>
                    <a:lstStyle/>
                    <a:p>
                      <a:pPr algn="l" fontAlgn="ctr"/>
                      <a:r>
                        <a:rPr lang="zh-CN" altLang="en-US" sz="1100" b="0" i="0" u="none" strike="noStrike">
                          <a:latin typeface="宋体" pitchFamily="2" charset="-122"/>
                          <a:ea typeface="宋体" pitchFamily="2" charset="-122"/>
                        </a:rPr>
                        <a:t>      其中：境内上市公司户数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8</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（二）已设立基金规模合计（实缴额）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32</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83201">
                <a:tc>
                  <a:txBody>
                    <a:bodyPr/>
                    <a:lstStyle/>
                    <a:p>
                      <a:pPr algn="l" fontAlgn="ctr"/>
                      <a:r>
                        <a:rPr lang="zh-CN" altLang="en-US" sz="1100" b="0" i="0" u="none" strike="noStrike">
                          <a:latin typeface="宋体" pitchFamily="2" charset="-122"/>
                          <a:ea typeface="宋体" pitchFamily="2" charset="-122"/>
                        </a:rPr>
                        <a:t>（三）集团所属金融子企业户数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9</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pitchFamily="2" charset="-122"/>
                          <a:ea typeface="宋体" pitchFamily="2" charset="-122"/>
                        </a:rPr>
                        <a:t>     其中：自有资金出资额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33</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83201">
                <a:tc>
                  <a:txBody>
                    <a:bodyPr/>
                    <a:lstStyle/>
                    <a:p>
                      <a:pPr algn="l" fontAlgn="ctr"/>
                      <a:r>
                        <a:rPr lang="zh-CN" altLang="en-US" sz="1100" b="0" i="0" u="none" strike="noStrike">
                          <a:latin typeface="宋体" pitchFamily="2" charset="-122"/>
                          <a:ea typeface="宋体" pitchFamily="2" charset="-122"/>
                        </a:rPr>
                        <a:t>      其中：财务公司户数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10</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pitchFamily="2" charset="-122"/>
                          <a:ea typeface="宋体" pitchFamily="2" charset="-122"/>
                        </a:rPr>
                        <a:t>（三）已投资项目资产规模</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34</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83201">
                <a:tc>
                  <a:txBody>
                    <a:bodyPr/>
                    <a:lstStyle/>
                    <a:p>
                      <a:pPr algn="l" fontAlgn="ctr"/>
                      <a:r>
                        <a:rPr lang="zh-CN" altLang="en-US" sz="1100" b="0" i="0" u="none" strike="noStrike">
                          <a:latin typeface="宋体" pitchFamily="2" charset="-122"/>
                          <a:ea typeface="宋体" pitchFamily="2" charset="-122"/>
                        </a:rPr>
                        <a:t>            证券类公司户数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11</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pitchFamily="2" charset="-122"/>
                          <a:ea typeface="宋体" pitchFamily="2" charset="-122"/>
                        </a:rPr>
                        <a:t>       其中：基金投资金额</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35</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83201">
                <a:tc>
                  <a:txBody>
                    <a:bodyPr/>
                    <a:lstStyle/>
                    <a:p>
                      <a:pPr algn="l" fontAlgn="ctr"/>
                      <a:r>
                        <a:rPr lang="zh-CN" altLang="en-US" sz="1100" b="0" i="0" u="none" strike="noStrike">
                          <a:latin typeface="宋体" pitchFamily="2" charset="-122"/>
                          <a:ea typeface="宋体" pitchFamily="2" charset="-122"/>
                        </a:rPr>
                        <a:t>            保险类公司户数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12</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83201">
                <a:tc>
                  <a:txBody>
                    <a:bodyPr/>
                    <a:lstStyle/>
                    <a:p>
                      <a:pPr algn="l" fontAlgn="ctr"/>
                      <a:r>
                        <a:rPr lang="zh-CN" altLang="en-US" sz="1100" b="0" i="0" u="none" strike="noStrike">
                          <a:latin typeface="宋体" pitchFamily="2" charset="-122"/>
                          <a:ea typeface="宋体" pitchFamily="2" charset="-122"/>
                        </a:rPr>
                        <a:t>            信托公司户数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13</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83201">
                <a:tc>
                  <a:txBody>
                    <a:bodyPr/>
                    <a:lstStyle/>
                    <a:p>
                      <a:pPr algn="l" fontAlgn="ctr"/>
                      <a:r>
                        <a:rPr lang="zh-CN" altLang="en-US" sz="1400" b="1" i="0" u="none" strike="noStrike" dirty="0">
                          <a:solidFill>
                            <a:srgbClr val="FF0000"/>
                          </a:solidFill>
                          <a:latin typeface="宋体" pitchFamily="2" charset="-122"/>
                          <a:ea typeface="宋体" pitchFamily="2" charset="-122"/>
                        </a:rPr>
                        <a:t>         期货类公司户数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14</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83201">
                <a:tc>
                  <a:txBody>
                    <a:bodyPr/>
                    <a:lstStyle/>
                    <a:p>
                      <a:pPr algn="l" fontAlgn="ctr"/>
                      <a:r>
                        <a:rPr lang="zh-CN" altLang="en-US" sz="1100" b="0" i="0" u="none" strike="noStrike" dirty="0">
                          <a:latin typeface="宋体" pitchFamily="2" charset="-122"/>
                          <a:ea typeface="宋体" pitchFamily="2" charset="-122"/>
                        </a:rPr>
                        <a:t>（四）</a:t>
                      </a:r>
                      <a:r>
                        <a:rPr lang="zh-CN" altLang="en-US" sz="1400" b="1" i="0" u="none" strike="noStrike" dirty="0">
                          <a:solidFill>
                            <a:srgbClr val="FF0000"/>
                          </a:solidFill>
                          <a:latin typeface="宋体" pitchFamily="2" charset="-122"/>
                          <a:ea typeface="宋体" pitchFamily="2" charset="-122"/>
                        </a:rPr>
                        <a:t>集团所属事业单位户数</a:t>
                      </a:r>
                      <a:endParaRPr lang="zh-CN" altLang="en-US" sz="1100" b="1" i="0" u="none" strike="noStrike" dirty="0">
                        <a:solidFill>
                          <a:srgbClr val="FF0000"/>
                        </a:solidFill>
                        <a:latin typeface="宋体" pitchFamily="2" charset="-122"/>
                        <a:ea typeface="宋体" pitchFamily="2" charset="-122"/>
                      </a:endParaRP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15</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83201">
                <a:tc>
                  <a:txBody>
                    <a:bodyPr/>
                    <a:lstStyle/>
                    <a:p>
                      <a:pPr algn="l" fontAlgn="ctr"/>
                      <a:r>
                        <a:rPr lang="zh-CN" altLang="en-US" sz="1100" b="0" i="0" u="none" strike="noStrike">
                          <a:latin typeface="宋体" pitchFamily="2" charset="-122"/>
                          <a:ea typeface="宋体" pitchFamily="2" charset="-122"/>
                        </a:rPr>
                        <a:t>（五）集团总部所属非法人单位户数</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16</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83201">
                <a:tc>
                  <a:txBody>
                    <a:bodyPr/>
                    <a:lstStyle/>
                    <a:p>
                      <a:pPr algn="l" fontAlgn="ctr"/>
                      <a:r>
                        <a:rPr lang="zh-CN" altLang="en-US" sz="1100" b="0" i="0" u="none" strike="noStrike" dirty="0">
                          <a:latin typeface="宋体" pitchFamily="2" charset="-122"/>
                          <a:ea typeface="宋体" pitchFamily="2" charset="-122"/>
                        </a:rPr>
                        <a:t>（六）</a:t>
                      </a:r>
                      <a:r>
                        <a:rPr lang="zh-CN" altLang="en-US" sz="1400" b="1" i="0" u="none" strike="noStrike" dirty="0">
                          <a:solidFill>
                            <a:srgbClr val="FF0000"/>
                          </a:solidFill>
                          <a:latin typeface="宋体" pitchFamily="2" charset="-122"/>
                          <a:ea typeface="宋体" pitchFamily="2" charset="-122"/>
                        </a:rPr>
                        <a:t>集团法人级次</a:t>
                      </a:r>
                      <a:endParaRPr lang="zh-CN" altLang="en-US" sz="1100" b="1" i="0" u="none" strike="noStrike" dirty="0">
                        <a:solidFill>
                          <a:srgbClr val="FF0000"/>
                        </a:solidFill>
                        <a:latin typeface="宋体" pitchFamily="2" charset="-122"/>
                        <a:ea typeface="宋体" pitchFamily="2" charset="-122"/>
                      </a:endParaRP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17</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83201">
                <a:tc>
                  <a:txBody>
                    <a:bodyPr/>
                    <a:lstStyle/>
                    <a:p>
                      <a:pPr algn="l" fontAlgn="ctr"/>
                      <a:r>
                        <a:rPr lang="zh-CN" altLang="en-US" sz="1100" b="1" i="0" u="none" strike="noStrike">
                          <a:solidFill>
                            <a:srgbClr val="000000"/>
                          </a:solidFill>
                          <a:latin typeface="宋体" pitchFamily="2" charset="-122"/>
                          <a:ea typeface="宋体" pitchFamily="2" charset="-122"/>
                        </a:rPr>
                        <a:t>二、国际化经营情况</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18</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83201">
                <a:tc>
                  <a:txBody>
                    <a:bodyPr/>
                    <a:lstStyle/>
                    <a:p>
                      <a:pPr algn="l" fontAlgn="ctr"/>
                      <a:r>
                        <a:rPr lang="zh-CN" altLang="en-US" sz="1100" b="0" i="0" u="none" strike="noStrike">
                          <a:solidFill>
                            <a:srgbClr val="000000"/>
                          </a:solidFill>
                          <a:latin typeface="宋体" pitchFamily="2" charset="-122"/>
                          <a:ea typeface="宋体" pitchFamily="2" charset="-122"/>
                        </a:rPr>
                        <a:t>（一）国际化经营收入</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19</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83201">
                <a:tc>
                  <a:txBody>
                    <a:bodyPr/>
                    <a:lstStyle/>
                    <a:p>
                      <a:pPr algn="l" fontAlgn="ctr"/>
                      <a:r>
                        <a:rPr lang="zh-CN" altLang="en-US" sz="1100" b="0" i="0" u="none" strike="noStrike" dirty="0">
                          <a:solidFill>
                            <a:srgbClr val="000000"/>
                          </a:solidFill>
                          <a:latin typeface="宋体" pitchFamily="2" charset="-122"/>
                          <a:ea typeface="宋体" pitchFamily="2" charset="-122"/>
                        </a:rPr>
                        <a:t>      其中：境内企业境外业务收入</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20</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83201">
                <a:tc>
                  <a:txBody>
                    <a:bodyPr/>
                    <a:lstStyle/>
                    <a:p>
                      <a:pPr algn="l" fontAlgn="ctr"/>
                      <a:r>
                        <a:rPr lang="zh-CN" altLang="en-US" sz="1100" b="0" i="0" u="none" strike="noStrike" dirty="0">
                          <a:solidFill>
                            <a:srgbClr val="000000"/>
                          </a:solidFill>
                          <a:latin typeface="宋体" pitchFamily="2" charset="-122"/>
                          <a:ea typeface="宋体" pitchFamily="2" charset="-122"/>
                        </a:rPr>
                        <a:t>            境外子企业营业收入</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21</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83201">
                <a:tc>
                  <a:txBody>
                    <a:bodyPr/>
                    <a:lstStyle/>
                    <a:p>
                      <a:pPr algn="l" fontAlgn="ctr"/>
                      <a:r>
                        <a:rPr lang="zh-CN" altLang="en-US" sz="1100" b="0" i="0" u="none" strike="noStrike" dirty="0">
                          <a:solidFill>
                            <a:srgbClr val="000000"/>
                          </a:solidFill>
                          <a:latin typeface="宋体" pitchFamily="2" charset="-122"/>
                          <a:ea typeface="宋体" pitchFamily="2" charset="-122"/>
                        </a:rPr>
                        <a:t>（二）国际化经营收入比重（</a:t>
                      </a:r>
                      <a:r>
                        <a:rPr lang="en-US" altLang="zh-CN" sz="1100" b="0" i="0" u="none" strike="noStrike" dirty="0">
                          <a:solidFill>
                            <a:srgbClr val="000000"/>
                          </a:solidFill>
                          <a:latin typeface="宋体" pitchFamily="2" charset="-122"/>
                          <a:ea typeface="宋体" pitchFamily="2" charset="-122"/>
                        </a:rPr>
                        <a:t>%</a:t>
                      </a:r>
                      <a:r>
                        <a:rPr lang="zh-CN" altLang="en-US" sz="1100" b="0" i="0" u="none" strike="noStrike" dirty="0">
                          <a:solidFill>
                            <a:srgbClr val="000000"/>
                          </a:solidFill>
                          <a:latin typeface="宋体" pitchFamily="2" charset="-122"/>
                          <a:ea typeface="宋体" pitchFamily="2" charset="-122"/>
                        </a:rPr>
                        <a:t>）</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22</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230773">
                <a:tc>
                  <a:txBody>
                    <a:bodyPr/>
                    <a:lstStyle/>
                    <a:p>
                      <a:pPr algn="l" fontAlgn="ctr"/>
                      <a:r>
                        <a:rPr lang="zh-CN" altLang="en-US" sz="1100" b="0" i="0" u="none" strike="noStrike" dirty="0">
                          <a:latin typeface="宋体" pitchFamily="2" charset="-122"/>
                          <a:ea typeface="宋体" pitchFamily="2" charset="-122"/>
                        </a:rPr>
                        <a:t>      其中：境外子企业营业收入占比（</a:t>
                      </a:r>
                      <a:r>
                        <a:rPr lang="en-US" altLang="zh-CN" sz="1100" b="0" i="0" u="none" strike="noStrike" dirty="0">
                          <a:latin typeface="宋体" pitchFamily="2" charset="-122"/>
                          <a:ea typeface="宋体" pitchFamily="2" charset="-122"/>
                        </a:rPr>
                        <a:t>%</a:t>
                      </a:r>
                      <a:r>
                        <a:rPr lang="zh-CN" altLang="en-US" sz="1100" b="0" i="0" u="none" strike="noStrike" dirty="0">
                          <a:latin typeface="宋体" pitchFamily="2" charset="-122"/>
                          <a:ea typeface="宋体" pitchFamily="2" charset="-122"/>
                        </a:rPr>
                        <a:t>）</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23</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83201">
                <a:tc>
                  <a:txBody>
                    <a:bodyPr/>
                    <a:lstStyle/>
                    <a:p>
                      <a:pPr algn="l" fontAlgn="ctr"/>
                      <a:r>
                        <a:rPr lang="zh-CN" altLang="en-US" sz="1100" b="0" i="0" u="none" strike="noStrike" dirty="0">
                          <a:solidFill>
                            <a:srgbClr val="000000"/>
                          </a:solidFill>
                          <a:latin typeface="宋体" pitchFamily="2" charset="-122"/>
                          <a:ea typeface="宋体" pitchFamily="2" charset="-122"/>
                        </a:rPr>
                        <a:t>（三）境外子企业资产总额</a:t>
                      </a:r>
                    </a:p>
                  </a:txBody>
                  <a:tcPr marL="5346" marR="5346" marT="53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latin typeface="宋体" pitchFamily="2" charset="-122"/>
                          <a:ea typeface="宋体" pitchFamily="2" charset="-122"/>
                        </a:rPr>
                        <a:t>24</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latin typeface="宋体" pitchFamily="2" charset="-122"/>
                          <a:ea typeface="宋体" pitchFamily="2" charset="-122"/>
                        </a:rPr>
                        <a:t>　</a:t>
                      </a:r>
                    </a:p>
                  </a:txBody>
                  <a:tcPr marL="5346" marR="5346" marT="5346" marB="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53560">
                <a:tc>
                  <a:txBody>
                    <a:bodyPr/>
                    <a:lstStyle/>
                    <a:p>
                      <a:pPr algn="l" fontAlgn="b"/>
                      <a:r>
                        <a:rPr lang="zh-CN" altLang="en-US" sz="1100" b="0" i="0" u="none" strike="noStrike">
                          <a:latin typeface="宋体" pitchFamily="2" charset="-122"/>
                          <a:ea typeface="宋体" pitchFamily="2" charset="-122"/>
                        </a:rPr>
                        <a:t>注：本表由一级企业（单位）填报。</a:t>
                      </a: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dirty="0">
                        <a:latin typeface="宋体" pitchFamily="2" charset="-122"/>
                        <a:ea typeface="宋体" pitchFamily="2" charset="-122"/>
                      </a:endParaRPr>
                    </a:p>
                  </a:txBody>
                  <a:tcPr marL="5346" marR="5346" marT="534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zh-CN" altLang="en-US" sz="1100" b="0" i="0" u="none" strike="noStrike" dirty="0">
                        <a:latin typeface="宋体" pitchFamily="2" charset="-122"/>
                        <a:ea typeface="宋体" pitchFamily="2" charset="-122"/>
                      </a:endParaRPr>
                    </a:p>
                  </a:txBody>
                  <a:tcPr marL="5346" marR="5346" marT="5346" marB="0" anchor="b">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28"/>
                  </a:ext>
                </a:extLst>
              </a:tr>
            </a:tbl>
          </a:graphicData>
        </a:graphic>
      </p:graphicFrame>
      <p:sp>
        <p:nvSpPr>
          <p:cNvPr id="10" name="圆角矩形 9"/>
          <p:cNvSpPr/>
          <p:nvPr/>
        </p:nvSpPr>
        <p:spPr bwMode="auto">
          <a:xfrm>
            <a:off x="107504" y="5024576"/>
            <a:ext cx="3168352" cy="1428760"/>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11" name="圆角矩形 10"/>
          <p:cNvSpPr/>
          <p:nvPr/>
        </p:nvSpPr>
        <p:spPr bwMode="auto">
          <a:xfrm>
            <a:off x="4355976" y="1772816"/>
            <a:ext cx="3168352" cy="2143140"/>
          </a:xfrm>
          <a:prstGeom prst="roundRect">
            <a:avLst/>
          </a:prstGeom>
          <a:no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pic>
        <p:nvPicPr>
          <p:cNvPr id="8" name="图片 7">
            <a:extLst>
              <a:ext uri="{FF2B5EF4-FFF2-40B4-BE49-F238E27FC236}">
                <a16:creationId xmlns:a16="http://schemas.microsoft.com/office/drawing/2014/main" id="{60366CF9-871A-4173-9952-0F206FD272A1}"/>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 name="Rectangle 440">
            <a:extLst>
              <a:ext uri="{FF2B5EF4-FFF2-40B4-BE49-F238E27FC236}">
                <a16:creationId xmlns:a16="http://schemas.microsoft.com/office/drawing/2014/main" id="{5EDC0179-FCE4-4B9B-AEF9-F0557B6EF22D}"/>
              </a:ext>
            </a:extLst>
          </p:cNvPr>
          <p:cNvSpPr>
            <a:spLocks noGrp="1" noChangeArrowheads="1"/>
          </p:cNvSpPr>
          <p:nvPr>
            <p:ph type="title" idx="4294967295"/>
          </p:nvPr>
        </p:nvSpPr>
        <p:spPr bwMode="auto">
          <a:xfrm>
            <a:off x="53798" y="278649"/>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补充指标表（财企补</a:t>
            </a:r>
            <a:r>
              <a:rPr lang="en-US" altLang="en-US" sz="2000" b="1" dirty="0"/>
              <a:t>02</a:t>
            </a:r>
            <a:r>
              <a:rPr lang="zh-CN" altLang="en-US" sz="2000" b="1" dirty="0"/>
              <a:t>表）</a:t>
            </a:r>
            <a:endParaRPr lang="en-US" altLang="en-US" dirty="0"/>
          </a:p>
        </p:txBody>
      </p:sp>
      <p:sp>
        <p:nvSpPr>
          <p:cNvPr id="45262" name="Rectangle 442">
            <a:extLst>
              <a:ext uri="{FF2B5EF4-FFF2-40B4-BE49-F238E27FC236}">
                <a16:creationId xmlns:a16="http://schemas.microsoft.com/office/drawing/2014/main" id="{C3D9DF34-F0D0-471E-A7DC-C4D38E8839F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CDB64E57-C738-4B31-BBD9-6C01BAF98C33}" type="slidenum">
              <a:rPr lang="en-US" altLang="zh-CN" sz="1000">
                <a:latin typeface="Futura Hv"/>
                <a:ea typeface="宋体" panose="02010600030101010101" pitchFamily="2" charset="-122"/>
              </a:rPr>
              <a:pPr algn="r" eaLnBrk="1" hangingPunct="1">
                <a:spcBef>
                  <a:spcPct val="0"/>
                </a:spcBef>
                <a:spcAft>
                  <a:spcPct val="0"/>
                </a:spcAft>
                <a:buSzTx/>
                <a:buNone/>
              </a:pPr>
              <a:t>24</a:t>
            </a:fld>
            <a:endParaRPr lang="en-US" altLang="zh-CN" sz="1000" dirty="0">
              <a:latin typeface="Futura Hv"/>
              <a:ea typeface="宋体" panose="02010600030101010101" pitchFamily="2" charset="-122"/>
            </a:endParaRPr>
          </a:p>
        </p:txBody>
      </p:sp>
      <p:graphicFrame>
        <p:nvGraphicFramePr>
          <p:cNvPr id="13" name="表格 12"/>
          <p:cNvGraphicFramePr>
            <a:graphicFrameLocks noGrp="1"/>
          </p:cNvGraphicFramePr>
          <p:nvPr>
            <p:extLst>
              <p:ext uri="{D42A27DB-BD31-4B8C-83A1-F6EECF244321}">
                <p14:modId xmlns:p14="http://schemas.microsoft.com/office/powerpoint/2010/main" val="917162057"/>
              </p:ext>
            </p:extLst>
          </p:nvPr>
        </p:nvGraphicFramePr>
        <p:xfrm>
          <a:off x="357157" y="1071550"/>
          <a:ext cx="8643998" cy="5430369"/>
        </p:xfrm>
        <a:graphic>
          <a:graphicData uri="http://schemas.openxmlformats.org/drawingml/2006/table">
            <a:tbl>
              <a:tblPr/>
              <a:tblGrid>
                <a:gridCol w="336391">
                  <a:extLst>
                    <a:ext uri="{9D8B030D-6E8A-4147-A177-3AD203B41FA5}">
                      <a16:colId xmlns:a16="http://schemas.microsoft.com/office/drawing/2014/main" val="20000"/>
                    </a:ext>
                  </a:extLst>
                </a:gridCol>
                <a:gridCol w="1480119">
                  <a:extLst>
                    <a:ext uri="{9D8B030D-6E8A-4147-A177-3AD203B41FA5}">
                      <a16:colId xmlns:a16="http://schemas.microsoft.com/office/drawing/2014/main" val="20001"/>
                    </a:ext>
                  </a:extLst>
                </a:gridCol>
                <a:gridCol w="897042">
                  <a:extLst>
                    <a:ext uri="{9D8B030D-6E8A-4147-A177-3AD203B41FA5}">
                      <a16:colId xmlns:a16="http://schemas.microsoft.com/office/drawing/2014/main" val="20002"/>
                    </a:ext>
                  </a:extLst>
                </a:gridCol>
                <a:gridCol w="867141">
                  <a:extLst>
                    <a:ext uri="{9D8B030D-6E8A-4147-A177-3AD203B41FA5}">
                      <a16:colId xmlns:a16="http://schemas.microsoft.com/office/drawing/2014/main" val="20003"/>
                    </a:ext>
                  </a:extLst>
                </a:gridCol>
                <a:gridCol w="897042">
                  <a:extLst>
                    <a:ext uri="{9D8B030D-6E8A-4147-A177-3AD203B41FA5}">
                      <a16:colId xmlns:a16="http://schemas.microsoft.com/office/drawing/2014/main" val="20004"/>
                    </a:ext>
                  </a:extLst>
                </a:gridCol>
                <a:gridCol w="897042">
                  <a:extLst>
                    <a:ext uri="{9D8B030D-6E8A-4147-A177-3AD203B41FA5}">
                      <a16:colId xmlns:a16="http://schemas.microsoft.com/office/drawing/2014/main" val="20005"/>
                    </a:ext>
                  </a:extLst>
                </a:gridCol>
                <a:gridCol w="857174">
                  <a:extLst>
                    <a:ext uri="{9D8B030D-6E8A-4147-A177-3AD203B41FA5}">
                      <a16:colId xmlns:a16="http://schemas.microsoft.com/office/drawing/2014/main" val="20006"/>
                    </a:ext>
                  </a:extLst>
                </a:gridCol>
                <a:gridCol w="857174">
                  <a:extLst>
                    <a:ext uri="{9D8B030D-6E8A-4147-A177-3AD203B41FA5}">
                      <a16:colId xmlns:a16="http://schemas.microsoft.com/office/drawing/2014/main" val="20007"/>
                    </a:ext>
                  </a:extLst>
                </a:gridCol>
                <a:gridCol w="807337">
                  <a:extLst>
                    <a:ext uri="{9D8B030D-6E8A-4147-A177-3AD203B41FA5}">
                      <a16:colId xmlns:a16="http://schemas.microsoft.com/office/drawing/2014/main" val="20008"/>
                    </a:ext>
                  </a:extLst>
                </a:gridCol>
                <a:gridCol w="747536">
                  <a:extLst>
                    <a:ext uri="{9D8B030D-6E8A-4147-A177-3AD203B41FA5}">
                      <a16:colId xmlns:a16="http://schemas.microsoft.com/office/drawing/2014/main" val="20009"/>
                    </a:ext>
                  </a:extLst>
                </a:gridCol>
              </a:tblGrid>
              <a:tr h="428624">
                <a:tc gridSpan="10">
                  <a:txBody>
                    <a:bodyPr/>
                    <a:lstStyle/>
                    <a:p>
                      <a:pPr algn="ctr" fontAlgn="b"/>
                      <a:r>
                        <a:rPr lang="zh-CN" altLang="en-US" sz="2400" b="0" i="0" u="none" strike="noStrike" dirty="0">
                          <a:solidFill>
                            <a:srgbClr val="000000"/>
                          </a:solidFill>
                          <a:latin typeface="宋体" pitchFamily="2" charset="-122"/>
                          <a:ea typeface="宋体" pitchFamily="2" charset="-122"/>
                        </a:rPr>
                        <a:t>企业股权结构表</a:t>
                      </a:r>
                    </a:p>
                  </a:txBody>
                  <a:tcPr marL="5267" marR="5267" marT="5267" marB="0" anchor="b">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12154">
                <a:tc>
                  <a:txBody>
                    <a:bodyPr/>
                    <a:lstStyle/>
                    <a:p>
                      <a:pPr algn="l" fontAlgn="b"/>
                      <a:endParaRPr lang="zh-CN" altLang="en-US" sz="1000" b="0" i="0" u="none" strike="noStrike" dirty="0">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dirty="0">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l" fontAlgn="b"/>
                      <a:endParaRPr lang="zh-CN" altLang="en-US" sz="1000" b="0" i="0" u="none" strike="noStrike" dirty="0">
                        <a:solidFill>
                          <a:srgbClr val="000000"/>
                        </a:solidFill>
                        <a:latin typeface="宋体" pitchFamily="2" charset="-122"/>
                        <a:ea typeface="宋体" pitchFamily="2" charset="-122"/>
                      </a:endParaRPr>
                    </a:p>
                  </a:txBody>
                  <a:tcPr marL="5267" marR="5267" marT="5267" marB="0" anchor="b">
                    <a:lnL>
                      <a:noFill/>
                    </a:lnL>
                    <a:lnR>
                      <a:noFill/>
                    </a:lnR>
                    <a:lnT>
                      <a:noFill/>
                    </a:lnT>
                    <a:lnB>
                      <a:noFill/>
                    </a:lnB>
                  </a:tcPr>
                </a:tc>
                <a:tc>
                  <a:txBody>
                    <a:bodyPr/>
                    <a:lstStyle/>
                    <a:p>
                      <a:pPr algn="r" fontAlgn="b"/>
                      <a:r>
                        <a:rPr lang="zh-CN" altLang="en-US" sz="1000" b="0" i="0" u="none" strike="noStrike" dirty="0">
                          <a:solidFill>
                            <a:srgbClr val="000000"/>
                          </a:solidFill>
                          <a:latin typeface="宋体" pitchFamily="2" charset="-122"/>
                          <a:ea typeface="宋体" pitchFamily="2" charset="-122"/>
                        </a:rPr>
                        <a:t>财企补</a:t>
                      </a:r>
                      <a:r>
                        <a:rPr lang="en-US" altLang="zh-CN" sz="1000" b="0" i="0" u="none" strike="noStrike" dirty="0">
                          <a:solidFill>
                            <a:srgbClr val="000000"/>
                          </a:solidFill>
                          <a:latin typeface="宋体" pitchFamily="2" charset="-122"/>
                          <a:ea typeface="宋体" pitchFamily="2" charset="-122"/>
                        </a:rPr>
                        <a:t>02</a:t>
                      </a:r>
                      <a:r>
                        <a:rPr lang="zh-CN" altLang="en-US" sz="1000" b="0" i="0" u="none" strike="noStrike" dirty="0">
                          <a:solidFill>
                            <a:srgbClr val="000000"/>
                          </a:solidFill>
                          <a:latin typeface="宋体" pitchFamily="2" charset="-122"/>
                          <a:ea typeface="宋体" pitchFamily="2" charset="-122"/>
                        </a:rPr>
                        <a:t>表</a:t>
                      </a:r>
                    </a:p>
                  </a:txBody>
                  <a:tcPr marL="5267" marR="5267" marT="5267" marB="0" anchor="b">
                    <a:lnL>
                      <a:noFill/>
                    </a:lnL>
                    <a:lnR>
                      <a:noFill/>
                    </a:lnR>
                    <a:lnT>
                      <a:noFill/>
                    </a:lnT>
                    <a:lnB>
                      <a:noFill/>
                    </a:lnB>
                  </a:tcPr>
                </a:tc>
                <a:extLst>
                  <a:ext uri="{0D108BD9-81ED-4DB2-BD59-A6C34878D82A}">
                    <a16:rowId xmlns:a16="http://schemas.microsoft.com/office/drawing/2014/main" val="10001"/>
                  </a:ext>
                </a:extLst>
              </a:tr>
              <a:tr h="212154">
                <a:tc gridSpan="2">
                  <a:txBody>
                    <a:bodyPr/>
                    <a:lstStyle/>
                    <a:p>
                      <a:pPr algn="l" fontAlgn="b"/>
                      <a:r>
                        <a:rPr lang="zh-CN" altLang="en-US" sz="1000" b="0" i="0" u="none" strike="noStrike" dirty="0">
                          <a:solidFill>
                            <a:srgbClr val="000000"/>
                          </a:solidFill>
                          <a:latin typeface="宋体" pitchFamily="2" charset="-122"/>
                          <a:ea typeface="宋体" pitchFamily="2" charset="-122"/>
                        </a:rPr>
                        <a:t>编制单位：</a:t>
                      </a: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b"/>
                      <a:r>
                        <a:rPr lang="en-US" altLang="zh-CN" sz="1000" b="0" i="0" u="none" strike="noStrike" dirty="0">
                          <a:solidFill>
                            <a:srgbClr val="000000"/>
                          </a:solidFill>
                          <a:latin typeface="宋体" pitchFamily="2" charset="-122"/>
                          <a:ea typeface="宋体" pitchFamily="2" charset="-122"/>
                        </a:rPr>
                        <a:t>2019</a:t>
                      </a:r>
                      <a:r>
                        <a:rPr lang="zh-CN" altLang="en-US" sz="1000" b="0" i="0" u="none" strike="noStrike" dirty="0">
                          <a:solidFill>
                            <a:srgbClr val="000000"/>
                          </a:solidFill>
                          <a:latin typeface="宋体" pitchFamily="2" charset="-122"/>
                          <a:ea typeface="宋体" pitchFamily="2" charset="-122"/>
                        </a:rPr>
                        <a:t>年</a:t>
                      </a:r>
                      <a:r>
                        <a:rPr lang="en-US" altLang="zh-CN" sz="1000" b="0" i="0" u="none" strike="noStrike" dirty="0">
                          <a:solidFill>
                            <a:srgbClr val="000000"/>
                          </a:solidFill>
                          <a:latin typeface="宋体" pitchFamily="2" charset="-122"/>
                          <a:ea typeface="宋体" pitchFamily="2" charset="-122"/>
                        </a:rPr>
                        <a:t>12</a:t>
                      </a:r>
                      <a:r>
                        <a:rPr lang="zh-CN" altLang="en-US" sz="1000" b="0" i="0" u="none" strike="noStrike" dirty="0">
                          <a:solidFill>
                            <a:srgbClr val="000000"/>
                          </a:solidFill>
                          <a:latin typeface="宋体" pitchFamily="2" charset="-122"/>
                          <a:ea typeface="宋体" pitchFamily="2" charset="-122"/>
                        </a:rPr>
                        <a:t>月</a:t>
                      </a:r>
                      <a:r>
                        <a:rPr lang="en-US" altLang="zh-CN" sz="1000" b="0" i="0" u="none" strike="noStrike" dirty="0">
                          <a:solidFill>
                            <a:srgbClr val="000000"/>
                          </a:solidFill>
                          <a:latin typeface="宋体" pitchFamily="2" charset="-122"/>
                          <a:ea typeface="宋体" pitchFamily="2" charset="-122"/>
                        </a:rPr>
                        <a:t>31</a:t>
                      </a:r>
                      <a:r>
                        <a:rPr lang="zh-CN" altLang="en-US" sz="1000" b="0" i="0" u="none" strike="noStrike" dirty="0">
                          <a:solidFill>
                            <a:srgbClr val="000000"/>
                          </a:solidFill>
                          <a:latin typeface="宋体" pitchFamily="2" charset="-122"/>
                          <a:ea typeface="宋体" pitchFamily="2" charset="-122"/>
                        </a:rPr>
                        <a:t>日</a:t>
                      </a: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l" fontAlgn="b"/>
                      <a:endParaRPr lang="zh-CN" altLang="en-US" sz="1000" b="0" i="0" u="none" strike="noStrike" dirty="0">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b"/>
                      <a:r>
                        <a:rPr lang="zh-CN" altLang="en-US" sz="1000" b="0" i="0" u="none" strike="noStrike" dirty="0">
                          <a:solidFill>
                            <a:srgbClr val="000000"/>
                          </a:solidFill>
                          <a:latin typeface="宋体" pitchFamily="2" charset="-122"/>
                          <a:ea typeface="宋体" pitchFamily="2" charset="-122"/>
                        </a:rPr>
                        <a:t>金额单位：元</a:t>
                      </a: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b"/>
                      <a:endParaRPr lang="zh-CN" altLang="en-US" sz="1000" b="0" i="0" u="none" strike="noStrike" dirty="0">
                        <a:solidFill>
                          <a:srgbClr val="000000"/>
                        </a:solidFill>
                        <a:latin typeface="宋体" pitchFamily="2" charset="-122"/>
                        <a:ea typeface="宋体" pitchFamily="2" charset="-122"/>
                      </a:endParaRPr>
                    </a:p>
                  </a:txBody>
                  <a:tcPr marL="5267" marR="5267" marT="5267"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6790">
                <a:tc>
                  <a:txBody>
                    <a:bodyPr/>
                    <a:lstStyle/>
                    <a:p>
                      <a:pPr algn="ctr" fontAlgn="ctr"/>
                      <a:r>
                        <a:rPr lang="zh-CN" altLang="en-US" sz="1000" b="0" i="0" u="none" strike="noStrike">
                          <a:solidFill>
                            <a:srgbClr val="000000"/>
                          </a:solidFill>
                          <a:latin typeface="宋体" pitchFamily="2" charset="-122"/>
                          <a:ea typeface="宋体" pitchFamily="2" charset="-122"/>
                        </a:rPr>
                        <a:t>序号</a:t>
                      </a:r>
                    </a:p>
                  </a:txBody>
                  <a:tcPr marL="5267" marR="5267" marT="5267"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股东名称</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统一社会信用代码</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股东性质</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集团内</a:t>
                      </a:r>
                      <a:r>
                        <a:rPr lang="en-US" altLang="zh-CN" sz="1000" b="0" i="0" u="none" strike="noStrike">
                          <a:solidFill>
                            <a:srgbClr val="000000"/>
                          </a:solidFill>
                          <a:latin typeface="宋体" pitchFamily="2" charset="-122"/>
                          <a:ea typeface="宋体" pitchFamily="2" charset="-122"/>
                        </a:rPr>
                        <a:t>/</a:t>
                      </a:r>
                      <a:r>
                        <a:rPr lang="zh-CN" altLang="en-US" sz="1000" b="0" i="0" u="none" strike="noStrike">
                          <a:solidFill>
                            <a:srgbClr val="000000"/>
                          </a:solidFill>
                          <a:latin typeface="宋体" pitchFamily="2" charset="-122"/>
                          <a:ea typeface="宋体" pitchFamily="2" charset="-122"/>
                        </a:rPr>
                        <a:t>集团外</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境内</a:t>
                      </a:r>
                      <a:r>
                        <a:rPr lang="en-US" altLang="zh-CN" sz="1000" b="0" i="0" u="none" strike="noStrike">
                          <a:solidFill>
                            <a:srgbClr val="000000"/>
                          </a:solidFill>
                          <a:latin typeface="宋体" pitchFamily="2" charset="-122"/>
                          <a:ea typeface="宋体" pitchFamily="2" charset="-122"/>
                        </a:rPr>
                        <a:t>/</a:t>
                      </a:r>
                      <a:r>
                        <a:rPr lang="zh-CN" altLang="en-US" sz="1000" b="0" i="0" u="none" strike="noStrike">
                          <a:solidFill>
                            <a:srgbClr val="000000"/>
                          </a:solidFill>
                          <a:latin typeface="宋体" pitchFamily="2" charset="-122"/>
                          <a:ea typeface="宋体" pitchFamily="2" charset="-122"/>
                        </a:rPr>
                        <a:t>境外</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截止本年末实际出资额</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截止上年末实际出资额</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本年股权比例（</a:t>
                      </a:r>
                      <a:r>
                        <a:rPr lang="en-US" altLang="zh-CN" sz="1000" b="0" i="0" u="none" strike="noStrike">
                          <a:solidFill>
                            <a:srgbClr val="000000"/>
                          </a:solidFill>
                          <a:latin typeface="宋体" pitchFamily="2" charset="-122"/>
                          <a:ea typeface="宋体" pitchFamily="2" charset="-122"/>
                        </a:rPr>
                        <a:t>%</a:t>
                      </a:r>
                      <a:r>
                        <a:rPr lang="zh-CN" altLang="en-US"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上年股权比例（</a:t>
                      </a:r>
                      <a:r>
                        <a:rPr lang="en-US" altLang="zh-CN" sz="1000" b="0" i="0" u="none" strike="noStrike" dirty="0">
                          <a:solidFill>
                            <a:srgbClr val="000000"/>
                          </a:solidFill>
                          <a:latin typeface="宋体" pitchFamily="2" charset="-122"/>
                          <a:ea typeface="宋体" pitchFamily="2" charset="-122"/>
                        </a:rPr>
                        <a:t>%</a:t>
                      </a:r>
                      <a:r>
                        <a:rPr lang="zh-CN" altLang="en-US" sz="1000" b="0" i="0" u="none" strike="noStrike" dirty="0">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3490">
                <a:tc>
                  <a:txBody>
                    <a:bodyPr/>
                    <a:lstStyle/>
                    <a:p>
                      <a:pPr algn="ctr" fontAlgn="ctr"/>
                      <a:r>
                        <a:rPr lang="en-US" altLang="zh-CN" sz="1000" b="0" i="0" u="none" strike="noStrike" dirty="0">
                          <a:solidFill>
                            <a:srgbClr val="000000"/>
                          </a:solidFill>
                          <a:latin typeface="宋体" pitchFamily="2" charset="-122"/>
                          <a:ea typeface="宋体" pitchFamily="2" charset="-122"/>
                        </a:rPr>
                        <a:t>—</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栏次</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1</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2</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3</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4</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5</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6</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7</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8</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3490">
                <a:tc>
                  <a:txBody>
                    <a:bodyPr/>
                    <a:lstStyle/>
                    <a:p>
                      <a:pPr algn="ctr" fontAlgn="ctr"/>
                      <a:r>
                        <a:rPr lang="zh-CN" altLang="en-US" sz="1000" b="0" i="0" u="none" strike="noStrike">
                          <a:solidFill>
                            <a:srgbClr val="000000"/>
                          </a:solidFill>
                          <a:latin typeface="宋体" pitchFamily="2" charset="-122"/>
                          <a:ea typeface="宋体" pitchFamily="2" charset="-122"/>
                        </a:rPr>
                        <a:t>行次</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1" i="0" u="none" strike="noStrike" dirty="0">
                          <a:solidFill>
                            <a:srgbClr val="FF0000"/>
                          </a:solidFill>
                          <a:latin typeface="宋体" pitchFamily="2" charset="-122"/>
                          <a:ea typeface="宋体" pitchFamily="2" charset="-122"/>
                        </a:rPr>
                        <a:t>实收资本</a:t>
                      </a:r>
                      <a:r>
                        <a:rPr lang="zh-CN" altLang="en-US" sz="1000" b="0" i="0" u="none" strike="noStrike" dirty="0">
                          <a:solidFill>
                            <a:srgbClr val="000000"/>
                          </a:solidFill>
                          <a:latin typeface="宋体" pitchFamily="2" charset="-122"/>
                          <a:ea typeface="宋体" pitchFamily="2" charset="-122"/>
                        </a:rPr>
                        <a:t>（总股本）</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1</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2</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3</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4</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5</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6</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7</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8</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9</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10</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83490">
                <a:tc>
                  <a:txBody>
                    <a:bodyPr/>
                    <a:lstStyle/>
                    <a:p>
                      <a:pPr algn="ctr" fontAlgn="ctr"/>
                      <a:r>
                        <a:rPr lang="en-US" altLang="zh-CN" sz="1000" b="0" i="0" u="none" strike="noStrike">
                          <a:solidFill>
                            <a:srgbClr val="000000"/>
                          </a:solidFill>
                          <a:latin typeface="宋体" pitchFamily="2" charset="-122"/>
                          <a:ea typeface="宋体" pitchFamily="2" charset="-122"/>
                        </a:rPr>
                        <a:t>11</a:t>
                      </a:r>
                    </a:p>
                  </a:txBody>
                  <a:tcPr marL="5267" marR="5267" marT="526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其他股东合计</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latin typeface="宋体" pitchFamily="2" charset="-122"/>
                          <a:ea typeface="宋体" pitchFamily="2" charset="-122"/>
                        </a:rPr>
                        <a:t>—</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latin typeface="宋体" pitchFamily="2" charset="-122"/>
                          <a:ea typeface="宋体" pitchFamily="2" charset="-122"/>
                        </a:rPr>
                        <a:t>　</a:t>
                      </a:r>
                    </a:p>
                  </a:txBody>
                  <a:tcPr marL="5267" marR="5267" marT="526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40350">
                <a:tc gridSpan="10">
                  <a:txBody>
                    <a:bodyPr/>
                    <a:lstStyle/>
                    <a:p>
                      <a:pPr algn="l" fontAlgn="ctr"/>
                      <a:r>
                        <a:rPr lang="zh-CN" altLang="en-US" sz="1000" b="0" i="0" u="none" strike="noStrike" dirty="0">
                          <a:solidFill>
                            <a:srgbClr val="000000"/>
                          </a:solidFill>
                          <a:latin typeface="宋体" pitchFamily="2" charset="-122"/>
                          <a:ea typeface="宋体" pitchFamily="2" charset="-122"/>
                        </a:rPr>
                        <a:t>注</a:t>
                      </a:r>
                      <a:r>
                        <a:rPr lang="en-US" altLang="zh-CN" sz="1000" b="0" i="0" u="none" strike="noStrike" dirty="0">
                          <a:solidFill>
                            <a:srgbClr val="000000"/>
                          </a:solidFill>
                          <a:latin typeface="宋体" pitchFamily="2" charset="-122"/>
                          <a:ea typeface="宋体" pitchFamily="2" charset="-122"/>
                        </a:rPr>
                        <a:t>:</a:t>
                      </a:r>
                      <a:r>
                        <a:rPr lang="zh-CN" altLang="en-US" sz="1000" b="0" i="0" u="none" strike="noStrike" dirty="0">
                          <a:solidFill>
                            <a:srgbClr val="000000"/>
                          </a:solidFill>
                          <a:latin typeface="宋体" pitchFamily="2" charset="-122"/>
                          <a:ea typeface="宋体" pitchFamily="2" charset="-122"/>
                        </a:rPr>
                        <a:t>本表填列前十大股东，按股权比例降序填列。</a:t>
                      </a:r>
                    </a:p>
                  </a:txBody>
                  <a:tcPr marL="5267" marR="5267" marT="526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7"/>
                  </a:ext>
                </a:extLst>
              </a:tr>
              <a:tr h="214927">
                <a:tc gridSpan="10">
                  <a:txBody>
                    <a:bodyPr/>
                    <a:lstStyle/>
                    <a:p>
                      <a:pPr algn="l" fontAlgn="ctr"/>
                      <a:r>
                        <a:rPr lang="zh-CN" altLang="en-US" sz="1100" b="1" i="0" u="none" strike="noStrike" dirty="0">
                          <a:solidFill>
                            <a:srgbClr val="FF0000"/>
                          </a:solidFill>
                          <a:latin typeface="宋体" pitchFamily="2" charset="-122"/>
                          <a:ea typeface="宋体" pitchFamily="2" charset="-122"/>
                        </a:rPr>
                        <a:t>股东性质</a:t>
                      </a:r>
                      <a:r>
                        <a:rPr lang="en-US" altLang="zh-CN" sz="1100" b="1" i="0" u="none" strike="noStrike" dirty="0">
                          <a:solidFill>
                            <a:srgbClr val="FF0000"/>
                          </a:solidFill>
                          <a:latin typeface="宋体" pitchFamily="2" charset="-122"/>
                          <a:ea typeface="宋体" pitchFamily="2" charset="-122"/>
                        </a:rPr>
                        <a:t>:</a:t>
                      </a:r>
                      <a:r>
                        <a:rPr lang="zh-CN" altLang="en-US" sz="1100" b="1" i="0" u="none" strike="noStrike" dirty="0">
                          <a:solidFill>
                            <a:srgbClr val="FF0000"/>
                          </a:solidFill>
                          <a:latin typeface="宋体" pitchFamily="2" charset="-122"/>
                          <a:ea typeface="宋体" pitchFamily="2" charset="-122"/>
                        </a:rPr>
                        <a:t>国家资本、国有法人资本、集体资本、民营资本、外商资本</a:t>
                      </a:r>
                    </a:p>
                  </a:txBody>
                  <a:tcPr marL="5267" marR="5267" marT="5267"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8"/>
                  </a:ext>
                </a:extLst>
              </a:tr>
            </a:tbl>
          </a:graphicData>
        </a:graphic>
      </p:graphicFrame>
      <p:sp>
        <p:nvSpPr>
          <p:cNvPr id="14" name="AutoShape 448">
            <a:extLst>
              <a:ext uri="{FF2B5EF4-FFF2-40B4-BE49-F238E27FC236}">
                <a16:creationId xmlns:a16="http://schemas.microsoft.com/office/drawing/2014/main" id="{281BE672-87E5-43A9-938F-CED7097414C0}"/>
              </a:ext>
            </a:extLst>
          </p:cNvPr>
          <p:cNvSpPr>
            <a:spLocks/>
          </p:cNvSpPr>
          <p:nvPr/>
        </p:nvSpPr>
        <p:spPr bwMode="auto">
          <a:xfrm>
            <a:off x="5715008" y="1857364"/>
            <a:ext cx="1714512" cy="571504"/>
          </a:xfrm>
          <a:prstGeom prst="roundRect">
            <a:avLst>
              <a:gd name="adj" fmla="val 16667"/>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a:spcBef>
                <a:spcPct val="50000"/>
              </a:spcBef>
              <a:spcAft>
                <a:spcPct val="0"/>
              </a:spcAft>
              <a:buSzTx/>
              <a:buFontTx/>
              <a:buNone/>
            </a:pPr>
            <a:endParaRPr lang="zh-CN" altLang="en-US" sz="1800">
              <a:solidFill>
                <a:srgbClr val="FFFFFF"/>
              </a:solidFill>
              <a:latin typeface="Arial" panose="020B0604020202020204" pitchFamily="34" charset="0"/>
              <a:ea typeface="宋体" panose="02010600030101010101" pitchFamily="2" charset="-122"/>
            </a:endParaRPr>
          </a:p>
        </p:txBody>
      </p:sp>
      <p:pic>
        <p:nvPicPr>
          <p:cNvPr id="7" name="图片 6">
            <a:extLst>
              <a:ext uri="{FF2B5EF4-FFF2-40B4-BE49-F238E27FC236}">
                <a16:creationId xmlns:a16="http://schemas.microsoft.com/office/drawing/2014/main" id="{E71CAEA4-486C-4475-8CDD-E0E4BFF1747F}"/>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 name="Rectangle 440">
            <a:extLst>
              <a:ext uri="{FF2B5EF4-FFF2-40B4-BE49-F238E27FC236}">
                <a16:creationId xmlns:a16="http://schemas.microsoft.com/office/drawing/2014/main" id="{5EDC0179-FCE4-4B9B-AEF9-F0557B6EF22D}"/>
              </a:ext>
            </a:extLst>
          </p:cNvPr>
          <p:cNvSpPr>
            <a:spLocks noGrp="1" noChangeArrowheads="1"/>
          </p:cNvSpPr>
          <p:nvPr>
            <p:ph type="title" idx="4294967295"/>
          </p:nvPr>
        </p:nvSpPr>
        <p:spPr bwMode="auto">
          <a:xfrm>
            <a:off x="66927" y="281474"/>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补充指标表（财企补</a:t>
            </a:r>
            <a:r>
              <a:rPr lang="en-US" altLang="en-US" sz="2000" b="1" dirty="0"/>
              <a:t>03</a:t>
            </a:r>
            <a:r>
              <a:rPr lang="zh-CN" altLang="en-US" sz="2000" b="1" dirty="0"/>
              <a:t>表）</a:t>
            </a:r>
            <a:endParaRPr lang="en-US" altLang="en-US" dirty="0"/>
          </a:p>
        </p:txBody>
      </p:sp>
      <p:sp>
        <p:nvSpPr>
          <p:cNvPr id="45262" name="Rectangle 442">
            <a:extLst>
              <a:ext uri="{FF2B5EF4-FFF2-40B4-BE49-F238E27FC236}">
                <a16:creationId xmlns:a16="http://schemas.microsoft.com/office/drawing/2014/main" id="{C3D9DF34-F0D0-471E-A7DC-C4D38E8839F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CDB64E57-C738-4B31-BBD9-6C01BAF98C33}" type="slidenum">
              <a:rPr lang="en-US" altLang="zh-CN" sz="1000">
                <a:latin typeface="Futura Hv"/>
                <a:ea typeface="宋体" panose="02010600030101010101" pitchFamily="2" charset="-122"/>
              </a:rPr>
              <a:pPr algn="r" eaLnBrk="1" hangingPunct="1">
                <a:spcBef>
                  <a:spcPct val="0"/>
                </a:spcBef>
                <a:spcAft>
                  <a:spcPct val="0"/>
                </a:spcAft>
                <a:buSzTx/>
                <a:buNone/>
              </a:pPr>
              <a:t>25</a:t>
            </a:fld>
            <a:endParaRPr lang="en-US" altLang="zh-CN" sz="1000" dirty="0">
              <a:latin typeface="Futura Hv"/>
              <a:ea typeface="宋体" panose="02010600030101010101" pitchFamily="2"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2651735005"/>
              </p:ext>
            </p:extLst>
          </p:nvPr>
        </p:nvGraphicFramePr>
        <p:xfrm>
          <a:off x="214282" y="1000112"/>
          <a:ext cx="8786874" cy="5767285"/>
        </p:xfrm>
        <a:graphic>
          <a:graphicData uri="http://schemas.openxmlformats.org/drawingml/2006/table">
            <a:tbl>
              <a:tblPr/>
              <a:tblGrid>
                <a:gridCol w="2916851">
                  <a:extLst>
                    <a:ext uri="{9D8B030D-6E8A-4147-A177-3AD203B41FA5}">
                      <a16:colId xmlns:a16="http://schemas.microsoft.com/office/drawing/2014/main" val="20000"/>
                    </a:ext>
                  </a:extLst>
                </a:gridCol>
                <a:gridCol w="83545">
                  <a:extLst>
                    <a:ext uri="{9D8B030D-6E8A-4147-A177-3AD203B41FA5}">
                      <a16:colId xmlns:a16="http://schemas.microsoft.com/office/drawing/2014/main" val="20001"/>
                    </a:ext>
                  </a:extLst>
                </a:gridCol>
                <a:gridCol w="357190">
                  <a:extLst>
                    <a:ext uri="{9D8B030D-6E8A-4147-A177-3AD203B41FA5}">
                      <a16:colId xmlns:a16="http://schemas.microsoft.com/office/drawing/2014/main" val="20002"/>
                    </a:ext>
                  </a:extLst>
                </a:gridCol>
                <a:gridCol w="785818">
                  <a:extLst>
                    <a:ext uri="{9D8B030D-6E8A-4147-A177-3AD203B41FA5}">
                      <a16:colId xmlns:a16="http://schemas.microsoft.com/office/drawing/2014/main" val="20003"/>
                    </a:ext>
                  </a:extLst>
                </a:gridCol>
                <a:gridCol w="3414146">
                  <a:extLst>
                    <a:ext uri="{9D8B030D-6E8A-4147-A177-3AD203B41FA5}">
                      <a16:colId xmlns:a16="http://schemas.microsoft.com/office/drawing/2014/main" val="20004"/>
                    </a:ext>
                  </a:extLst>
                </a:gridCol>
                <a:gridCol w="357621">
                  <a:extLst>
                    <a:ext uri="{9D8B030D-6E8A-4147-A177-3AD203B41FA5}">
                      <a16:colId xmlns:a16="http://schemas.microsoft.com/office/drawing/2014/main" val="20005"/>
                    </a:ext>
                  </a:extLst>
                </a:gridCol>
                <a:gridCol w="871703">
                  <a:extLst>
                    <a:ext uri="{9D8B030D-6E8A-4147-A177-3AD203B41FA5}">
                      <a16:colId xmlns:a16="http://schemas.microsoft.com/office/drawing/2014/main" val="20006"/>
                    </a:ext>
                  </a:extLst>
                </a:gridCol>
              </a:tblGrid>
              <a:tr h="338917">
                <a:tc gridSpan="7">
                  <a:txBody>
                    <a:bodyPr/>
                    <a:lstStyle/>
                    <a:p>
                      <a:pPr algn="ctr" fontAlgn="ctr"/>
                      <a:r>
                        <a:rPr lang="zh-CN" altLang="en-US" sz="2400" b="0" i="0" u="none" strike="noStrike" dirty="0">
                          <a:solidFill>
                            <a:srgbClr val="000000"/>
                          </a:solidFill>
                          <a:latin typeface="宋体" pitchFamily="2" charset="-122"/>
                          <a:ea typeface="宋体" pitchFamily="2" charset="-122"/>
                        </a:rPr>
                        <a:t>境外投资情况表</a:t>
                      </a:r>
                    </a:p>
                  </a:txBody>
                  <a:tcPr marL="5817" marR="5817" marT="5817"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38917">
                <a:tc>
                  <a:txBody>
                    <a:bodyPr/>
                    <a:lstStyle/>
                    <a:p>
                      <a:pPr algn="ctr"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a:noFill/>
                    </a:lnT>
                    <a:lnB>
                      <a:noFill/>
                    </a:lnB>
                  </a:tcPr>
                </a:tc>
                <a:tc gridSpan="2">
                  <a:txBody>
                    <a:bodyPr/>
                    <a:lstStyle/>
                    <a:p>
                      <a:pPr algn="ctr"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a:noFill/>
                    </a:lnT>
                    <a:lnB>
                      <a:noFill/>
                    </a:lnB>
                  </a:tcPr>
                </a:tc>
                <a:tc hMerge="1">
                  <a:txBody>
                    <a:bodyPr/>
                    <a:lstStyle/>
                    <a:p>
                      <a:endParaRPr lang="zh-CN" altLang="en-US"/>
                    </a:p>
                  </a:txBody>
                  <a:tcPr/>
                </a:tc>
                <a:tc>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a:noFill/>
                    </a:lnT>
                    <a:lnB>
                      <a:noFill/>
                    </a:lnB>
                  </a:tcPr>
                </a:tc>
                <a:tc>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a:noFill/>
                    </a:lnT>
                    <a:lnB>
                      <a:noFill/>
                    </a:lnB>
                  </a:tcPr>
                </a:tc>
                <a:tc>
                  <a:txBody>
                    <a:bodyPr/>
                    <a:lstStyle/>
                    <a:p>
                      <a:pPr algn="r"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a:noFill/>
                    </a:lnT>
                    <a:lnB>
                      <a:noFill/>
                    </a:lnB>
                  </a:tcPr>
                </a:tc>
                <a:tc>
                  <a:txBody>
                    <a:bodyPr/>
                    <a:lstStyle/>
                    <a:p>
                      <a:pPr algn="r" fontAlgn="ctr"/>
                      <a:r>
                        <a:rPr lang="zh-CN" altLang="en-US" sz="1100" b="0" i="0" u="none" strike="noStrike">
                          <a:latin typeface="宋体" pitchFamily="2" charset="-122"/>
                          <a:ea typeface="宋体" pitchFamily="2" charset="-122"/>
                        </a:rPr>
                        <a:t>财企补</a:t>
                      </a:r>
                      <a:r>
                        <a:rPr lang="en-US" altLang="zh-CN" sz="1100" b="0" i="0" u="none" strike="noStrike">
                          <a:latin typeface="宋体" pitchFamily="2" charset="-122"/>
                          <a:ea typeface="宋体" pitchFamily="2" charset="-122"/>
                        </a:rPr>
                        <a:t>03</a:t>
                      </a:r>
                      <a:r>
                        <a:rPr lang="zh-CN" altLang="en-US" sz="1100" b="0" i="0" u="none" strike="noStrike">
                          <a:latin typeface="宋体" pitchFamily="2" charset="-122"/>
                          <a:ea typeface="宋体" pitchFamily="2" charset="-122"/>
                        </a:rPr>
                        <a:t>表</a:t>
                      </a:r>
                    </a:p>
                  </a:txBody>
                  <a:tcPr marL="5817" marR="5817" marT="5817" marB="0" anchor="ctr">
                    <a:lnL>
                      <a:noFill/>
                    </a:lnL>
                    <a:lnR>
                      <a:noFill/>
                    </a:lnR>
                    <a:lnT>
                      <a:noFill/>
                    </a:lnT>
                    <a:lnB>
                      <a:noFill/>
                    </a:lnB>
                  </a:tcPr>
                </a:tc>
                <a:extLst>
                  <a:ext uri="{0D108BD9-81ED-4DB2-BD59-A6C34878D82A}">
                    <a16:rowId xmlns:a16="http://schemas.microsoft.com/office/drawing/2014/main" val="10001"/>
                  </a:ext>
                </a:extLst>
              </a:tr>
              <a:tr h="189118">
                <a:tc gridSpan="3">
                  <a:txBody>
                    <a:bodyPr/>
                    <a:lstStyle/>
                    <a:p>
                      <a:pPr algn="l" fontAlgn="ctr"/>
                      <a:r>
                        <a:rPr lang="zh-CN" altLang="en-US" sz="1100" b="0" i="0" u="none" strike="noStrike">
                          <a:solidFill>
                            <a:srgbClr val="000000"/>
                          </a:solidFill>
                          <a:latin typeface="宋体" pitchFamily="2" charset="-122"/>
                          <a:ea typeface="宋体" pitchFamily="2" charset="-122"/>
                        </a:rPr>
                        <a:t>编制单位：                                 </a:t>
                      </a:r>
                    </a:p>
                  </a:txBody>
                  <a:tcPr marL="5817" marR="5817" marT="581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l" fontAlgn="ctr"/>
                      <a:r>
                        <a:rPr lang="zh-CN" altLang="en-US" sz="1100" b="0" i="0" u="none" strike="noStrike">
                          <a:latin typeface="宋体" pitchFamily="2" charset="-122"/>
                          <a:ea typeface="宋体" pitchFamily="2" charset="-122"/>
                        </a:rPr>
                        <a:t>　</a:t>
                      </a:r>
                    </a:p>
                  </a:txBody>
                  <a:tcPr marL="5817" marR="5817" marT="581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altLang="zh-CN" sz="1100" b="0" i="0" u="none" strike="noStrike">
                          <a:latin typeface="宋体" pitchFamily="2" charset="-122"/>
                          <a:ea typeface="宋体" pitchFamily="2" charset="-122"/>
                        </a:rPr>
                        <a:t>2019</a:t>
                      </a:r>
                      <a:r>
                        <a:rPr lang="zh-CN" altLang="en-US" sz="1100" b="0" i="0" u="none" strike="noStrike">
                          <a:latin typeface="宋体" pitchFamily="2" charset="-122"/>
                          <a:ea typeface="宋体" pitchFamily="2" charset="-122"/>
                        </a:rPr>
                        <a:t>年度</a:t>
                      </a:r>
                    </a:p>
                  </a:txBody>
                  <a:tcPr marL="5817" marR="5817" marT="581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zh-CN" altLang="en-US" sz="1100" b="0" i="0" u="none" strike="noStrike">
                          <a:latin typeface="宋体" pitchFamily="2" charset="-122"/>
                          <a:ea typeface="宋体" pitchFamily="2" charset="-122"/>
                        </a:rPr>
                        <a:t>　</a:t>
                      </a:r>
                    </a:p>
                  </a:txBody>
                  <a:tcPr marL="5817" marR="5817" marT="58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zh-CN" altLang="en-US" sz="1100" b="0" i="0" u="none" strike="noStrike">
                          <a:latin typeface="宋体" pitchFamily="2" charset="-122"/>
                          <a:ea typeface="宋体" pitchFamily="2" charset="-122"/>
                        </a:rPr>
                        <a:t>金额单位：元</a:t>
                      </a:r>
                    </a:p>
                  </a:txBody>
                  <a:tcPr marL="5817" marR="5817" marT="5817"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5971">
                <a:tc gridSpan="2">
                  <a:txBody>
                    <a:bodyPr/>
                    <a:lstStyle/>
                    <a:p>
                      <a:pPr algn="ctr" fontAlgn="ctr"/>
                      <a:r>
                        <a:rPr lang="zh-CN" altLang="en-US" sz="1100" b="0" i="0" u="none" strike="noStrike">
                          <a:solidFill>
                            <a:srgbClr val="000000"/>
                          </a:solidFill>
                          <a:latin typeface="宋体" pitchFamily="2" charset="-122"/>
                          <a:ea typeface="宋体" pitchFamily="2" charset="-122"/>
                        </a:rPr>
                        <a:t>项        目</a:t>
                      </a:r>
                    </a:p>
                  </a:txBody>
                  <a:tcPr marL="5817" marR="5817" marT="5817"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zh-CN" altLang="en-US"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pitchFamily="2" charset="-122"/>
                          <a:ea typeface="宋体" pitchFamily="2" charset="-122"/>
                        </a:rPr>
                        <a:t>行次</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pitchFamily="2" charset="-122"/>
                          <a:ea typeface="宋体" pitchFamily="2" charset="-122"/>
                        </a:rPr>
                        <a:t>本年数</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pitchFamily="2" charset="-122"/>
                          <a:ea typeface="宋体" pitchFamily="2" charset="-122"/>
                        </a:rPr>
                        <a:t>项目</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pitchFamily="2" charset="-122"/>
                          <a:ea typeface="宋体" pitchFamily="2" charset="-122"/>
                        </a:rPr>
                        <a:t>行次</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pitchFamily="2" charset="-122"/>
                          <a:ea typeface="宋体" pitchFamily="2" charset="-122"/>
                        </a:rPr>
                        <a:t>本年数</a:t>
                      </a:r>
                    </a:p>
                  </a:txBody>
                  <a:tcPr marL="5817" marR="5817" marT="5817"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5971">
                <a:tc gridSpan="2">
                  <a:txBody>
                    <a:bodyPr/>
                    <a:lstStyle/>
                    <a:p>
                      <a:pPr algn="l" fontAlgn="ctr"/>
                      <a:r>
                        <a:rPr lang="zh-CN" altLang="en-US" sz="1100" b="1" i="0" u="none" strike="noStrike">
                          <a:solidFill>
                            <a:srgbClr val="000000"/>
                          </a:solidFill>
                          <a:latin typeface="宋体" pitchFamily="2" charset="-122"/>
                          <a:ea typeface="宋体" pitchFamily="2" charset="-122"/>
                        </a:rPr>
                        <a:t>一、资金情况：</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其中：中方</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22</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（一）库存现金余额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a:solidFill>
                            <a:srgbClr val="000000"/>
                          </a:solidFill>
                          <a:latin typeface="宋体" pitchFamily="2" charset="-122"/>
                          <a:ea typeface="宋体" pitchFamily="2" charset="-122"/>
                        </a:rPr>
                        <a:t>四、注册资本</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23</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（二）银行库存余额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其中：中方</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24</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a:t>
                      </a:r>
                      <a:r>
                        <a:rPr lang="en-US" altLang="zh-CN" sz="1100" b="0" i="0" u="none" strike="noStrike">
                          <a:solidFill>
                            <a:srgbClr val="000000"/>
                          </a:solidFill>
                          <a:latin typeface="宋体" pitchFamily="2" charset="-122"/>
                          <a:ea typeface="宋体" pitchFamily="2" charset="-122"/>
                        </a:rPr>
                        <a:t>1.</a:t>
                      </a:r>
                      <a:r>
                        <a:rPr lang="zh-CN" altLang="en-US" sz="1100" b="0" i="0" u="none" strike="noStrike">
                          <a:solidFill>
                            <a:srgbClr val="000000"/>
                          </a:solidFill>
                          <a:latin typeface="宋体" pitchFamily="2" charset="-122"/>
                          <a:ea typeface="宋体" pitchFamily="2" charset="-122"/>
                        </a:rPr>
                        <a:t>在中资银行存款余额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4</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其中：以个人名义注册</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25</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a:t>
                      </a:r>
                      <a:r>
                        <a:rPr lang="en-US" altLang="zh-CN" sz="1100" b="0" i="0" u="none" strike="noStrike">
                          <a:solidFill>
                            <a:srgbClr val="000000"/>
                          </a:solidFill>
                          <a:latin typeface="宋体" pitchFamily="2" charset="-122"/>
                          <a:ea typeface="宋体" pitchFamily="2" charset="-122"/>
                        </a:rPr>
                        <a:t>2.</a:t>
                      </a:r>
                      <a:r>
                        <a:rPr lang="zh-CN" altLang="en-US" sz="1100" b="0" i="0" u="none" strike="noStrike">
                          <a:solidFill>
                            <a:srgbClr val="000000"/>
                          </a:solidFill>
                          <a:latin typeface="宋体" pitchFamily="2" charset="-122"/>
                          <a:ea typeface="宋体" pitchFamily="2" charset="-122"/>
                        </a:rPr>
                        <a:t>在其他银行存款余额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5</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FF0000"/>
                          </a:solidFill>
                          <a:latin typeface="宋体" pitchFamily="2" charset="-122"/>
                          <a:ea typeface="宋体" pitchFamily="2" charset="-122"/>
                        </a:rPr>
                        <a:t>五、对外投资总额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26</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（三）开立银行账户个数（个）</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6</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其中：向国内投资</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27</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a:t>
                      </a:r>
                      <a:r>
                        <a:rPr lang="en-US" altLang="zh-CN" sz="1100" b="0" i="0" u="none" strike="noStrike">
                          <a:solidFill>
                            <a:srgbClr val="000000"/>
                          </a:solidFill>
                          <a:latin typeface="宋体" pitchFamily="2" charset="-122"/>
                          <a:ea typeface="宋体" pitchFamily="2" charset="-122"/>
                        </a:rPr>
                        <a:t>1.</a:t>
                      </a:r>
                      <a:r>
                        <a:rPr lang="zh-CN" altLang="en-US" sz="1100" b="0" i="0" u="none" strike="noStrike">
                          <a:solidFill>
                            <a:srgbClr val="000000"/>
                          </a:solidFill>
                          <a:latin typeface="宋体" pitchFamily="2" charset="-122"/>
                          <a:ea typeface="宋体" pitchFamily="2" charset="-122"/>
                        </a:rPr>
                        <a:t>在中资银行开立账户个数（个）</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7</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其中：境外上市企业向国内投资</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28</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a:t>
                      </a:r>
                      <a:r>
                        <a:rPr lang="en-US" altLang="zh-CN" sz="1100" b="0" i="0" u="none" strike="noStrike">
                          <a:solidFill>
                            <a:srgbClr val="000000"/>
                          </a:solidFill>
                          <a:latin typeface="宋体" pitchFamily="2" charset="-122"/>
                          <a:ea typeface="宋体" pitchFamily="2" charset="-122"/>
                        </a:rPr>
                        <a:t>2.</a:t>
                      </a:r>
                      <a:r>
                        <a:rPr lang="zh-CN" altLang="en-US" sz="1100" b="0" i="0" u="none" strike="noStrike">
                          <a:solidFill>
                            <a:srgbClr val="000000"/>
                          </a:solidFill>
                          <a:latin typeface="宋体" pitchFamily="2" charset="-122"/>
                          <a:ea typeface="宋体" pitchFamily="2" charset="-122"/>
                        </a:rPr>
                        <a:t>在其他银行开立账户个数（个）</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8</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a:solidFill>
                            <a:srgbClr val="000000"/>
                          </a:solidFill>
                          <a:latin typeface="宋体" pitchFamily="2" charset="-122"/>
                          <a:ea typeface="宋体" pitchFamily="2" charset="-122"/>
                        </a:rPr>
                        <a:t>六、驻在地所得税率（</a:t>
                      </a:r>
                      <a:r>
                        <a:rPr lang="en-US" altLang="zh-CN" sz="1100" b="1" i="0" u="none" strike="noStrike">
                          <a:solidFill>
                            <a:srgbClr val="000000"/>
                          </a:solidFill>
                          <a:latin typeface="宋体" pitchFamily="2" charset="-122"/>
                          <a:ea typeface="宋体" pitchFamily="2" charset="-122"/>
                        </a:rPr>
                        <a:t>%</a:t>
                      </a:r>
                      <a:r>
                        <a:rPr lang="zh-CN" altLang="en-US" sz="1100" b="1" i="0" u="none" strike="noStrike">
                          <a:solidFill>
                            <a:srgbClr val="000000"/>
                          </a:solidFill>
                          <a:latin typeface="宋体" pitchFamily="2" charset="-122"/>
                          <a:ea typeface="宋体" pitchFamily="2" charset="-122"/>
                        </a:rPr>
                        <a:t>）（按实际执行税率）</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29</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（四）银行保函余额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9</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dirty="0">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000000"/>
                          </a:solidFill>
                          <a:latin typeface="宋体" pitchFamily="2" charset="-122"/>
                          <a:ea typeface="宋体" pitchFamily="2" charset="-122"/>
                        </a:rPr>
                        <a:t>七、本年实际上交驻在地税金（费）总额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30</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5971">
                <a:tc gridSpan="2">
                  <a:txBody>
                    <a:bodyPr/>
                    <a:lstStyle/>
                    <a:p>
                      <a:pPr algn="l" fontAlgn="ctr"/>
                      <a:r>
                        <a:rPr lang="zh-CN" altLang="en-US" sz="1100" b="1" i="0" u="none" strike="noStrike">
                          <a:solidFill>
                            <a:srgbClr val="000000"/>
                          </a:solidFill>
                          <a:latin typeface="宋体" pitchFamily="2" charset="-122"/>
                          <a:ea typeface="宋体" pitchFamily="2" charset="-122"/>
                        </a:rPr>
                        <a:t>二、人员情况（人）：</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10</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000000"/>
                          </a:solidFill>
                          <a:latin typeface="宋体" pitchFamily="2" charset="-122"/>
                          <a:ea typeface="宋体" pitchFamily="2" charset="-122"/>
                        </a:rPr>
                        <a:t>八、对驻在地社会贡献总额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31</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（一）年末从业人员人数</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11</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其中：对外捐赠支出总额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32</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其中：中方</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12</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FF0000"/>
                          </a:solidFill>
                          <a:latin typeface="宋体" pitchFamily="2" charset="-122"/>
                          <a:ea typeface="宋体" pitchFamily="2" charset="-122"/>
                        </a:rPr>
                        <a:t>九、本年向中方控制人分配利润</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33</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（二）本年平均从业人员人数</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13</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a:solidFill>
                            <a:srgbClr val="000000"/>
                          </a:solidFill>
                          <a:latin typeface="宋体" pitchFamily="2" charset="-122"/>
                          <a:ea typeface="宋体" pitchFamily="2" charset="-122"/>
                        </a:rPr>
                        <a:t>十、带动国内出口总额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34</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其中：中方</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14</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其中：带动国内设备出口额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35</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a:t>
                      </a:r>
                      <a:r>
                        <a:rPr lang="zh-CN" altLang="en-US" sz="1100" b="1" i="0" u="none" strike="noStrike" dirty="0">
                          <a:solidFill>
                            <a:srgbClr val="FF0000"/>
                          </a:solidFill>
                          <a:latin typeface="宋体" pitchFamily="2" charset="-122"/>
                          <a:ea typeface="宋体" pitchFamily="2" charset="-122"/>
                        </a:rPr>
                        <a:t>（三）年末职工人数</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15</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a:solidFill>
                            <a:srgbClr val="000000"/>
                          </a:solidFill>
                          <a:latin typeface="宋体" pitchFamily="2" charset="-122"/>
                          <a:ea typeface="宋体" pitchFamily="2" charset="-122"/>
                        </a:rPr>
                        <a:t>十一、已投保资产总额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36</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5971">
                <a:tc gridSpan="2">
                  <a:txBody>
                    <a:bodyPr/>
                    <a:lstStyle/>
                    <a:p>
                      <a:pPr algn="l" fontAlgn="ctr"/>
                      <a:r>
                        <a:rPr lang="zh-CN" altLang="en-US" sz="1100" b="0" i="0" u="none" strike="noStrike">
                          <a:solidFill>
                            <a:srgbClr val="000000"/>
                          </a:solidFill>
                          <a:latin typeface="宋体" pitchFamily="2" charset="-122"/>
                          <a:ea typeface="宋体" pitchFamily="2" charset="-122"/>
                        </a:rPr>
                        <a:t>            其中：中方</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16</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a:solidFill>
                            <a:srgbClr val="000000"/>
                          </a:solidFill>
                          <a:latin typeface="宋体" pitchFamily="2" charset="-122"/>
                          <a:ea typeface="宋体" pitchFamily="2" charset="-122"/>
                        </a:rPr>
                        <a:t>十二、所属离岸公司情况（仅集团本部填报）</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37</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（四）本年平均中方职工人数</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17</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（一）离岸公司个数（个）</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38</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05971">
                <a:tc gridSpan="2">
                  <a:txBody>
                    <a:bodyPr/>
                    <a:lstStyle/>
                    <a:p>
                      <a:pPr algn="l" fontAlgn="ctr"/>
                      <a:r>
                        <a:rPr lang="zh-CN" altLang="en-US" sz="1100" b="1" i="0" u="none" strike="noStrike">
                          <a:solidFill>
                            <a:srgbClr val="000000"/>
                          </a:solidFill>
                          <a:latin typeface="宋体" pitchFamily="2" charset="-122"/>
                          <a:ea typeface="宋体" pitchFamily="2" charset="-122"/>
                        </a:rPr>
                        <a:t>三、人工成本情况：</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18</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（二）离岸公司存放资金余额</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39</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262145">
                <a:tc gridSpan="2">
                  <a:txBody>
                    <a:bodyPr/>
                    <a:lstStyle/>
                    <a:p>
                      <a:pPr algn="l" fontAlgn="ctr"/>
                      <a:r>
                        <a:rPr lang="zh-CN" altLang="en-US" sz="1100" b="0" i="0" u="none" strike="noStrike" dirty="0">
                          <a:solidFill>
                            <a:srgbClr val="000000"/>
                          </a:solidFill>
                          <a:latin typeface="宋体" pitchFamily="2" charset="-122"/>
                          <a:ea typeface="宋体" pitchFamily="2" charset="-122"/>
                        </a:rPr>
                        <a:t>    （一）本年实际发放从业人员人工成本总额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19</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100" b="0" i="0" u="none" strike="noStrike">
                          <a:latin typeface="宋体" pitchFamily="2" charset="-122"/>
                          <a:ea typeface="宋体" pitchFamily="2" charset="-122"/>
                        </a:rPr>
                        <a:t>　</a:t>
                      </a:r>
                    </a:p>
                  </a:txBody>
                  <a:tcPr marL="5817" marR="5817" marT="58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1" i="0" u="none" strike="noStrike" dirty="0">
                          <a:solidFill>
                            <a:srgbClr val="000000"/>
                          </a:solidFill>
                          <a:latin typeface="宋体" pitchFamily="2" charset="-122"/>
                          <a:ea typeface="宋体" pitchFamily="2" charset="-122"/>
                        </a:rPr>
                        <a:t>十三、中介机构审计资产占比（</a:t>
                      </a:r>
                      <a:r>
                        <a:rPr lang="en-US" altLang="zh-CN" sz="1100" b="1" i="0" u="none" strike="noStrike" dirty="0">
                          <a:solidFill>
                            <a:srgbClr val="000000"/>
                          </a:solidFill>
                          <a:latin typeface="宋体" pitchFamily="2" charset="-122"/>
                          <a:ea typeface="宋体" pitchFamily="2" charset="-122"/>
                        </a:rPr>
                        <a:t>%</a:t>
                      </a:r>
                      <a:r>
                        <a:rPr lang="zh-CN" altLang="en-US" sz="1100" b="1" i="0" u="none" strike="noStrike" dirty="0">
                          <a:solidFill>
                            <a:srgbClr val="000000"/>
                          </a:solidFill>
                          <a:latin typeface="宋体" pitchFamily="2" charset="-122"/>
                          <a:ea typeface="宋体" pitchFamily="2" charset="-122"/>
                        </a:rPr>
                        <a:t>）（仅集团本部填报）</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40</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其中：中方</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20</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100" b="0" i="0" u="none" strike="noStrike">
                          <a:latin typeface="宋体" pitchFamily="2" charset="-122"/>
                          <a:ea typeface="宋体" pitchFamily="2" charset="-122"/>
                        </a:rPr>
                        <a:t>　</a:t>
                      </a:r>
                    </a:p>
                  </a:txBody>
                  <a:tcPr marL="5817" marR="5817" marT="58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pitchFamily="2" charset="-122"/>
                          <a:ea typeface="宋体" pitchFamily="2" charset="-122"/>
                        </a:rPr>
                        <a:t>   其中：境内中介机构审计资产占比（</a:t>
                      </a:r>
                      <a:r>
                        <a:rPr lang="en-US" altLang="zh-CN" sz="1100" b="0" i="0" u="none" strike="noStrike">
                          <a:solidFill>
                            <a:srgbClr val="000000"/>
                          </a:solidFill>
                          <a:latin typeface="宋体" pitchFamily="2" charset="-122"/>
                          <a:ea typeface="宋体" pitchFamily="2" charset="-122"/>
                        </a:rPr>
                        <a:t>%</a:t>
                      </a:r>
                      <a:r>
                        <a:rPr lang="zh-CN" altLang="en-US" sz="1100" b="0" i="0" u="none" strike="noStrike">
                          <a:solidFill>
                            <a:srgbClr val="000000"/>
                          </a:solidFill>
                          <a:latin typeface="宋体" pitchFamily="2" charset="-122"/>
                          <a:ea typeface="宋体" pitchFamily="2" charset="-122"/>
                        </a:rPr>
                        <a:t>）</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41</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205971">
                <a:tc gridSpan="2">
                  <a:txBody>
                    <a:bodyPr/>
                    <a:lstStyle/>
                    <a:p>
                      <a:pPr algn="l" fontAlgn="ctr"/>
                      <a:r>
                        <a:rPr lang="zh-CN" altLang="en-US" sz="1100" b="0" i="0" u="none" strike="noStrike" dirty="0">
                          <a:solidFill>
                            <a:srgbClr val="000000"/>
                          </a:solidFill>
                          <a:latin typeface="宋体" pitchFamily="2" charset="-122"/>
                          <a:ea typeface="宋体" pitchFamily="2" charset="-122"/>
                        </a:rPr>
                        <a:t>    （二）本年实际发放职工工资总额</a:t>
                      </a:r>
                    </a:p>
                  </a:txBody>
                  <a:tcPr marL="5817" marR="5817" marT="58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US" altLang="zh-CN" sz="1100" b="0" i="0" u="none" strike="noStrike">
                        <a:solidFill>
                          <a:srgbClr val="000000"/>
                        </a:solidFill>
                        <a:latin typeface="宋体" pitchFamily="2" charset="-122"/>
                        <a:ea typeface="宋体" pitchFamily="2" charset="-122"/>
                      </a:endParaRP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pitchFamily="2" charset="-122"/>
                          <a:ea typeface="宋体" pitchFamily="2" charset="-122"/>
                        </a:rPr>
                        <a:t>21</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zh-CN" altLang="en-US" sz="1100" b="0" i="0" u="none" strike="noStrike">
                          <a:solidFill>
                            <a:srgbClr val="000000"/>
                          </a:solidFill>
                          <a:latin typeface="宋体" pitchFamily="2" charset="-122"/>
                          <a:ea typeface="宋体" pitchFamily="2" charset="-122"/>
                        </a:rPr>
                        <a:t>　</a:t>
                      </a:r>
                    </a:p>
                  </a:txBody>
                  <a:tcPr marL="5817" marR="5817" marT="58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100" b="0" i="0" u="none" strike="noStrike">
                          <a:latin typeface="宋体" pitchFamily="2" charset="-122"/>
                          <a:ea typeface="宋体" pitchFamily="2" charset="-122"/>
                        </a:rPr>
                        <a:t>　</a:t>
                      </a:r>
                    </a:p>
                  </a:txBody>
                  <a:tcPr marL="5817" marR="5817" marT="58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100" b="0" i="0" u="none" strike="noStrike">
                          <a:latin typeface="宋体" pitchFamily="2" charset="-122"/>
                          <a:ea typeface="宋体" pitchFamily="2" charset="-122"/>
                        </a:rPr>
                        <a:t>　</a:t>
                      </a:r>
                    </a:p>
                  </a:txBody>
                  <a:tcPr marL="5817" marR="5817" marT="58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100" b="0" i="0" u="none" strike="noStrike">
                          <a:latin typeface="宋体" pitchFamily="2" charset="-122"/>
                          <a:ea typeface="宋体" pitchFamily="2" charset="-122"/>
                        </a:rPr>
                        <a:t>　</a:t>
                      </a:r>
                    </a:p>
                  </a:txBody>
                  <a:tcPr marL="5817" marR="5817" marT="581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89118">
                <a:tc gridSpan="2">
                  <a:txBody>
                    <a:bodyPr/>
                    <a:lstStyle/>
                    <a:p>
                      <a:pPr algn="l" fontAlgn="ctr"/>
                      <a:r>
                        <a:rPr lang="zh-CN" altLang="en-US" sz="1100" b="0" i="0" u="none" strike="noStrike" dirty="0">
                          <a:latin typeface="宋体" pitchFamily="2" charset="-122"/>
                          <a:ea typeface="宋体" pitchFamily="2" charset="-122"/>
                        </a:rPr>
                        <a:t>注：本表由境外企业及一级企业（单位）填报</a:t>
                      </a: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zh-CN" altLang="en-US"/>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1100" b="0" i="0" u="none" strike="noStrike">
                        <a:latin typeface="宋体" pitchFamily="2" charset="-122"/>
                        <a:ea typeface="宋体" pitchFamily="2" charset="-122"/>
                      </a:endParaRP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zh-CN" altLang="en-US" sz="1100" b="0" i="0" u="none" strike="noStrike" dirty="0">
                        <a:latin typeface="宋体" pitchFamily="2" charset="-122"/>
                        <a:ea typeface="宋体" pitchFamily="2" charset="-122"/>
                      </a:endParaRPr>
                    </a:p>
                  </a:txBody>
                  <a:tcPr marL="5817" marR="5817" marT="581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25"/>
                  </a:ext>
                </a:extLst>
              </a:tr>
            </a:tbl>
          </a:graphicData>
        </a:graphic>
      </p:graphicFrame>
      <p:pic>
        <p:nvPicPr>
          <p:cNvPr id="6" name="图片 5">
            <a:extLst>
              <a:ext uri="{FF2B5EF4-FFF2-40B4-BE49-F238E27FC236}">
                <a16:creationId xmlns:a16="http://schemas.microsoft.com/office/drawing/2014/main" id="{2427F43A-D94D-4C89-914B-6160785D60F4}"/>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 name="Rectangle 440">
            <a:extLst>
              <a:ext uri="{FF2B5EF4-FFF2-40B4-BE49-F238E27FC236}">
                <a16:creationId xmlns:a16="http://schemas.microsoft.com/office/drawing/2014/main" id="{5EDC0179-FCE4-4B9B-AEF9-F0557B6EF22D}"/>
              </a:ext>
            </a:extLst>
          </p:cNvPr>
          <p:cNvSpPr>
            <a:spLocks noGrp="1" noChangeArrowheads="1"/>
          </p:cNvSpPr>
          <p:nvPr>
            <p:ph type="title" idx="4294967295"/>
          </p:nvPr>
        </p:nvSpPr>
        <p:spPr bwMode="auto">
          <a:xfrm>
            <a:off x="42490" y="279139"/>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补充指标表（财企补</a:t>
            </a:r>
            <a:r>
              <a:rPr lang="en-US" altLang="en-US" sz="2000" b="1" dirty="0"/>
              <a:t>04</a:t>
            </a:r>
            <a:r>
              <a:rPr lang="zh-CN" altLang="en-US" sz="2000" b="1" dirty="0"/>
              <a:t>表）</a:t>
            </a:r>
            <a:endParaRPr lang="en-US" altLang="en-US" dirty="0"/>
          </a:p>
        </p:txBody>
      </p:sp>
      <p:sp>
        <p:nvSpPr>
          <p:cNvPr id="45262" name="Rectangle 442">
            <a:extLst>
              <a:ext uri="{FF2B5EF4-FFF2-40B4-BE49-F238E27FC236}">
                <a16:creationId xmlns:a16="http://schemas.microsoft.com/office/drawing/2014/main" id="{C3D9DF34-F0D0-471E-A7DC-C4D38E8839F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CDB64E57-C738-4B31-BBD9-6C01BAF98C33}" type="slidenum">
              <a:rPr lang="en-US" altLang="zh-CN" sz="1000">
                <a:latin typeface="Futura Hv"/>
                <a:ea typeface="宋体" panose="02010600030101010101" pitchFamily="2" charset="-122"/>
              </a:rPr>
              <a:pPr algn="r" eaLnBrk="1" hangingPunct="1">
                <a:spcBef>
                  <a:spcPct val="0"/>
                </a:spcBef>
                <a:spcAft>
                  <a:spcPct val="0"/>
                </a:spcAft>
                <a:buSzTx/>
                <a:buNone/>
              </a:pPr>
              <a:t>26</a:t>
            </a:fld>
            <a:endParaRPr lang="en-US" altLang="zh-CN" sz="1000" dirty="0">
              <a:latin typeface="Futura Hv"/>
              <a:ea typeface="宋体" panose="02010600030101010101" pitchFamily="2"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132583008"/>
              </p:ext>
            </p:extLst>
          </p:nvPr>
        </p:nvGraphicFramePr>
        <p:xfrm>
          <a:off x="71406" y="1000096"/>
          <a:ext cx="9001157" cy="5689726"/>
        </p:xfrm>
        <a:graphic>
          <a:graphicData uri="http://schemas.openxmlformats.org/drawingml/2006/table">
            <a:tbl>
              <a:tblPr/>
              <a:tblGrid>
                <a:gridCol w="3699914">
                  <a:extLst>
                    <a:ext uri="{9D8B030D-6E8A-4147-A177-3AD203B41FA5}">
                      <a16:colId xmlns:a16="http://schemas.microsoft.com/office/drawing/2014/main" val="20000"/>
                    </a:ext>
                  </a:extLst>
                </a:gridCol>
                <a:gridCol w="370834">
                  <a:extLst>
                    <a:ext uri="{9D8B030D-6E8A-4147-A177-3AD203B41FA5}">
                      <a16:colId xmlns:a16="http://schemas.microsoft.com/office/drawing/2014/main" val="20001"/>
                    </a:ext>
                  </a:extLst>
                </a:gridCol>
                <a:gridCol w="674244">
                  <a:extLst>
                    <a:ext uri="{9D8B030D-6E8A-4147-A177-3AD203B41FA5}">
                      <a16:colId xmlns:a16="http://schemas.microsoft.com/office/drawing/2014/main" val="20002"/>
                    </a:ext>
                  </a:extLst>
                </a:gridCol>
                <a:gridCol w="3211087">
                  <a:extLst>
                    <a:ext uri="{9D8B030D-6E8A-4147-A177-3AD203B41FA5}">
                      <a16:colId xmlns:a16="http://schemas.microsoft.com/office/drawing/2014/main" val="20003"/>
                    </a:ext>
                  </a:extLst>
                </a:gridCol>
                <a:gridCol w="370834">
                  <a:extLst>
                    <a:ext uri="{9D8B030D-6E8A-4147-A177-3AD203B41FA5}">
                      <a16:colId xmlns:a16="http://schemas.microsoft.com/office/drawing/2014/main" val="20004"/>
                    </a:ext>
                  </a:extLst>
                </a:gridCol>
                <a:gridCol w="674244">
                  <a:extLst>
                    <a:ext uri="{9D8B030D-6E8A-4147-A177-3AD203B41FA5}">
                      <a16:colId xmlns:a16="http://schemas.microsoft.com/office/drawing/2014/main" val="20005"/>
                    </a:ext>
                  </a:extLst>
                </a:gridCol>
              </a:tblGrid>
              <a:tr h="270876">
                <a:tc gridSpan="6">
                  <a:txBody>
                    <a:bodyPr/>
                    <a:lstStyle/>
                    <a:p>
                      <a:pPr algn="ctr" fontAlgn="ctr"/>
                      <a:r>
                        <a:rPr lang="zh-CN" altLang="en-US" sz="2400" b="0" i="0" u="none" strike="noStrike" dirty="0">
                          <a:latin typeface="宋体" pitchFamily="2" charset="-122"/>
                          <a:ea typeface="宋体" pitchFamily="2" charset="-122"/>
                        </a:rPr>
                        <a:t>企业办社会机构情况表</a:t>
                      </a:r>
                    </a:p>
                  </a:txBody>
                  <a:tcPr marL="5138" marR="5138" marT="5138"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49182">
                <a:tc>
                  <a:txBody>
                    <a:bodyPr/>
                    <a:lstStyle/>
                    <a:p>
                      <a:pPr algn="ctr" fontAlgn="ctr"/>
                      <a:endParaRPr lang="zh-CN" altLang="en-US" sz="1000" b="0" i="0" u="none" strike="noStrike">
                        <a:latin typeface="宋体" pitchFamily="2" charset="-122"/>
                        <a:ea typeface="宋体" pitchFamily="2" charset="-122"/>
                      </a:endParaRPr>
                    </a:p>
                  </a:txBody>
                  <a:tcPr marL="5138" marR="5138" marT="5138"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38" marR="5138" marT="5138"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38" marR="5138" marT="5138"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38" marR="5138" marT="5138" marB="0" anchor="ctr">
                    <a:lnL>
                      <a:noFill/>
                    </a:lnL>
                    <a:lnR>
                      <a:noFill/>
                    </a:lnR>
                    <a:lnT>
                      <a:noFill/>
                    </a:lnT>
                    <a:lnB>
                      <a:noFill/>
                    </a:lnB>
                  </a:tcPr>
                </a:tc>
                <a:tc gridSpan="2">
                  <a:txBody>
                    <a:bodyPr/>
                    <a:lstStyle/>
                    <a:p>
                      <a:pPr algn="r" fontAlgn="ctr"/>
                      <a:r>
                        <a:rPr lang="zh-CN" altLang="en-US" sz="1000" b="0" i="0" u="none" strike="noStrike" dirty="0">
                          <a:latin typeface="宋体" pitchFamily="2" charset="-122"/>
                          <a:ea typeface="宋体" pitchFamily="2" charset="-122"/>
                        </a:rPr>
                        <a:t>财企补</a:t>
                      </a:r>
                      <a:r>
                        <a:rPr lang="en-US" altLang="zh-CN" sz="1000" b="0" i="0" u="none" strike="noStrike" dirty="0">
                          <a:latin typeface="宋体" pitchFamily="2" charset="-122"/>
                          <a:ea typeface="宋体" pitchFamily="2" charset="-122"/>
                        </a:rPr>
                        <a:t>04</a:t>
                      </a:r>
                      <a:r>
                        <a:rPr lang="zh-CN" altLang="en-US" sz="1000" b="0" i="0" u="none" strike="noStrike" dirty="0">
                          <a:latin typeface="宋体" pitchFamily="2" charset="-122"/>
                          <a:ea typeface="宋体" pitchFamily="2" charset="-122"/>
                        </a:rPr>
                        <a:t>表</a:t>
                      </a:r>
                    </a:p>
                  </a:txBody>
                  <a:tcPr marL="5138" marR="5138" marT="5138" marB="0" anchor="ctr">
                    <a:lnL>
                      <a:noFill/>
                    </a:lnL>
                    <a:lnR>
                      <a:noFill/>
                    </a:lnR>
                    <a:lnT>
                      <a:noFill/>
                    </a:lnT>
                    <a:lnB>
                      <a:noFill/>
                    </a:lnB>
                  </a:tcPr>
                </a:tc>
                <a:tc hMerge="1">
                  <a:txBody>
                    <a:bodyPr/>
                    <a:lstStyle/>
                    <a:p>
                      <a:pPr algn="r" fontAlgn="ctr"/>
                      <a:endParaRPr lang="zh-CN" altLang="en-US" sz="1000" b="0" i="0" u="none" strike="noStrike" dirty="0">
                        <a:latin typeface="宋体" pitchFamily="2" charset="-122"/>
                        <a:ea typeface="宋体" pitchFamily="2" charset="-122"/>
                      </a:endParaRPr>
                    </a:p>
                  </a:txBody>
                  <a:tcPr marL="5138" marR="5138" marT="5138" marB="0" anchor="ctr">
                    <a:lnL>
                      <a:noFill/>
                    </a:lnL>
                    <a:lnR>
                      <a:noFill/>
                    </a:lnR>
                    <a:lnT>
                      <a:noFill/>
                    </a:lnT>
                    <a:lnB>
                      <a:noFill/>
                    </a:lnB>
                  </a:tcPr>
                </a:tc>
                <a:extLst>
                  <a:ext uri="{0D108BD9-81ED-4DB2-BD59-A6C34878D82A}">
                    <a16:rowId xmlns:a16="http://schemas.microsoft.com/office/drawing/2014/main" val="10001"/>
                  </a:ext>
                </a:extLst>
              </a:tr>
              <a:tr h="143296">
                <a:tc>
                  <a:txBody>
                    <a:bodyPr/>
                    <a:lstStyle/>
                    <a:p>
                      <a:pPr algn="l" fontAlgn="ctr"/>
                      <a:r>
                        <a:rPr lang="zh-CN" altLang="en-US" sz="1000" b="0" i="0" u="none" strike="noStrike">
                          <a:solidFill>
                            <a:srgbClr val="000000"/>
                          </a:solidFill>
                          <a:latin typeface="宋体" pitchFamily="2" charset="-122"/>
                          <a:ea typeface="宋体" pitchFamily="2" charset="-122"/>
                        </a:rPr>
                        <a:t>编制单位：</a:t>
                      </a:r>
                    </a:p>
                  </a:txBody>
                  <a:tcPr marL="5138" marR="5138" marT="5138"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138" marR="5138" marT="51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2019</a:t>
                      </a:r>
                      <a:r>
                        <a:rPr lang="zh-CN" altLang="en-US" sz="1000" b="0" i="0" u="none" strike="noStrike">
                          <a:latin typeface="宋体" pitchFamily="2" charset="-122"/>
                          <a:ea typeface="宋体" pitchFamily="2" charset="-122"/>
                        </a:rPr>
                        <a:t>年度</a:t>
                      </a:r>
                    </a:p>
                  </a:txBody>
                  <a:tcPr marL="5138" marR="5138" marT="5138"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138" marR="5138" marT="5138"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b"/>
                      <a:r>
                        <a:rPr lang="zh-CN" altLang="en-US" sz="1000" b="0" i="0" u="none" strike="noStrike" dirty="0">
                          <a:latin typeface="宋体" pitchFamily="2" charset="-122"/>
                          <a:ea typeface="宋体" pitchFamily="2" charset="-122"/>
                        </a:rPr>
                        <a:t>单位：户、人、元</a:t>
                      </a:r>
                    </a:p>
                  </a:txBody>
                  <a:tcPr marL="5138" marR="5138" marT="5138"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b"/>
                      <a:endParaRPr lang="zh-CN" altLang="en-US" sz="1000" b="0" i="0" u="none" strike="noStrike" dirty="0">
                        <a:latin typeface="宋体" pitchFamily="2" charset="-122"/>
                        <a:ea typeface="宋体" pitchFamily="2" charset="-122"/>
                      </a:endParaRPr>
                    </a:p>
                  </a:txBody>
                  <a:tcPr marL="5138" marR="5138" marT="5138"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2452">
                <a:tc>
                  <a:txBody>
                    <a:bodyPr/>
                    <a:lstStyle/>
                    <a:p>
                      <a:pPr algn="ctr" fontAlgn="ctr"/>
                      <a:r>
                        <a:rPr lang="zh-CN" altLang="en-US" sz="1000" b="0" i="0" u="none" strike="noStrike">
                          <a:latin typeface="宋体" pitchFamily="2" charset="-122"/>
                          <a:ea typeface="宋体" pitchFamily="2" charset="-122"/>
                        </a:rPr>
                        <a:t>项        目</a:t>
                      </a:r>
                    </a:p>
                  </a:txBody>
                  <a:tcPr marL="5138" marR="5138" marT="5138"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行次</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本年数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项        目</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行次</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本年数</a:t>
                      </a:r>
                    </a:p>
                  </a:txBody>
                  <a:tcPr marL="5138" marR="5138" marT="513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2452">
                <a:tc>
                  <a:txBody>
                    <a:bodyPr/>
                    <a:lstStyle/>
                    <a:p>
                      <a:pPr algn="l" fontAlgn="ctr"/>
                      <a:r>
                        <a:rPr lang="zh-CN" altLang="en-US" sz="1000" b="1" i="0" u="none" strike="noStrike">
                          <a:solidFill>
                            <a:srgbClr val="000000"/>
                          </a:solidFill>
                          <a:latin typeface="宋体" pitchFamily="2" charset="-122"/>
                          <a:ea typeface="宋体" pitchFamily="2" charset="-122"/>
                        </a:rPr>
                        <a:t>一、国有企业办社会机构数量情况（户）</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消防机构收入</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26</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2452">
                <a:tc>
                  <a:txBody>
                    <a:bodyPr/>
                    <a:lstStyle/>
                    <a:p>
                      <a:pPr algn="l" fontAlgn="ctr"/>
                      <a:r>
                        <a:rPr lang="zh-CN" altLang="en-US" sz="1000" b="0" i="0" u="none" strike="noStrike">
                          <a:latin typeface="宋体" pitchFamily="2" charset="-122"/>
                          <a:ea typeface="宋体" pitchFamily="2" charset="-122"/>
                        </a:rPr>
                        <a:t>      教育机构数量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27</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2452">
                <a:tc>
                  <a:txBody>
                    <a:bodyPr/>
                    <a:lstStyle/>
                    <a:p>
                      <a:pPr algn="l" fontAlgn="ctr"/>
                      <a:r>
                        <a:rPr lang="zh-CN" altLang="en-US" sz="1000" b="0" i="0" u="none" strike="noStrike">
                          <a:latin typeface="宋体" pitchFamily="2" charset="-122"/>
                          <a:ea typeface="宋体" pitchFamily="2" charset="-122"/>
                        </a:rPr>
                        <a:t>      医疗机构数量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社区管理机构收入</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28</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2452">
                <a:tc>
                  <a:txBody>
                    <a:bodyPr/>
                    <a:lstStyle/>
                    <a:p>
                      <a:pPr algn="l" fontAlgn="ctr"/>
                      <a:r>
                        <a:rPr lang="zh-CN" altLang="en-US" sz="1000" b="0" i="0" u="none" strike="noStrike">
                          <a:latin typeface="宋体" pitchFamily="2" charset="-122"/>
                          <a:ea typeface="宋体" pitchFamily="2" charset="-122"/>
                        </a:rPr>
                        <a:t>      市政机构数量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29</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92452">
                <a:tc>
                  <a:txBody>
                    <a:bodyPr/>
                    <a:lstStyle/>
                    <a:p>
                      <a:pPr algn="l" fontAlgn="ctr"/>
                      <a:r>
                        <a:rPr lang="zh-CN" altLang="en-US" sz="1000" b="0" i="0" u="none" strike="noStrike">
                          <a:latin typeface="宋体" pitchFamily="2" charset="-122"/>
                          <a:ea typeface="宋体" pitchFamily="2" charset="-122"/>
                        </a:rPr>
                        <a:t>      消防机构数量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离退休人员管理机构收入</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30</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92452">
                <a:tc>
                  <a:txBody>
                    <a:bodyPr/>
                    <a:lstStyle/>
                    <a:p>
                      <a:pPr algn="l" fontAlgn="ctr"/>
                      <a:r>
                        <a:rPr lang="zh-CN" altLang="en-US" sz="1000" b="0" i="0" u="none" strike="noStrike">
                          <a:latin typeface="宋体" pitchFamily="2" charset="-122"/>
                          <a:ea typeface="宋体" pitchFamily="2" charset="-122"/>
                        </a:rPr>
                        <a:t>      社区管理机构数量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6</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31</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92452">
                <a:tc>
                  <a:txBody>
                    <a:bodyPr/>
                    <a:lstStyle/>
                    <a:p>
                      <a:pPr algn="l" fontAlgn="ctr"/>
                      <a:r>
                        <a:rPr lang="zh-CN" altLang="en-US" sz="1000" b="0" i="0" u="none" strike="noStrike">
                          <a:latin typeface="宋体" pitchFamily="2" charset="-122"/>
                          <a:ea typeface="宋体" pitchFamily="2" charset="-122"/>
                        </a:rPr>
                        <a:t>      离退休人员管理机构数量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7</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a:latin typeface="宋体" pitchFamily="2" charset="-122"/>
                        <a:ea typeface="宋体" pitchFamily="2" charset="-122"/>
                      </a:endParaRP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供水供电供热供气及物业管理机构收入</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32</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92452">
                <a:tc>
                  <a:txBody>
                    <a:bodyPr/>
                    <a:lstStyle/>
                    <a:p>
                      <a:pPr algn="l" fontAlgn="ctr"/>
                      <a:r>
                        <a:rPr lang="zh-CN" altLang="en-US" sz="1000" b="0" i="0" u="none" strike="noStrike">
                          <a:latin typeface="宋体" pitchFamily="2" charset="-122"/>
                          <a:ea typeface="宋体" pitchFamily="2" charset="-122"/>
                        </a:rPr>
                        <a:t>      供水供电供热供气及物业管理机构数量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8</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33</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92452">
                <a:tc>
                  <a:txBody>
                    <a:bodyPr/>
                    <a:lstStyle/>
                    <a:p>
                      <a:pPr algn="l" fontAlgn="ctr"/>
                      <a:r>
                        <a:rPr lang="zh-CN" altLang="en-US" sz="1000" b="0" i="0" u="none" strike="noStrike">
                          <a:latin typeface="宋体" pitchFamily="2" charset="-122"/>
                          <a:ea typeface="宋体" pitchFamily="2" charset="-122"/>
                        </a:rPr>
                        <a:t>      其他机构数量</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9</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其他机构收入</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34</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92452">
                <a:tc>
                  <a:txBody>
                    <a:bodyPr/>
                    <a:lstStyle/>
                    <a:p>
                      <a:pPr algn="l" fontAlgn="ctr"/>
                      <a:r>
                        <a:rPr lang="zh-CN" altLang="en-US" sz="1000" b="1" i="0" u="none" strike="noStrike">
                          <a:solidFill>
                            <a:srgbClr val="000000"/>
                          </a:solidFill>
                          <a:latin typeface="宋体" pitchFamily="2" charset="-122"/>
                          <a:ea typeface="宋体" pitchFamily="2" charset="-122"/>
                        </a:rPr>
                        <a:t>二、国有企业办社会机构年末在职职工人数情况（人）</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10</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35</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92452">
                <a:tc>
                  <a:txBody>
                    <a:bodyPr/>
                    <a:lstStyle/>
                    <a:p>
                      <a:pPr algn="l" fontAlgn="ctr"/>
                      <a:r>
                        <a:rPr lang="zh-CN" altLang="en-US" sz="1000" b="0" i="0" u="none" strike="noStrike">
                          <a:latin typeface="宋体" pitchFamily="2" charset="-122"/>
                          <a:ea typeface="宋体" pitchFamily="2" charset="-122"/>
                        </a:rPr>
                        <a:t>      教育机构年末在职职工人数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11</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solidFill>
                            <a:srgbClr val="000000"/>
                          </a:solidFill>
                          <a:latin typeface="宋体" pitchFamily="2" charset="-122"/>
                          <a:ea typeface="宋体" pitchFamily="2" charset="-122"/>
                        </a:rPr>
                        <a:t>四、国有企业办社会机构支出情况</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36</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92452">
                <a:tc>
                  <a:txBody>
                    <a:bodyPr/>
                    <a:lstStyle/>
                    <a:p>
                      <a:pPr algn="l" fontAlgn="ctr"/>
                      <a:r>
                        <a:rPr lang="zh-CN" altLang="en-US" sz="1000" b="0" i="0" u="none" strike="noStrike">
                          <a:latin typeface="宋体" pitchFamily="2" charset="-122"/>
                          <a:ea typeface="宋体" pitchFamily="2" charset="-122"/>
                        </a:rPr>
                        <a:t>      医疗机构年末在职职工人数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12</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教育机构支出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37</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92452">
                <a:tc>
                  <a:txBody>
                    <a:bodyPr/>
                    <a:lstStyle/>
                    <a:p>
                      <a:pPr algn="l" fontAlgn="ctr"/>
                      <a:r>
                        <a:rPr lang="zh-CN" altLang="en-US" sz="1000" b="0" i="0" u="none" strike="noStrike">
                          <a:latin typeface="宋体" pitchFamily="2" charset="-122"/>
                          <a:ea typeface="宋体" pitchFamily="2" charset="-122"/>
                        </a:rPr>
                        <a:t>      市政机构年末在职职工人数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13</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医疗机构支出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38</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92452">
                <a:tc>
                  <a:txBody>
                    <a:bodyPr/>
                    <a:lstStyle/>
                    <a:p>
                      <a:pPr algn="l" fontAlgn="ctr"/>
                      <a:r>
                        <a:rPr lang="zh-CN" altLang="en-US" sz="1000" b="0" i="0" u="none" strike="noStrike">
                          <a:latin typeface="宋体" pitchFamily="2" charset="-122"/>
                          <a:ea typeface="宋体" pitchFamily="2" charset="-122"/>
                        </a:rPr>
                        <a:t>      消防机构年末在职职工人数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14</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市政机构支出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39</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92452">
                <a:tc>
                  <a:txBody>
                    <a:bodyPr/>
                    <a:lstStyle/>
                    <a:p>
                      <a:pPr algn="l" fontAlgn="ctr"/>
                      <a:r>
                        <a:rPr lang="zh-CN" altLang="en-US" sz="1000" b="0" i="0" u="none" strike="noStrike">
                          <a:latin typeface="宋体" pitchFamily="2" charset="-122"/>
                          <a:ea typeface="宋体" pitchFamily="2" charset="-122"/>
                        </a:rPr>
                        <a:t>      社区管理机构年末在职职工人数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15</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消防机构支出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40</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92452">
                <a:tc>
                  <a:txBody>
                    <a:bodyPr/>
                    <a:lstStyle/>
                    <a:p>
                      <a:pPr algn="l" fontAlgn="ctr"/>
                      <a:r>
                        <a:rPr lang="zh-CN" altLang="en-US" sz="1000" b="0" i="0" u="none" strike="noStrike">
                          <a:latin typeface="宋体" pitchFamily="2" charset="-122"/>
                          <a:ea typeface="宋体" pitchFamily="2" charset="-122"/>
                        </a:rPr>
                        <a:t>      离退休人员管理机构年末在职职工人数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16</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社区管理机构支出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41</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92452">
                <a:tc>
                  <a:txBody>
                    <a:bodyPr/>
                    <a:lstStyle/>
                    <a:p>
                      <a:pPr algn="l" fontAlgn="ctr"/>
                      <a:r>
                        <a:rPr lang="zh-CN" altLang="en-US" sz="1000" b="0" i="0" u="none" strike="noStrike">
                          <a:latin typeface="宋体" pitchFamily="2" charset="-122"/>
                          <a:ea typeface="宋体" pitchFamily="2" charset="-122"/>
                        </a:rPr>
                        <a:t>      供水供电供热供气及物业管理机构年末在职职工人数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17</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离退休人员管理机构支出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42</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92452">
                <a:tc>
                  <a:txBody>
                    <a:bodyPr/>
                    <a:lstStyle/>
                    <a:p>
                      <a:pPr algn="l" fontAlgn="ctr"/>
                      <a:r>
                        <a:rPr lang="zh-CN" altLang="en-US" sz="1000" b="0" i="0" u="none" strike="noStrike">
                          <a:latin typeface="宋体" pitchFamily="2" charset="-122"/>
                          <a:ea typeface="宋体" pitchFamily="2" charset="-122"/>
                        </a:rPr>
                        <a:t>      其他机构年末在职职工人数</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18</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供水供电供热供气及物业管理机构支出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43</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92452">
                <a:tc>
                  <a:txBody>
                    <a:bodyPr/>
                    <a:lstStyle/>
                    <a:p>
                      <a:pPr algn="l" fontAlgn="ctr"/>
                      <a:r>
                        <a:rPr lang="zh-CN" altLang="en-US" sz="1000" b="1" i="0" u="none" strike="noStrike">
                          <a:solidFill>
                            <a:srgbClr val="000000"/>
                          </a:solidFill>
                          <a:latin typeface="宋体" pitchFamily="2" charset="-122"/>
                          <a:ea typeface="宋体" pitchFamily="2" charset="-122"/>
                        </a:rPr>
                        <a:t>三、国有企业办社会机构收入情况</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19</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其他机构支出</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44</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92452">
                <a:tc>
                  <a:txBody>
                    <a:bodyPr/>
                    <a:lstStyle/>
                    <a:p>
                      <a:pPr algn="l" fontAlgn="ctr"/>
                      <a:r>
                        <a:rPr lang="zh-CN" altLang="en-US" sz="1000" b="0" i="0" u="none" strike="noStrike">
                          <a:latin typeface="宋体" pitchFamily="2" charset="-122"/>
                          <a:ea typeface="宋体" pitchFamily="2" charset="-122"/>
                        </a:rPr>
                        <a:t>      教育机构收入</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20</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solidFill>
                            <a:srgbClr val="000000"/>
                          </a:solidFill>
                          <a:latin typeface="宋体" pitchFamily="2" charset="-122"/>
                          <a:ea typeface="宋体" pitchFamily="2" charset="-122"/>
                        </a:rPr>
                        <a:t>五、国有企业职工家属区“三供一业”情况（户）</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45</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92452">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21</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供电户数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46</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92452">
                <a:tc>
                  <a:txBody>
                    <a:bodyPr/>
                    <a:lstStyle/>
                    <a:p>
                      <a:pPr algn="l" fontAlgn="ctr"/>
                      <a:r>
                        <a:rPr lang="zh-CN" altLang="en-US" sz="1000" b="0" i="0" u="none" strike="noStrike">
                          <a:latin typeface="宋体" pitchFamily="2" charset="-122"/>
                          <a:ea typeface="宋体" pitchFamily="2" charset="-122"/>
                        </a:rPr>
                        <a:t>      医疗机构收入</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22</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供水户数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47</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92452">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23</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供热户数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48</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92452">
                <a:tc>
                  <a:txBody>
                    <a:bodyPr/>
                    <a:lstStyle/>
                    <a:p>
                      <a:pPr algn="l" fontAlgn="ctr"/>
                      <a:r>
                        <a:rPr lang="zh-CN" altLang="en-US" sz="1000" b="0" i="0" u="none" strike="noStrike">
                          <a:latin typeface="宋体" pitchFamily="2" charset="-122"/>
                          <a:ea typeface="宋体" pitchFamily="2" charset="-122"/>
                        </a:rPr>
                        <a:t>      市政机构收入</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24</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供气户数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49</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92452">
                <a:tc>
                  <a:txBody>
                    <a:bodyPr/>
                    <a:lstStyle/>
                    <a:p>
                      <a:pPr algn="l" fontAlgn="ctr"/>
                      <a:r>
                        <a:rPr lang="zh-CN" altLang="en-US" sz="1000" b="0" i="0" u="none" strike="noStrike">
                          <a:latin typeface="宋体" pitchFamily="2" charset="-122"/>
                          <a:ea typeface="宋体" pitchFamily="2" charset="-122"/>
                        </a:rPr>
                        <a:t>          其中：企业经费补助额</a:t>
                      </a:r>
                    </a:p>
                  </a:txBody>
                  <a:tcPr marL="5138" marR="5138" marT="51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25</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      物业管理户数</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50</a:t>
                      </a:r>
                    </a:p>
                  </a:txBody>
                  <a:tcPr marL="5138" marR="5138" marT="51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　</a:t>
                      </a:r>
                    </a:p>
                  </a:txBody>
                  <a:tcPr marL="5138" marR="5138" marT="513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bl>
          </a:graphicData>
        </a:graphic>
      </p:graphicFrame>
      <p:pic>
        <p:nvPicPr>
          <p:cNvPr id="6" name="图片 5">
            <a:extLst>
              <a:ext uri="{FF2B5EF4-FFF2-40B4-BE49-F238E27FC236}">
                <a16:creationId xmlns:a16="http://schemas.microsoft.com/office/drawing/2014/main" id="{B69E7717-4234-4406-B7F7-2A888295A99E}"/>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 name="Rectangle 440">
            <a:extLst>
              <a:ext uri="{FF2B5EF4-FFF2-40B4-BE49-F238E27FC236}">
                <a16:creationId xmlns:a16="http://schemas.microsoft.com/office/drawing/2014/main" id="{5EDC0179-FCE4-4B9B-AEF9-F0557B6EF22D}"/>
              </a:ext>
            </a:extLst>
          </p:cNvPr>
          <p:cNvSpPr>
            <a:spLocks noGrp="1" noChangeArrowheads="1"/>
          </p:cNvSpPr>
          <p:nvPr>
            <p:ph type="title" idx="4294967295"/>
          </p:nvPr>
        </p:nvSpPr>
        <p:spPr bwMode="auto">
          <a:xfrm>
            <a:off x="92670" y="293604"/>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补充指标表（财企补</a:t>
            </a:r>
            <a:r>
              <a:rPr lang="en-US" altLang="en-US" sz="2000" b="1" dirty="0"/>
              <a:t>03</a:t>
            </a:r>
            <a:r>
              <a:rPr lang="zh-CN" altLang="en-US" sz="2000" b="1" dirty="0"/>
              <a:t>表）</a:t>
            </a:r>
            <a:endParaRPr lang="en-US" altLang="en-US" dirty="0"/>
          </a:p>
        </p:txBody>
      </p:sp>
      <p:sp>
        <p:nvSpPr>
          <p:cNvPr id="45262" name="Rectangle 442">
            <a:extLst>
              <a:ext uri="{FF2B5EF4-FFF2-40B4-BE49-F238E27FC236}">
                <a16:creationId xmlns:a16="http://schemas.microsoft.com/office/drawing/2014/main" id="{C3D9DF34-F0D0-471E-A7DC-C4D38E8839F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CDB64E57-C738-4B31-BBD9-6C01BAF98C33}" type="slidenum">
              <a:rPr lang="en-US" altLang="zh-CN" sz="1000">
                <a:latin typeface="Futura Hv"/>
                <a:ea typeface="宋体" panose="02010600030101010101" pitchFamily="2" charset="-122"/>
              </a:rPr>
              <a:pPr algn="r" eaLnBrk="1" hangingPunct="1">
                <a:spcBef>
                  <a:spcPct val="0"/>
                </a:spcBef>
                <a:spcAft>
                  <a:spcPct val="0"/>
                </a:spcAft>
                <a:buSzTx/>
                <a:buNone/>
              </a:pPr>
              <a:t>27</a:t>
            </a:fld>
            <a:endParaRPr lang="en-US" altLang="zh-CN" sz="1000" dirty="0">
              <a:latin typeface="Futura Hv"/>
              <a:ea typeface="宋体" panose="02010600030101010101" pitchFamily="2"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4186633922"/>
              </p:ext>
            </p:extLst>
          </p:nvPr>
        </p:nvGraphicFramePr>
        <p:xfrm>
          <a:off x="107353" y="857244"/>
          <a:ext cx="9001151" cy="5669994"/>
        </p:xfrm>
        <a:graphic>
          <a:graphicData uri="http://schemas.openxmlformats.org/drawingml/2006/table">
            <a:tbl>
              <a:tblPr/>
              <a:tblGrid>
                <a:gridCol w="2261750">
                  <a:extLst>
                    <a:ext uri="{9D8B030D-6E8A-4147-A177-3AD203B41FA5}">
                      <a16:colId xmlns:a16="http://schemas.microsoft.com/office/drawing/2014/main" val="20000"/>
                    </a:ext>
                  </a:extLst>
                </a:gridCol>
                <a:gridCol w="382053">
                  <a:extLst>
                    <a:ext uri="{9D8B030D-6E8A-4147-A177-3AD203B41FA5}">
                      <a16:colId xmlns:a16="http://schemas.microsoft.com/office/drawing/2014/main" val="20001"/>
                    </a:ext>
                  </a:extLst>
                </a:gridCol>
                <a:gridCol w="529779">
                  <a:extLst>
                    <a:ext uri="{9D8B030D-6E8A-4147-A177-3AD203B41FA5}">
                      <a16:colId xmlns:a16="http://schemas.microsoft.com/office/drawing/2014/main" val="20002"/>
                    </a:ext>
                  </a:extLst>
                </a:gridCol>
                <a:gridCol w="529779">
                  <a:extLst>
                    <a:ext uri="{9D8B030D-6E8A-4147-A177-3AD203B41FA5}">
                      <a16:colId xmlns:a16="http://schemas.microsoft.com/office/drawing/2014/main" val="20003"/>
                    </a:ext>
                  </a:extLst>
                </a:gridCol>
                <a:gridCol w="529779">
                  <a:extLst>
                    <a:ext uri="{9D8B030D-6E8A-4147-A177-3AD203B41FA5}">
                      <a16:colId xmlns:a16="http://schemas.microsoft.com/office/drawing/2014/main" val="20004"/>
                    </a:ext>
                  </a:extLst>
                </a:gridCol>
                <a:gridCol w="529779">
                  <a:extLst>
                    <a:ext uri="{9D8B030D-6E8A-4147-A177-3AD203B41FA5}">
                      <a16:colId xmlns:a16="http://schemas.microsoft.com/office/drawing/2014/main" val="20005"/>
                    </a:ext>
                  </a:extLst>
                </a:gridCol>
                <a:gridCol w="529779">
                  <a:extLst>
                    <a:ext uri="{9D8B030D-6E8A-4147-A177-3AD203B41FA5}">
                      <a16:colId xmlns:a16="http://schemas.microsoft.com/office/drawing/2014/main" val="20006"/>
                    </a:ext>
                  </a:extLst>
                </a:gridCol>
                <a:gridCol w="529779">
                  <a:extLst>
                    <a:ext uri="{9D8B030D-6E8A-4147-A177-3AD203B41FA5}">
                      <a16:colId xmlns:a16="http://schemas.microsoft.com/office/drawing/2014/main" val="20007"/>
                    </a:ext>
                  </a:extLst>
                </a:gridCol>
                <a:gridCol w="529779">
                  <a:extLst>
                    <a:ext uri="{9D8B030D-6E8A-4147-A177-3AD203B41FA5}">
                      <a16:colId xmlns:a16="http://schemas.microsoft.com/office/drawing/2014/main" val="20008"/>
                    </a:ext>
                  </a:extLst>
                </a:gridCol>
                <a:gridCol w="529779">
                  <a:extLst>
                    <a:ext uri="{9D8B030D-6E8A-4147-A177-3AD203B41FA5}">
                      <a16:colId xmlns:a16="http://schemas.microsoft.com/office/drawing/2014/main" val="20009"/>
                    </a:ext>
                  </a:extLst>
                </a:gridCol>
                <a:gridCol w="529779">
                  <a:extLst>
                    <a:ext uri="{9D8B030D-6E8A-4147-A177-3AD203B41FA5}">
                      <a16:colId xmlns:a16="http://schemas.microsoft.com/office/drawing/2014/main" val="20010"/>
                    </a:ext>
                  </a:extLst>
                </a:gridCol>
                <a:gridCol w="529779">
                  <a:extLst>
                    <a:ext uri="{9D8B030D-6E8A-4147-A177-3AD203B41FA5}">
                      <a16:colId xmlns:a16="http://schemas.microsoft.com/office/drawing/2014/main" val="20011"/>
                    </a:ext>
                  </a:extLst>
                </a:gridCol>
                <a:gridCol w="529779">
                  <a:extLst>
                    <a:ext uri="{9D8B030D-6E8A-4147-A177-3AD203B41FA5}">
                      <a16:colId xmlns:a16="http://schemas.microsoft.com/office/drawing/2014/main" val="20012"/>
                    </a:ext>
                  </a:extLst>
                </a:gridCol>
                <a:gridCol w="529779">
                  <a:extLst>
                    <a:ext uri="{9D8B030D-6E8A-4147-A177-3AD203B41FA5}">
                      <a16:colId xmlns:a16="http://schemas.microsoft.com/office/drawing/2014/main" val="20013"/>
                    </a:ext>
                  </a:extLst>
                </a:gridCol>
              </a:tblGrid>
              <a:tr h="378596">
                <a:tc gridSpan="14">
                  <a:txBody>
                    <a:bodyPr/>
                    <a:lstStyle/>
                    <a:p>
                      <a:pPr algn="ctr" fontAlgn="ctr"/>
                      <a:r>
                        <a:rPr lang="zh-CN" altLang="en-US" sz="1800" b="0" i="0" u="none" strike="noStrike" dirty="0">
                          <a:latin typeface="宋体" pitchFamily="2" charset="-122"/>
                          <a:ea typeface="宋体" pitchFamily="2" charset="-122"/>
                        </a:rPr>
                        <a:t>中央企业国有资本经营决算支出表</a:t>
                      </a:r>
                    </a:p>
                  </a:txBody>
                  <a:tcPr marL="5172" marR="5172" marT="5172"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21458">
                <a:tc>
                  <a:txBody>
                    <a:bodyPr/>
                    <a:lstStyle/>
                    <a:p>
                      <a:pPr algn="ct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ct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a:txBody>
                    <a:bodyPr/>
                    <a:lstStyle/>
                    <a:p>
                      <a:pPr algn="r" fontAlgn="ctr"/>
                      <a:endParaRPr lang="zh-CN" altLang="en-US" sz="1000" b="0" i="0" u="none" strike="noStrike">
                        <a:latin typeface="宋体" pitchFamily="2" charset="-122"/>
                        <a:ea typeface="宋体" pitchFamily="2" charset="-122"/>
                      </a:endParaRPr>
                    </a:p>
                  </a:txBody>
                  <a:tcPr marL="5172" marR="5172" marT="5172" marB="0" anchor="ctr">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a:txBody>
                    <a:bodyPr/>
                    <a:lstStyle/>
                    <a:p>
                      <a:pPr algn="l" fontAlgn="b"/>
                      <a:endParaRPr lang="zh-CN" altLang="en-US" sz="1000" b="0" i="0" u="none" strike="noStrike">
                        <a:latin typeface="宋体" pitchFamily="2" charset="-122"/>
                        <a:ea typeface="宋体" pitchFamily="2" charset="-122"/>
                      </a:endParaRPr>
                    </a:p>
                  </a:txBody>
                  <a:tcPr marL="5172" marR="5172" marT="5172" marB="0" anchor="b">
                    <a:lnL>
                      <a:noFill/>
                    </a:lnL>
                    <a:lnR>
                      <a:noFill/>
                    </a:lnR>
                    <a:lnT>
                      <a:noFill/>
                    </a:lnT>
                    <a:lnB>
                      <a:noFill/>
                    </a:lnB>
                  </a:tcPr>
                </a:tc>
                <a:tc gridSpan="2">
                  <a:txBody>
                    <a:bodyPr/>
                    <a:lstStyle/>
                    <a:p>
                      <a:pPr algn="r" fontAlgn="ctr"/>
                      <a:r>
                        <a:rPr lang="zh-CN" altLang="en-US" sz="1000" b="0" i="0" u="none" strike="noStrike" dirty="0">
                          <a:latin typeface="宋体" pitchFamily="2" charset="-122"/>
                          <a:ea typeface="宋体" pitchFamily="2" charset="-122"/>
                        </a:rPr>
                        <a:t>财企补</a:t>
                      </a:r>
                      <a:r>
                        <a:rPr lang="en-US" altLang="zh-CN" sz="1000" b="0" i="0" u="none" strike="noStrike" dirty="0">
                          <a:latin typeface="宋体" pitchFamily="2" charset="-122"/>
                          <a:ea typeface="宋体" pitchFamily="2" charset="-122"/>
                        </a:rPr>
                        <a:t>05</a:t>
                      </a:r>
                      <a:r>
                        <a:rPr lang="zh-CN" altLang="en-US" sz="1000" b="0" i="0" u="none" strike="noStrike" dirty="0">
                          <a:latin typeface="宋体" pitchFamily="2" charset="-122"/>
                          <a:ea typeface="宋体" pitchFamily="2" charset="-122"/>
                        </a:rPr>
                        <a:t>表</a:t>
                      </a:r>
                    </a:p>
                  </a:txBody>
                  <a:tcPr marL="5172" marR="5172" marT="5172" marB="0" anchor="b">
                    <a:lnL>
                      <a:noFill/>
                    </a:lnL>
                    <a:lnR>
                      <a:noFill/>
                    </a:lnR>
                    <a:lnT>
                      <a:noFill/>
                    </a:lnT>
                    <a:lnB>
                      <a:noFill/>
                    </a:lnB>
                  </a:tcPr>
                </a:tc>
                <a:tc hMerge="1">
                  <a:txBody>
                    <a:bodyPr/>
                    <a:lstStyle/>
                    <a:p>
                      <a:pPr algn="r" fontAlgn="ctr"/>
                      <a:endParaRPr lang="zh-CN" altLang="en-US" sz="1000" b="0" i="0" u="none" strike="noStrike" dirty="0">
                        <a:latin typeface="宋体" pitchFamily="2" charset="-122"/>
                        <a:ea typeface="宋体" pitchFamily="2" charset="-122"/>
                      </a:endParaRPr>
                    </a:p>
                  </a:txBody>
                  <a:tcPr marL="5172" marR="5172" marT="5172" marB="0" anchor="ctr">
                    <a:lnL>
                      <a:noFill/>
                    </a:lnL>
                    <a:lnR>
                      <a:noFill/>
                    </a:lnR>
                    <a:lnT>
                      <a:noFill/>
                    </a:lnT>
                    <a:lnB>
                      <a:noFill/>
                    </a:lnB>
                  </a:tcPr>
                </a:tc>
                <a:extLst>
                  <a:ext uri="{0D108BD9-81ED-4DB2-BD59-A6C34878D82A}">
                    <a16:rowId xmlns:a16="http://schemas.microsoft.com/office/drawing/2014/main" val="10001"/>
                  </a:ext>
                </a:extLst>
              </a:tr>
              <a:tr h="106762">
                <a:tc>
                  <a:txBody>
                    <a:bodyPr/>
                    <a:lstStyle/>
                    <a:p>
                      <a:pPr algn="l" fontAlgn="ctr"/>
                      <a:r>
                        <a:rPr lang="zh-CN" altLang="en-US" sz="1000" b="0" i="0" u="none" strike="noStrike">
                          <a:solidFill>
                            <a:srgbClr val="000000"/>
                          </a:solidFill>
                          <a:latin typeface="宋体" pitchFamily="2" charset="-122"/>
                          <a:ea typeface="宋体" pitchFamily="2" charset="-122"/>
                        </a:rPr>
                        <a:t>编制单位：</a:t>
                      </a:r>
                    </a:p>
                  </a:txBody>
                  <a:tcPr marL="5172" marR="5172" marT="5172" marB="0" anchor="ctr">
                    <a:lnL>
                      <a:noFill/>
                    </a:lnL>
                    <a:lnR>
                      <a:noFill/>
                    </a:lnR>
                    <a:lnT>
                      <a:noFill/>
                    </a:lnT>
                    <a:lnB w="12700" cap="flat" cmpd="sng" algn="ctr">
                      <a:solidFill>
                        <a:srgbClr val="000000"/>
                      </a:solidFill>
                      <a:prstDash val="solid"/>
                      <a:round/>
                      <a:headEnd type="none" w="med" len="med"/>
                      <a:tailEnd type="none" w="med" len="med"/>
                    </a:lnB>
                  </a:tcPr>
                </a:tc>
                <a:tc gridSpan="12">
                  <a:txBody>
                    <a:bodyPr/>
                    <a:lstStyle/>
                    <a:p>
                      <a:pPr algn="l" fontAlgn="ctr"/>
                      <a:r>
                        <a:rPr lang="zh-CN" altLang="en-US" sz="1000" b="0" i="0" u="none" strike="noStrike" dirty="0">
                          <a:latin typeface="宋体" pitchFamily="2" charset="-122"/>
                          <a:ea typeface="宋体" pitchFamily="2" charset="-122"/>
                        </a:rPr>
                        <a:t>                                 </a:t>
                      </a:r>
                      <a:r>
                        <a:rPr lang="en-US" altLang="zh-CN" sz="1000" b="0" i="0" u="none" strike="noStrike" dirty="0">
                          <a:latin typeface="宋体" pitchFamily="2" charset="-122"/>
                          <a:ea typeface="宋体" pitchFamily="2" charset="-122"/>
                        </a:rPr>
                        <a:t>2019</a:t>
                      </a:r>
                      <a:r>
                        <a:rPr lang="zh-CN" altLang="en-US" sz="1000" b="0" i="0" u="none" strike="noStrike" dirty="0">
                          <a:latin typeface="宋体" pitchFamily="2" charset="-122"/>
                          <a:ea typeface="宋体" pitchFamily="2" charset="-122"/>
                        </a:rPr>
                        <a:t>年度</a:t>
                      </a:r>
                    </a:p>
                  </a:txBody>
                  <a:tcPr marL="5172" marR="5172" marT="5172"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r" fontAlgn="b"/>
                      <a:r>
                        <a:rPr lang="zh-CN" altLang="en-US" sz="1000" b="0" i="0" u="none" strike="noStrike" dirty="0">
                          <a:latin typeface="宋体" pitchFamily="2" charset="-122"/>
                          <a:ea typeface="宋体" pitchFamily="2" charset="-122"/>
                        </a:rPr>
                        <a:t>单位：元</a:t>
                      </a:r>
                    </a:p>
                  </a:txBody>
                  <a:tcPr marL="5172" marR="5172" marT="5172"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5157">
                <a:tc rowSpan="2">
                  <a:txBody>
                    <a:bodyPr/>
                    <a:lstStyle/>
                    <a:p>
                      <a:pPr algn="ctr" fontAlgn="ctr"/>
                      <a:r>
                        <a:rPr lang="zh-CN" altLang="en-US" sz="1000" b="0" i="0" u="none" strike="noStrike">
                          <a:latin typeface="宋体" pitchFamily="2" charset="-122"/>
                          <a:ea typeface="宋体" pitchFamily="2" charset="-122"/>
                        </a:rPr>
                        <a:t>项        目</a:t>
                      </a:r>
                    </a:p>
                  </a:txBody>
                  <a:tcPr marL="5172" marR="5172" marT="5172"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latin typeface="宋体" pitchFamily="2" charset="-122"/>
                          <a:ea typeface="宋体" pitchFamily="2" charset="-122"/>
                        </a:rPr>
                        <a:t>行次</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zh-CN" altLang="en-US" sz="1000" b="0" i="0" u="none" strike="noStrike" dirty="0">
                          <a:latin typeface="宋体" pitchFamily="2" charset="-122"/>
                          <a:ea typeface="宋体" pitchFamily="2" charset="-122"/>
                        </a:rPr>
                        <a:t>财政拨款金额</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fontAlgn="ctr"/>
                      <a:r>
                        <a:rPr lang="zh-CN" altLang="en-US" sz="1000" b="0" i="0" u="none" strike="noStrike">
                          <a:latin typeface="宋体" pitchFamily="2" charset="-122"/>
                          <a:ea typeface="宋体" pitchFamily="2" charset="-122"/>
                        </a:rPr>
                        <a:t>实际支出金额</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fontAlgn="ctr"/>
                      <a:r>
                        <a:rPr lang="zh-CN" altLang="en-US" sz="1000" b="0" i="0" u="none" strike="noStrike">
                          <a:latin typeface="宋体" pitchFamily="2" charset="-122"/>
                          <a:ea typeface="宋体" pitchFamily="2" charset="-122"/>
                        </a:rPr>
                        <a:t>结余金额</a:t>
                      </a:r>
                    </a:p>
                  </a:txBody>
                  <a:tcPr marL="5172" marR="5172" marT="5172"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3"/>
                  </a:ext>
                </a:extLst>
              </a:tr>
              <a:tr h="386239">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1" i="0" u="none" strike="noStrike">
                          <a:latin typeface="宋体" pitchFamily="2" charset="-122"/>
                          <a:ea typeface="宋体" pitchFamily="2" charset="-122"/>
                        </a:rPr>
                        <a:t>合计</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资本性支出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费用性支出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其他支出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1" i="0" u="none" strike="noStrike">
                          <a:latin typeface="宋体" pitchFamily="2" charset="-122"/>
                          <a:ea typeface="宋体" pitchFamily="2" charset="-122"/>
                        </a:rPr>
                        <a:t>合计</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资本性支出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费用性支出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其他支出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1" i="0" u="none" strike="noStrike">
                          <a:latin typeface="宋体" pitchFamily="2" charset="-122"/>
                          <a:ea typeface="宋体" pitchFamily="2" charset="-122"/>
                        </a:rPr>
                        <a:t>合计</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资本性支出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费用性支出</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其他支出</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14010">
                <a:tc>
                  <a:txBody>
                    <a:bodyPr/>
                    <a:lstStyle/>
                    <a:p>
                      <a:pPr algn="ctr" fontAlgn="ctr"/>
                      <a:r>
                        <a:rPr lang="zh-CN" altLang="en-US" sz="1000" b="0" i="0" u="none" strike="noStrike">
                          <a:latin typeface="宋体" pitchFamily="2" charset="-122"/>
                          <a:ea typeface="宋体" pitchFamily="2" charset="-122"/>
                        </a:rPr>
                        <a:t>栏次</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6</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7</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8</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9</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10</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11</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12</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56303">
                <a:tc>
                  <a:txBody>
                    <a:bodyPr/>
                    <a:lstStyle/>
                    <a:p>
                      <a:pPr algn="l" fontAlgn="ctr"/>
                      <a:r>
                        <a:rPr lang="zh-CN" altLang="en-US" sz="1000" b="1" i="0" u="none" strike="noStrike">
                          <a:solidFill>
                            <a:srgbClr val="000000"/>
                          </a:solidFill>
                          <a:latin typeface="宋体" pitchFamily="2" charset="-122"/>
                          <a:ea typeface="宋体" pitchFamily="2" charset="-122"/>
                        </a:rPr>
                        <a:t>一、解决历史遗留问题及改革成本支出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（一）厂办大集体改革支出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（二）“三供一业”移交补助支出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（三）国有企业棚户区改造支出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（四）国有企业改革成本支出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（五）离休干部医药费补助支出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6</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56303">
                <a:tc>
                  <a:txBody>
                    <a:bodyPr/>
                    <a:lstStyle/>
                    <a:p>
                      <a:pPr algn="l" fontAlgn="ctr"/>
                      <a:r>
                        <a:rPr lang="zh-CN" altLang="en-US" sz="1000" b="1" i="0" u="none" strike="noStrike">
                          <a:solidFill>
                            <a:srgbClr val="000000"/>
                          </a:solidFill>
                          <a:latin typeface="宋体" pitchFamily="2" charset="-122"/>
                          <a:ea typeface="宋体" pitchFamily="2" charset="-122"/>
                        </a:rPr>
                        <a:t>二、国有企业资本金注入</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7</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（一）国有经济结构调整支出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8</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（二）公益性设施投资支出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9</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（三）前瞻性战略性产业发展支出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10</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（四）支持科技进步支出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11</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（五）保障国家经济安全支出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12</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56303">
                <a:tc>
                  <a:txBody>
                    <a:bodyPr/>
                    <a:lstStyle/>
                    <a:p>
                      <a:pPr algn="l" fontAlgn="ctr"/>
                      <a:r>
                        <a:rPr lang="zh-CN" altLang="en-US" sz="1000" b="0" i="0" u="none" strike="noStrike">
                          <a:solidFill>
                            <a:srgbClr val="000000"/>
                          </a:solidFill>
                          <a:latin typeface="宋体" pitchFamily="2" charset="-122"/>
                          <a:ea typeface="宋体" pitchFamily="2" charset="-122"/>
                        </a:rPr>
                        <a:t>（六）对外投资合作支出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13</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56303">
                <a:tc>
                  <a:txBody>
                    <a:bodyPr/>
                    <a:lstStyle/>
                    <a:p>
                      <a:pPr algn="l" fontAlgn="ctr"/>
                      <a:r>
                        <a:rPr lang="zh-CN" altLang="en-US" sz="1000" b="1" i="0" u="none" strike="noStrike">
                          <a:solidFill>
                            <a:srgbClr val="000000"/>
                          </a:solidFill>
                          <a:latin typeface="宋体" pitchFamily="2" charset="-122"/>
                          <a:ea typeface="宋体" pitchFamily="2" charset="-122"/>
                        </a:rPr>
                        <a:t>三、国有企业政策性补贴</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14</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56303">
                <a:tc>
                  <a:txBody>
                    <a:bodyPr/>
                    <a:lstStyle/>
                    <a:p>
                      <a:pPr algn="l" fontAlgn="ctr"/>
                      <a:r>
                        <a:rPr lang="zh-CN" altLang="en-US" sz="1000" b="1" i="0" u="none" strike="noStrike">
                          <a:solidFill>
                            <a:srgbClr val="000000"/>
                          </a:solidFill>
                          <a:latin typeface="宋体" pitchFamily="2" charset="-122"/>
                          <a:ea typeface="宋体" pitchFamily="2" charset="-122"/>
                        </a:rPr>
                        <a:t>四、其他国有资本经营预算支出</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15</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56303">
                <a:tc>
                  <a:txBody>
                    <a:bodyPr/>
                    <a:lstStyle/>
                    <a:p>
                      <a:pPr algn="ctr" fontAlgn="ctr"/>
                      <a:r>
                        <a:rPr lang="zh-CN" altLang="en-US" sz="1000" b="1" i="0" u="none" strike="noStrike">
                          <a:solidFill>
                            <a:srgbClr val="000000"/>
                          </a:solidFill>
                          <a:latin typeface="宋体" pitchFamily="2" charset="-122"/>
                          <a:ea typeface="宋体" pitchFamily="2" charset="-122"/>
                        </a:rPr>
                        <a:t>总计</a:t>
                      </a:r>
                    </a:p>
                  </a:txBody>
                  <a:tcPr marL="5172" marR="5172" marT="5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16</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172" marR="5172" marT="51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latin typeface="宋体" pitchFamily="2" charset="-122"/>
                          <a:ea typeface="宋体" pitchFamily="2" charset="-122"/>
                        </a:rPr>
                        <a:t>　</a:t>
                      </a:r>
                    </a:p>
                  </a:txBody>
                  <a:tcPr marL="5172" marR="5172" marT="51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bl>
          </a:graphicData>
        </a:graphic>
      </p:graphicFrame>
      <p:pic>
        <p:nvPicPr>
          <p:cNvPr id="7" name="图片 6">
            <a:extLst>
              <a:ext uri="{FF2B5EF4-FFF2-40B4-BE49-F238E27FC236}">
                <a16:creationId xmlns:a16="http://schemas.microsoft.com/office/drawing/2014/main" id="{F8685694-1462-46A6-B944-9D7E6A48DEED}"/>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 name="Rectangle 440">
            <a:extLst>
              <a:ext uri="{FF2B5EF4-FFF2-40B4-BE49-F238E27FC236}">
                <a16:creationId xmlns:a16="http://schemas.microsoft.com/office/drawing/2014/main" id="{5EDC0179-FCE4-4B9B-AEF9-F0557B6EF22D}"/>
              </a:ext>
            </a:extLst>
          </p:cNvPr>
          <p:cNvSpPr>
            <a:spLocks noGrp="1" noChangeArrowheads="1"/>
          </p:cNvSpPr>
          <p:nvPr>
            <p:ph type="title" idx="4294967295"/>
          </p:nvPr>
        </p:nvSpPr>
        <p:spPr bwMode="auto">
          <a:xfrm>
            <a:off x="65297" y="31168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补充指标表（财企补</a:t>
            </a:r>
            <a:r>
              <a:rPr lang="en-US" altLang="en-US" sz="2000" b="1" dirty="0"/>
              <a:t>06</a:t>
            </a:r>
            <a:r>
              <a:rPr lang="zh-CN" altLang="en-US" sz="2000" b="1" dirty="0"/>
              <a:t>表）</a:t>
            </a:r>
            <a:endParaRPr lang="en-US" altLang="en-US" dirty="0"/>
          </a:p>
        </p:txBody>
      </p:sp>
      <p:sp>
        <p:nvSpPr>
          <p:cNvPr id="45262" name="Rectangle 442">
            <a:extLst>
              <a:ext uri="{FF2B5EF4-FFF2-40B4-BE49-F238E27FC236}">
                <a16:creationId xmlns:a16="http://schemas.microsoft.com/office/drawing/2014/main" id="{C3D9DF34-F0D0-471E-A7DC-C4D38E8839F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CDB64E57-C738-4B31-BBD9-6C01BAF98C33}" type="slidenum">
              <a:rPr lang="en-US" altLang="zh-CN" sz="1000">
                <a:latin typeface="Futura Hv"/>
                <a:ea typeface="宋体" panose="02010600030101010101" pitchFamily="2" charset="-122"/>
              </a:rPr>
              <a:pPr algn="r" eaLnBrk="1" hangingPunct="1">
                <a:spcBef>
                  <a:spcPct val="0"/>
                </a:spcBef>
                <a:spcAft>
                  <a:spcPct val="0"/>
                </a:spcAft>
                <a:buSzTx/>
                <a:buNone/>
              </a:pPr>
              <a:t>28</a:t>
            </a:fld>
            <a:endParaRPr lang="en-US" altLang="zh-CN" sz="1000" dirty="0">
              <a:latin typeface="Futura Hv"/>
              <a:ea typeface="宋体" panose="02010600030101010101" pitchFamily="2"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3374405179"/>
              </p:ext>
            </p:extLst>
          </p:nvPr>
        </p:nvGraphicFramePr>
        <p:xfrm>
          <a:off x="71406" y="928666"/>
          <a:ext cx="9001154" cy="5780408"/>
        </p:xfrm>
        <a:graphic>
          <a:graphicData uri="http://schemas.openxmlformats.org/drawingml/2006/table">
            <a:tbl>
              <a:tblPr/>
              <a:tblGrid>
                <a:gridCol w="2812862">
                  <a:extLst>
                    <a:ext uri="{9D8B030D-6E8A-4147-A177-3AD203B41FA5}">
                      <a16:colId xmlns:a16="http://schemas.microsoft.com/office/drawing/2014/main" val="20000"/>
                    </a:ext>
                  </a:extLst>
                </a:gridCol>
                <a:gridCol w="392096">
                  <a:extLst>
                    <a:ext uri="{9D8B030D-6E8A-4147-A177-3AD203B41FA5}">
                      <a16:colId xmlns:a16="http://schemas.microsoft.com/office/drawing/2014/main" val="20001"/>
                    </a:ext>
                  </a:extLst>
                </a:gridCol>
                <a:gridCol w="639285">
                  <a:extLst>
                    <a:ext uri="{9D8B030D-6E8A-4147-A177-3AD203B41FA5}">
                      <a16:colId xmlns:a16="http://schemas.microsoft.com/office/drawing/2014/main" val="20002"/>
                    </a:ext>
                  </a:extLst>
                </a:gridCol>
                <a:gridCol w="639285">
                  <a:extLst>
                    <a:ext uri="{9D8B030D-6E8A-4147-A177-3AD203B41FA5}">
                      <a16:colId xmlns:a16="http://schemas.microsoft.com/office/drawing/2014/main" val="20003"/>
                    </a:ext>
                  </a:extLst>
                </a:gridCol>
                <a:gridCol w="2761718">
                  <a:extLst>
                    <a:ext uri="{9D8B030D-6E8A-4147-A177-3AD203B41FA5}">
                      <a16:colId xmlns:a16="http://schemas.microsoft.com/office/drawing/2014/main" val="20004"/>
                    </a:ext>
                  </a:extLst>
                </a:gridCol>
                <a:gridCol w="392096">
                  <a:extLst>
                    <a:ext uri="{9D8B030D-6E8A-4147-A177-3AD203B41FA5}">
                      <a16:colId xmlns:a16="http://schemas.microsoft.com/office/drawing/2014/main" val="20005"/>
                    </a:ext>
                  </a:extLst>
                </a:gridCol>
                <a:gridCol w="681906">
                  <a:extLst>
                    <a:ext uri="{9D8B030D-6E8A-4147-A177-3AD203B41FA5}">
                      <a16:colId xmlns:a16="http://schemas.microsoft.com/office/drawing/2014/main" val="20006"/>
                    </a:ext>
                  </a:extLst>
                </a:gridCol>
                <a:gridCol w="681906">
                  <a:extLst>
                    <a:ext uri="{9D8B030D-6E8A-4147-A177-3AD203B41FA5}">
                      <a16:colId xmlns:a16="http://schemas.microsoft.com/office/drawing/2014/main" val="20007"/>
                    </a:ext>
                  </a:extLst>
                </a:gridCol>
              </a:tblGrid>
              <a:tr h="289912">
                <a:tc gridSpan="8">
                  <a:txBody>
                    <a:bodyPr/>
                    <a:lstStyle/>
                    <a:p>
                      <a:pPr algn="ctr" fontAlgn="b"/>
                      <a:r>
                        <a:rPr lang="zh-CN" altLang="en-US" sz="1800" b="0" i="0" u="none" strike="noStrike" dirty="0">
                          <a:latin typeface="宋体" pitchFamily="2" charset="-122"/>
                          <a:ea typeface="宋体" pitchFamily="2" charset="-122"/>
                        </a:rPr>
                        <a:t>主要分析指标表（计算机自动生成）</a:t>
                      </a:r>
                    </a:p>
                  </a:txBody>
                  <a:tcPr marL="5370" marR="5370" marT="5370" marB="0" anchor="b">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38720">
                <a:tc>
                  <a:txBody>
                    <a:bodyPr/>
                    <a:lstStyle/>
                    <a:p>
                      <a:pPr algn="ctr" fontAlgn="b"/>
                      <a:endParaRPr lang="zh-CN" altLang="en-US" sz="1000" b="0" i="0" u="none" strike="noStrike" dirty="0">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ctr" fontAlgn="b"/>
                      <a:endParaRPr lang="zh-CN" altLang="en-US" sz="1000" b="0" i="0" u="none" strike="noStrike">
                        <a:latin typeface="宋体" pitchFamily="2" charset="-122"/>
                        <a:ea typeface="宋体" pitchFamily="2" charset="-122"/>
                      </a:endParaRPr>
                    </a:p>
                  </a:txBody>
                  <a:tcPr marL="5370" marR="5370" marT="5370" marB="0" anchor="b">
                    <a:lnL>
                      <a:noFill/>
                    </a:lnL>
                    <a:lnR>
                      <a:noFill/>
                    </a:lnR>
                    <a:lnT>
                      <a:noFill/>
                    </a:lnT>
                    <a:lnB>
                      <a:noFill/>
                    </a:lnB>
                  </a:tcPr>
                </a:tc>
                <a:tc>
                  <a:txBody>
                    <a:bodyPr/>
                    <a:lstStyle/>
                    <a:p>
                      <a:pPr algn="r" fontAlgn="ctr"/>
                      <a:r>
                        <a:rPr lang="zh-CN" altLang="en-US" sz="1000" b="0" i="0" u="none" strike="noStrike" dirty="0">
                          <a:latin typeface="宋体" pitchFamily="2" charset="-122"/>
                          <a:ea typeface="宋体" pitchFamily="2" charset="-122"/>
                        </a:rPr>
                        <a:t>财企补</a:t>
                      </a:r>
                      <a:r>
                        <a:rPr lang="en-US" altLang="zh-CN" sz="1000" b="0" i="0" u="none" strike="noStrike" dirty="0">
                          <a:latin typeface="宋体" pitchFamily="2" charset="-122"/>
                          <a:ea typeface="宋体" pitchFamily="2" charset="-122"/>
                        </a:rPr>
                        <a:t>06</a:t>
                      </a:r>
                      <a:r>
                        <a:rPr lang="zh-CN" altLang="en-US" sz="1000" b="0" i="0" u="none" strike="noStrike" dirty="0">
                          <a:latin typeface="宋体" pitchFamily="2" charset="-122"/>
                          <a:ea typeface="宋体" pitchFamily="2" charset="-122"/>
                        </a:rPr>
                        <a:t>表</a:t>
                      </a:r>
                    </a:p>
                  </a:txBody>
                  <a:tcPr marL="5370" marR="5370" marT="5370" marB="0" anchor="ctr">
                    <a:lnL>
                      <a:noFill/>
                    </a:lnL>
                    <a:lnR>
                      <a:noFill/>
                    </a:lnR>
                    <a:lnT>
                      <a:noFill/>
                    </a:lnT>
                    <a:lnB>
                      <a:noFill/>
                    </a:lnB>
                  </a:tcPr>
                </a:tc>
                <a:extLst>
                  <a:ext uri="{0D108BD9-81ED-4DB2-BD59-A6C34878D82A}">
                    <a16:rowId xmlns:a16="http://schemas.microsoft.com/office/drawing/2014/main" val="10001"/>
                  </a:ext>
                </a:extLst>
              </a:tr>
              <a:tr h="164984">
                <a:tc>
                  <a:txBody>
                    <a:bodyPr/>
                    <a:lstStyle/>
                    <a:p>
                      <a:pPr algn="l" fontAlgn="ctr"/>
                      <a:r>
                        <a:rPr lang="zh-CN" altLang="en-US" sz="1000" b="0" i="0" u="none" strike="noStrike" dirty="0">
                          <a:latin typeface="宋体" pitchFamily="2" charset="-122"/>
                          <a:ea typeface="宋体" pitchFamily="2" charset="-122"/>
                        </a:rPr>
                        <a:t>编制单位：</a:t>
                      </a: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zh-CN" sz="1000" b="0" i="0" u="none" strike="noStrike">
                          <a:latin typeface="宋体" pitchFamily="2" charset="-122"/>
                          <a:ea typeface="宋体" pitchFamily="2" charset="-122"/>
                        </a:rPr>
                        <a:t>2019</a:t>
                      </a:r>
                      <a:r>
                        <a:rPr lang="zh-CN" altLang="en-US" sz="1000" b="0" i="0" u="none" strike="noStrike">
                          <a:latin typeface="宋体" pitchFamily="2" charset="-122"/>
                          <a:ea typeface="宋体" pitchFamily="2" charset="-122"/>
                        </a:rPr>
                        <a:t>年度</a:t>
                      </a: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zh-CN" altLang="en-US" sz="1000" b="0" i="0" u="none" strike="noStrike">
                        <a:latin typeface="宋体" pitchFamily="2" charset="-122"/>
                        <a:ea typeface="宋体" pitchFamily="2" charset="-122"/>
                      </a:endParaRP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r" fontAlgn="b"/>
                      <a:r>
                        <a:rPr lang="zh-CN" altLang="en-US" sz="1000" b="0" i="0" u="none" strike="noStrike" dirty="0">
                          <a:latin typeface="宋体" pitchFamily="2" charset="-122"/>
                          <a:ea typeface="宋体" pitchFamily="2" charset="-122"/>
                        </a:rPr>
                        <a:t>金额单位：元</a:t>
                      </a:r>
                    </a:p>
                  </a:txBody>
                  <a:tcPr marL="5370" marR="5370" marT="537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r" fontAlgn="b"/>
                      <a:endParaRPr lang="zh-CN" altLang="en-US" sz="600" b="0" i="0" u="none" strike="noStrike" dirty="0">
                        <a:latin typeface="宋体" pitchFamily="2" charset="-122"/>
                        <a:ea typeface="宋体" pitchFamily="2" charset="-122"/>
                      </a:endParaRPr>
                    </a:p>
                  </a:txBody>
                  <a:tcPr marL="5370" marR="5370" marT="537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0888">
                <a:tc>
                  <a:txBody>
                    <a:bodyPr/>
                    <a:lstStyle/>
                    <a:p>
                      <a:pPr algn="ctr" fontAlgn="ctr"/>
                      <a:r>
                        <a:rPr lang="zh-CN" altLang="en-US" sz="1000" b="0" i="0" u="none" strike="noStrike" dirty="0">
                          <a:latin typeface="宋体" pitchFamily="2" charset="-122"/>
                          <a:ea typeface="宋体" pitchFamily="2" charset="-122"/>
                        </a:rPr>
                        <a:t>指  标  名  称</a:t>
                      </a:r>
                    </a:p>
                  </a:txBody>
                  <a:tcPr marL="5370" marR="5370" marT="537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行次</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本年数</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上年数</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指  标  名  称</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行次</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本年数</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上年数</a:t>
                      </a:r>
                    </a:p>
                  </a:txBody>
                  <a:tcPr marL="5370" marR="5370" marT="537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60888">
                <a:tc>
                  <a:txBody>
                    <a:bodyPr/>
                    <a:lstStyle/>
                    <a:p>
                      <a:pPr algn="l" fontAlgn="ctr"/>
                      <a:r>
                        <a:rPr lang="zh-CN" altLang="en-US" sz="1000" b="1" i="0" u="none" strike="noStrike" dirty="0">
                          <a:latin typeface="宋体" pitchFamily="2" charset="-122"/>
                          <a:ea typeface="宋体" pitchFamily="2" charset="-122"/>
                        </a:rPr>
                        <a:t>一、国有资本保值增值考核指标：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6.</a:t>
                      </a:r>
                      <a:r>
                        <a:rPr lang="zh-CN" altLang="en-US" sz="1000" b="0" i="0" u="none" strike="noStrike">
                          <a:latin typeface="宋体" pitchFamily="2" charset="-122"/>
                          <a:ea typeface="宋体" pitchFamily="2" charset="-122"/>
                        </a:rPr>
                        <a:t>现金流动负债比率（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60888">
                <a:tc>
                  <a:txBody>
                    <a:bodyPr/>
                    <a:lstStyle/>
                    <a:p>
                      <a:pPr algn="l" fontAlgn="ctr"/>
                      <a:r>
                        <a:rPr lang="en-US" altLang="zh-CN" sz="1000" b="0" i="0" u="none" strike="noStrike">
                          <a:latin typeface="宋体" pitchFamily="2" charset="-122"/>
                          <a:ea typeface="宋体" pitchFamily="2" charset="-122"/>
                        </a:rPr>
                        <a:t>1.</a:t>
                      </a:r>
                      <a:r>
                        <a:rPr lang="zh-CN" altLang="en-US" sz="1000" b="0" i="0" u="none" strike="noStrike">
                          <a:latin typeface="宋体" pitchFamily="2" charset="-122"/>
                          <a:ea typeface="宋体" pitchFamily="2" charset="-122"/>
                        </a:rPr>
                        <a:t>国有资本保值增值率（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7.</a:t>
                      </a:r>
                      <a:r>
                        <a:rPr lang="zh-CN" altLang="en-US" sz="1000" b="0" i="0" u="none" strike="noStrike">
                          <a:latin typeface="宋体" pitchFamily="2" charset="-122"/>
                          <a:ea typeface="宋体" pitchFamily="2" charset="-122"/>
                        </a:rPr>
                        <a:t>短期借款占全部借款的比率（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60888">
                <a:tc>
                  <a:txBody>
                    <a:bodyPr/>
                    <a:lstStyle/>
                    <a:p>
                      <a:pPr algn="l" fontAlgn="ctr"/>
                      <a:r>
                        <a:rPr lang="en-US" altLang="zh-CN" sz="1000" b="0" i="0" u="none" strike="noStrike">
                          <a:latin typeface="宋体" pitchFamily="2" charset="-122"/>
                          <a:ea typeface="宋体" pitchFamily="2" charset="-122"/>
                        </a:rPr>
                        <a:t>2.</a:t>
                      </a:r>
                      <a:r>
                        <a:rPr lang="zh-CN" altLang="en-US" sz="1000" b="0" i="0" u="none" strike="noStrike">
                          <a:latin typeface="宋体" pitchFamily="2" charset="-122"/>
                          <a:ea typeface="宋体" pitchFamily="2" charset="-122"/>
                        </a:rPr>
                        <a:t>净资产收益率（含少数股东权益）（</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8.</a:t>
                      </a:r>
                      <a:r>
                        <a:rPr lang="zh-CN" altLang="en-US" sz="1000" b="0" i="0" u="none" strike="noStrike">
                          <a:latin typeface="宋体" pitchFamily="2" charset="-122"/>
                          <a:ea typeface="宋体" pitchFamily="2" charset="-122"/>
                        </a:rPr>
                        <a:t>带息负债比率（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60888">
                <a:tc>
                  <a:txBody>
                    <a:bodyPr/>
                    <a:lstStyle/>
                    <a:p>
                      <a:pPr algn="l" fontAlgn="ctr"/>
                      <a:r>
                        <a:rPr lang="en-US" altLang="zh-CN" sz="1000" b="0" i="0" u="none" strike="noStrike">
                          <a:latin typeface="宋体" pitchFamily="2" charset="-122"/>
                          <a:ea typeface="宋体" pitchFamily="2" charset="-122"/>
                        </a:rPr>
                        <a:t>3.</a:t>
                      </a:r>
                      <a:r>
                        <a:rPr lang="zh-CN" altLang="en-US" sz="1000" b="0" i="0" u="none" strike="noStrike">
                          <a:latin typeface="宋体" pitchFamily="2" charset="-122"/>
                          <a:ea typeface="宋体" pitchFamily="2" charset="-122"/>
                        </a:rPr>
                        <a:t>盈余现金保障倍数</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（四）经营增长指标：</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60888">
                <a:tc>
                  <a:txBody>
                    <a:bodyPr/>
                    <a:lstStyle/>
                    <a:p>
                      <a:pPr algn="l" fontAlgn="ctr"/>
                      <a:r>
                        <a:rPr lang="en-US" altLang="zh-CN" sz="1000" b="0" i="0" u="none" strike="noStrike">
                          <a:latin typeface="宋体" pitchFamily="2" charset="-122"/>
                          <a:ea typeface="宋体" pitchFamily="2" charset="-122"/>
                        </a:rPr>
                        <a:t>4.</a:t>
                      </a:r>
                      <a:r>
                        <a:rPr lang="zh-CN" altLang="en-US" sz="1000" b="0" i="0" u="none" strike="noStrike">
                          <a:latin typeface="宋体" pitchFamily="2" charset="-122"/>
                          <a:ea typeface="宋体" pitchFamily="2" charset="-122"/>
                        </a:rPr>
                        <a:t>资产负债率（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1.</a:t>
                      </a:r>
                      <a:r>
                        <a:rPr lang="zh-CN" altLang="en-US" sz="1000" b="0" i="0" u="none" strike="noStrike">
                          <a:latin typeface="宋体" pitchFamily="2" charset="-122"/>
                          <a:ea typeface="宋体" pitchFamily="2" charset="-122"/>
                        </a:rPr>
                        <a:t>营业总收入增长率（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60888">
                <a:tc>
                  <a:txBody>
                    <a:bodyPr/>
                    <a:lstStyle/>
                    <a:p>
                      <a:pPr algn="l" fontAlgn="ctr"/>
                      <a:r>
                        <a:rPr lang="en-US" altLang="zh-CN" sz="1000" b="0" i="0" u="none" strike="noStrike">
                          <a:latin typeface="宋体" pitchFamily="2" charset="-122"/>
                          <a:ea typeface="宋体" pitchFamily="2" charset="-122"/>
                        </a:rPr>
                        <a:t>5.</a:t>
                      </a:r>
                      <a:r>
                        <a:rPr lang="zh-CN" altLang="en-US" sz="1000" b="0" i="0" u="none" strike="noStrike">
                          <a:latin typeface="宋体" pitchFamily="2" charset="-122"/>
                          <a:ea typeface="宋体" pitchFamily="2" charset="-122"/>
                        </a:rPr>
                        <a:t>利润总额增长率（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2.</a:t>
                      </a:r>
                      <a:r>
                        <a:rPr lang="zh-CN" altLang="en-US" sz="1000" b="0" i="0" u="none" strike="noStrike">
                          <a:latin typeface="宋体" pitchFamily="2" charset="-122"/>
                          <a:ea typeface="宋体" pitchFamily="2" charset="-122"/>
                        </a:rPr>
                        <a:t>营业利润增长率（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60888">
                <a:tc>
                  <a:txBody>
                    <a:bodyPr/>
                    <a:lstStyle/>
                    <a:p>
                      <a:pPr algn="l" fontAlgn="ctr"/>
                      <a:r>
                        <a:rPr lang="zh-CN" altLang="en-US" sz="1000" b="1" i="0" u="none" strike="noStrike">
                          <a:latin typeface="宋体" pitchFamily="2" charset="-122"/>
                          <a:ea typeface="宋体" pitchFamily="2" charset="-122"/>
                        </a:rPr>
                        <a:t>二、其他绩效指标：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3.</a:t>
                      </a:r>
                      <a:r>
                        <a:rPr lang="zh-CN" altLang="en-US" sz="1000" b="0" i="0" u="none" strike="noStrike">
                          <a:latin typeface="宋体" pitchFamily="2" charset="-122"/>
                          <a:ea typeface="宋体" pitchFamily="2" charset="-122"/>
                        </a:rPr>
                        <a:t>资本积累率（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60888">
                <a:tc>
                  <a:txBody>
                    <a:bodyPr/>
                    <a:lstStyle/>
                    <a:p>
                      <a:pPr algn="l" fontAlgn="ctr"/>
                      <a:r>
                        <a:rPr lang="zh-CN" altLang="en-US" sz="1000" b="0" i="0" u="none" strike="noStrike">
                          <a:latin typeface="宋体" pitchFamily="2" charset="-122"/>
                          <a:ea typeface="宋体" pitchFamily="2" charset="-122"/>
                        </a:rPr>
                        <a:t>（一）盈利能力指标：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4.</a:t>
                      </a:r>
                      <a:r>
                        <a:rPr lang="zh-CN" altLang="en-US" sz="1000" b="0" i="0" u="none" strike="noStrike">
                          <a:latin typeface="宋体" pitchFamily="2" charset="-122"/>
                          <a:ea typeface="宋体" pitchFamily="2" charset="-122"/>
                        </a:rPr>
                        <a:t>资产增长率（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60888">
                <a:tc>
                  <a:txBody>
                    <a:bodyPr/>
                    <a:lstStyle/>
                    <a:p>
                      <a:pPr algn="l" fontAlgn="ctr"/>
                      <a:r>
                        <a:rPr lang="en-US" altLang="zh-CN" sz="1000" b="0" i="0" u="none" strike="noStrike">
                          <a:latin typeface="宋体" pitchFamily="2" charset="-122"/>
                          <a:ea typeface="宋体" pitchFamily="2" charset="-122"/>
                        </a:rPr>
                        <a:t>1.</a:t>
                      </a:r>
                      <a:r>
                        <a:rPr lang="zh-CN" altLang="en-US" sz="1000" b="0" i="0" u="none" strike="noStrike">
                          <a:latin typeface="宋体" pitchFamily="2" charset="-122"/>
                          <a:ea typeface="宋体" pitchFamily="2" charset="-122"/>
                        </a:rPr>
                        <a:t>净资产收益率（不含少数股东权益）（</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latin typeface="宋体" pitchFamily="2" charset="-122"/>
                          <a:ea typeface="宋体" pitchFamily="2" charset="-122"/>
                        </a:rPr>
                        <a:t>5.</a:t>
                      </a:r>
                      <a:r>
                        <a:rPr lang="zh-CN" altLang="en-US" sz="1000" b="0" i="0" u="none" strike="noStrike">
                          <a:latin typeface="宋体" pitchFamily="2" charset="-122"/>
                          <a:ea typeface="宋体" pitchFamily="2" charset="-122"/>
                        </a:rPr>
                        <a:t>固定资产增长率（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60888">
                <a:tc>
                  <a:txBody>
                    <a:bodyPr/>
                    <a:lstStyle/>
                    <a:p>
                      <a:pPr algn="l" fontAlgn="ctr"/>
                      <a:r>
                        <a:rPr lang="en-US" altLang="zh-CN" sz="1000" b="0" i="0" u="none" strike="noStrike">
                          <a:latin typeface="宋体" pitchFamily="2" charset="-122"/>
                          <a:ea typeface="宋体" pitchFamily="2" charset="-122"/>
                        </a:rPr>
                        <a:t>2.</a:t>
                      </a:r>
                      <a:r>
                        <a:rPr lang="zh-CN" altLang="en-US" sz="1000" b="0" i="0" u="none" strike="noStrike">
                          <a:latin typeface="宋体" pitchFamily="2" charset="-122"/>
                          <a:ea typeface="宋体" pitchFamily="2" charset="-122"/>
                        </a:rPr>
                        <a:t>总资产报酬率（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1" i="0" u="none" strike="noStrike" dirty="0">
                          <a:solidFill>
                            <a:srgbClr val="FF0000"/>
                          </a:solidFill>
                          <a:latin typeface="宋体" pitchFamily="2" charset="-122"/>
                          <a:ea typeface="宋体" pitchFamily="2" charset="-122"/>
                        </a:rPr>
                        <a:t>6.</a:t>
                      </a:r>
                      <a:r>
                        <a:rPr lang="zh-CN" altLang="en-US" sz="1000" b="1" i="0" u="none" strike="noStrike" dirty="0">
                          <a:solidFill>
                            <a:srgbClr val="FF0000"/>
                          </a:solidFill>
                          <a:latin typeface="宋体" pitchFamily="2" charset="-122"/>
                          <a:ea typeface="宋体" pitchFamily="2" charset="-122"/>
                        </a:rPr>
                        <a:t>技术投入比率（</a:t>
                      </a:r>
                      <a:r>
                        <a:rPr lang="en-US" altLang="zh-CN" sz="1000" b="1" i="0" u="none" strike="noStrike" dirty="0">
                          <a:solidFill>
                            <a:srgbClr val="FF0000"/>
                          </a:solidFill>
                          <a:latin typeface="宋体" pitchFamily="2" charset="-122"/>
                          <a:ea typeface="宋体" pitchFamily="2" charset="-122"/>
                        </a:rPr>
                        <a:t>%</a:t>
                      </a:r>
                      <a:r>
                        <a:rPr lang="zh-CN" altLang="en-US" sz="1000" b="1" i="0" u="none" strike="noStrike" dirty="0">
                          <a:solidFill>
                            <a:srgbClr val="FF0000"/>
                          </a:solidFill>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60888">
                <a:tc>
                  <a:txBody>
                    <a:bodyPr/>
                    <a:lstStyle/>
                    <a:p>
                      <a:pPr algn="l" fontAlgn="ctr"/>
                      <a:r>
                        <a:rPr lang="en-US" altLang="zh-CN" sz="1000" b="0" i="0" u="none" strike="noStrike">
                          <a:latin typeface="宋体" pitchFamily="2" charset="-122"/>
                          <a:ea typeface="宋体" pitchFamily="2" charset="-122"/>
                        </a:rPr>
                        <a:t>3.</a:t>
                      </a:r>
                      <a:r>
                        <a:rPr lang="zh-CN" altLang="en-US" sz="1000" b="0" i="0" u="none" strike="noStrike">
                          <a:latin typeface="宋体" pitchFamily="2" charset="-122"/>
                          <a:ea typeface="宋体" pitchFamily="2" charset="-122"/>
                        </a:rPr>
                        <a:t>毛利率（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zh-CN" altLang="en-US" sz="1000" b="0" i="0" u="none" strike="noStrike">
                          <a:latin typeface="宋体" pitchFamily="2" charset="-122"/>
                          <a:ea typeface="宋体" pitchFamily="2" charset="-122"/>
                        </a:rPr>
                        <a:t>　</a:t>
                      </a:r>
                    </a:p>
                  </a:txBody>
                  <a:tcPr marL="5370" marR="5370" marT="537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latin typeface="宋体" pitchFamily="2" charset="-122"/>
                          <a:ea typeface="宋体" pitchFamily="2" charset="-122"/>
                        </a:rPr>
                        <a:t>三、其他分析指标：</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60888">
                <a:tc>
                  <a:txBody>
                    <a:bodyPr/>
                    <a:lstStyle/>
                    <a:p>
                      <a:pPr algn="l" fontAlgn="b"/>
                      <a:r>
                        <a:rPr lang="en-US" altLang="zh-CN" sz="1000" b="0" i="0" u="none" strike="noStrike">
                          <a:latin typeface="宋体" pitchFamily="2" charset="-122"/>
                          <a:ea typeface="宋体" pitchFamily="2" charset="-122"/>
                        </a:rPr>
                        <a:t>4.</a:t>
                      </a:r>
                      <a:r>
                        <a:rPr lang="zh-CN" altLang="en-US" sz="1000" b="0" i="0" u="none" strike="noStrike">
                          <a:latin typeface="宋体" pitchFamily="2" charset="-122"/>
                          <a:ea typeface="宋体" pitchFamily="2" charset="-122"/>
                        </a:rPr>
                        <a:t>营业利润率（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（一）长期股权投资占净资产比率（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60888">
                <a:tc>
                  <a:txBody>
                    <a:bodyPr/>
                    <a:lstStyle/>
                    <a:p>
                      <a:pPr algn="l" fontAlgn="ctr"/>
                      <a:r>
                        <a:rPr lang="en-US" altLang="zh-CN" sz="1000" b="0" i="0" u="none" strike="noStrike">
                          <a:latin typeface="宋体" pitchFamily="2" charset="-122"/>
                          <a:ea typeface="宋体" pitchFamily="2" charset="-122"/>
                        </a:rPr>
                        <a:t>5.</a:t>
                      </a:r>
                      <a:r>
                        <a:rPr lang="zh-CN" altLang="en-US" sz="1000" b="0" i="0" u="none" strike="noStrike">
                          <a:latin typeface="宋体" pitchFamily="2" charset="-122"/>
                          <a:ea typeface="宋体" pitchFamily="2" charset="-122"/>
                        </a:rPr>
                        <a:t>成本费用利润率（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（二）固定资产投资占营业总收入的比率（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60888">
                <a:tc>
                  <a:txBody>
                    <a:bodyPr/>
                    <a:lstStyle/>
                    <a:p>
                      <a:pPr algn="l" fontAlgn="ctr"/>
                      <a:r>
                        <a:rPr lang="en-US" altLang="zh-CN" sz="1000" b="0" i="0" u="none" strike="noStrike">
                          <a:latin typeface="宋体" pitchFamily="2" charset="-122"/>
                          <a:ea typeface="宋体" pitchFamily="2" charset="-122"/>
                        </a:rPr>
                        <a:t>6.</a:t>
                      </a:r>
                      <a:r>
                        <a:rPr lang="zh-CN" altLang="en-US" sz="1000" b="0" i="0" u="none" strike="noStrike">
                          <a:latin typeface="宋体" pitchFamily="2" charset="-122"/>
                          <a:ea typeface="宋体" pitchFamily="2" charset="-122"/>
                        </a:rPr>
                        <a:t>成本费用总额占营业总收入的比率（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（三）职工薪酬占成本费用总额的比率（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60888">
                <a:tc>
                  <a:txBody>
                    <a:bodyPr/>
                    <a:lstStyle/>
                    <a:p>
                      <a:pPr algn="l" fontAlgn="ctr"/>
                      <a:r>
                        <a:rPr lang="en-US" altLang="zh-CN" sz="1000" b="0" i="0" u="none" strike="noStrike">
                          <a:latin typeface="宋体" pitchFamily="2" charset="-122"/>
                          <a:ea typeface="宋体" pitchFamily="2" charset="-122"/>
                        </a:rPr>
                        <a:t>7.</a:t>
                      </a:r>
                      <a:r>
                        <a:rPr lang="zh-CN" altLang="en-US" sz="1000" b="0" i="0" u="none" strike="noStrike">
                          <a:latin typeface="宋体" pitchFamily="2" charset="-122"/>
                          <a:ea typeface="宋体" pitchFamily="2" charset="-122"/>
                        </a:rPr>
                        <a:t>经营活动产生的现金流量净额</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营业收入（</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（四）职工薪酬占营业总收入的比率（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60888">
                <a:tc>
                  <a:txBody>
                    <a:bodyPr/>
                    <a:lstStyle/>
                    <a:p>
                      <a:pPr algn="l" fontAlgn="ctr"/>
                      <a:r>
                        <a:rPr lang="zh-CN" altLang="en-US" sz="1000" b="0" i="0" u="none" strike="noStrike">
                          <a:latin typeface="宋体" pitchFamily="2" charset="-122"/>
                          <a:ea typeface="宋体" pitchFamily="2" charset="-122"/>
                        </a:rPr>
                        <a:t>（二）资产质量指标：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（五）年末法定盈余公积占实收资本的比率（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60888">
                <a:tc>
                  <a:txBody>
                    <a:bodyPr/>
                    <a:lstStyle/>
                    <a:p>
                      <a:pPr algn="l" fontAlgn="ctr"/>
                      <a:r>
                        <a:rPr lang="en-US" altLang="zh-CN" sz="1000" b="0" i="0" u="none" strike="noStrike">
                          <a:latin typeface="宋体" pitchFamily="2" charset="-122"/>
                          <a:ea typeface="宋体" pitchFamily="2" charset="-122"/>
                        </a:rPr>
                        <a:t>1.</a:t>
                      </a:r>
                      <a:r>
                        <a:rPr lang="zh-CN" altLang="en-US" sz="1000" b="0" i="0" u="none" strike="noStrike">
                          <a:latin typeface="宋体" pitchFamily="2" charset="-122"/>
                          <a:ea typeface="宋体" pitchFamily="2" charset="-122"/>
                        </a:rPr>
                        <a:t>总资产周转率（次）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（六）社会贡献率（</a:t>
                      </a:r>
                      <a:r>
                        <a:rPr lang="en-US" altLang="zh-CN" sz="1000" b="0" i="0" u="none" strike="noStrike" dirty="0">
                          <a:latin typeface="宋体" pitchFamily="2" charset="-122"/>
                          <a:ea typeface="宋体" pitchFamily="2" charset="-122"/>
                        </a:rPr>
                        <a:t>%</a:t>
                      </a:r>
                      <a:r>
                        <a:rPr lang="zh-CN" altLang="en-US" sz="1000" b="0" i="0" u="none" strike="noStrike" dirty="0">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60888">
                <a:tc>
                  <a:txBody>
                    <a:bodyPr/>
                    <a:lstStyle/>
                    <a:p>
                      <a:pPr algn="l" fontAlgn="ctr"/>
                      <a:r>
                        <a:rPr lang="en-US" altLang="zh-CN" sz="1000" b="0" i="0" u="none" strike="noStrike" dirty="0">
                          <a:latin typeface="宋体" pitchFamily="2" charset="-122"/>
                          <a:ea typeface="宋体" pitchFamily="2" charset="-122"/>
                        </a:rPr>
                        <a:t>2.</a:t>
                      </a:r>
                      <a:r>
                        <a:rPr lang="zh-CN" altLang="en-US" sz="1000" b="1" i="0" u="none" strike="noStrike" dirty="0">
                          <a:solidFill>
                            <a:srgbClr val="FF0000"/>
                          </a:solidFill>
                          <a:latin typeface="宋体" pitchFamily="2" charset="-122"/>
                          <a:ea typeface="宋体" pitchFamily="2" charset="-122"/>
                        </a:rPr>
                        <a:t>在运资产周转率（次）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dirty="0">
                          <a:latin typeface="宋体" pitchFamily="2" charset="-122"/>
                          <a:ea typeface="宋体" pitchFamily="2" charset="-122"/>
                        </a:rPr>
                        <a:t>补充资料：</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49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60888">
                <a:tc>
                  <a:txBody>
                    <a:bodyPr/>
                    <a:lstStyle/>
                    <a:p>
                      <a:pPr algn="l" fontAlgn="ctr"/>
                      <a:r>
                        <a:rPr lang="en-US" altLang="zh-CN" sz="1000" b="0" i="0" u="none" strike="noStrike">
                          <a:latin typeface="宋体" pitchFamily="2" charset="-122"/>
                          <a:ea typeface="宋体" pitchFamily="2" charset="-122"/>
                        </a:rPr>
                        <a:t>3.</a:t>
                      </a:r>
                      <a:r>
                        <a:rPr lang="zh-CN" altLang="en-US" sz="1000" b="0" i="0" u="none" strike="noStrike">
                          <a:latin typeface="宋体" pitchFamily="2" charset="-122"/>
                          <a:ea typeface="宋体" pitchFamily="2" charset="-122"/>
                        </a:rPr>
                        <a:t>流动资产周转率（次）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19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latin typeface="宋体" pitchFamily="2" charset="-122"/>
                          <a:ea typeface="宋体" pitchFamily="2" charset="-122"/>
                        </a:rPr>
                        <a:t>一、企业指标</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60888">
                <a:tc>
                  <a:txBody>
                    <a:bodyPr/>
                    <a:lstStyle/>
                    <a:p>
                      <a:pPr algn="l" fontAlgn="ctr"/>
                      <a:r>
                        <a:rPr lang="en-US" altLang="zh-CN" sz="1000" b="0" i="0" u="none" strike="noStrike" dirty="0">
                          <a:latin typeface="宋体" pitchFamily="2" charset="-122"/>
                          <a:ea typeface="宋体" pitchFamily="2" charset="-122"/>
                        </a:rPr>
                        <a:t>4.</a:t>
                      </a:r>
                      <a:r>
                        <a:rPr lang="zh-CN" altLang="en-US" sz="1000" b="1" i="0" u="none" strike="noStrike" dirty="0">
                          <a:solidFill>
                            <a:srgbClr val="FF0000"/>
                          </a:solidFill>
                          <a:latin typeface="宋体" pitchFamily="2" charset="-122"/>
                          <a:ea typeface="宋体" pitchFamily="2" charset="-122"/>
                        </a:rPr>
                        <a:t>应收账款周转率（次）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（一）纳入合并范围盈利企业户数（户）</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60888">
                <a:tc>
                  <a:txBody>
                    <a:bodyPr/>
                    <a:lstStyle/>
                    <a:p>
                      <a:pPr algn="l" fontAlgn="ctr"/>
                      <a:r>
                        <a:rPr lang="en-US" altLang="zh-CN" sz="1000" b="0" i="0" u="none" strike="noStrike">
                          <a:latin typeface="宋体" pitchFamily="2" charset="-122"/>
                          <a:ea typeface="宋体" pitchFamily="2" charset="-122"/>
                        </a:rPr>
                        <a:t>5.</a:t>
                      </a:r>
                      <a:r>
                        <a:rPr lang="zh-CN" altLang="en-US" sz="1000" b="0" i="0" u="none" strike="noStrike">
                          <a:latin typeface="宋体" pitchFamily="2" charset="-122"/>
                          <a:ea typeface="宋体" pitchFamily="2" charset="-122"/>
                        </a:rPr>
                        <a:t>存货周转率（次）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（二）纳入合并范围亏损企业户数（户）</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60888">
                <a:tc>
                  <a:txBody>
                    <a:bodyPr/>
                    <a:lstStyle/>
                    <a:p>
                      <a:pPr algn="l" fontAlgn="ctr"/>
                      <a:r>
                        <a:rPr lang="en-US" altLang="zh-CN" sz="1000" b="0" i="0" u="none" strike="noStrike">
                          <a:latin typeface="宋体" pitchFamily="2" charset="-122"/>
                          <a:ea typeface="宋体" pitchFamily="2" charset="-122"/>
                        </a:rPr>
                        <a:t>6.</a:t>
                      </a:r>
                      <a:r>
                        <a:rPr lang="zh-CN" altLang="en-US" sz="1000" b="0" i="0" u="none" strike="noStrike">
                          <a:latin typeface="宋体" pitchFamily="2" charset="-122"/>
                          <a:ea typeface="宋体" pitchFamily="2" charset="-122"/>
                        </a:rPr>
                        <a:t>应付账款周转率（次）</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22</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（三）纳入合并范围盈利企业盈利额</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60888">
                <a:tc>
                  <a:txBody>
                    <a:bodyPr/>
                    <a:lstStyle/>
                    <a:p>
                      <a:pPr algn="l" fontAlgn="ctr"/>
                      <a:r>
                        <a:rPr lang="en-US" altLang="zh-CN" sz="1000" b="0" i="0" u="none" strike="noStrike" dirty="0">
                          <a:latin typeface="宋体" pitchFamily="2" charset="-122"/>
                          <a:ea typeface="宋体" pitchFamily="2" charset="-122"/>
                        </a:rPr>
                        <a:t>7.</a:t>
                      </a:r>
                      <a:r>
                        <a:rPr lang="zh-CN" altLang="en-US" sz="1000" b="1" i="0" u="none" strike="noStrike" dirty="0">
                          <a:solidFill>
                            <a:srgbClr val="FF0000"/>
                          </a:solidFill>
                          <a:latin typeface="宋体" pitchFamily="2" charset="-122"/>
                          <a:ea typeface="宋体" pitchFamily="2" charset="-122"/>
                        </a:rPr>
                        <a:t>净营业周期（天）</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23</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latin typeface="宋体" pitchFamily="2" charset="-122"/>
                          <a:ea typeface="宋体" pitchFamily="2" charset="-122"/>
                        </a:rPr>
                        <a:t>（四）纳入合并范围亏损企业亏损额</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60888">
                <a:tc>
                  <a:txBody>
                    <a:bodyPr/>
                    <a:lstStyle/>
                    <a:p>
                      <a:pPr algn="l" fontAlgn="ctr"/>
                      <a:r>
                        <a:rPr lang="en-US" altLang="zh-CN" sz="1000" b="0" i="0" u="none" strike="noStrike">
                          <a:latin typeface="宋体" pitchFamily="2" charset="-122"/>
                          <a:ea typeface="宋体" pitchFamily="2" charset="-122"/>
                        </a:rPr>
                        <a:t>8.</a:t>
                      </a:r>
                      <a:r>
                        <a:rPr lang="zh-CN" altLang="en-US" sz="1000" b="0" i="0" u="none" strike="noStrike">
                          <a:latin typeface="宋体" pitchFamily="2" charset="-122"/>
                          <a:ea typeface="宋体" pitchFamily="2" charset="-122"/>
                        </a:rPr>
                        <a:t>资产现金回收率（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24</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dirty="0">
                          <a:latin typeface="宋体" pitchFamily="2" charset="-122"/>
                          <a:ea typeface="宋体" pitchFamily="2" charset="-122"/>
                        </a:rPr>
                        <a:t>二、人均指标：</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60888">
                <a:tc>
                  <a:txBody>
                    <a:bodyPr/>
                    <a:lstStyle/>
                    <a:p>
                      <a:pPr algn="l" fontAlgn="ctr"/>
                      <a:r>
                        <a:rPr lang="en-US" altLang="zh-CN" sz="1000" b="0" i="0" u="none" strike="noStrike">
                          <a:latin typeface="宋体" pitchFamily="2" charset="-122"/>
                          <a:ea typeface="宋体" pitchFamily="2" charset="-122"/>
                        </a:rPr>
                        <a:t>9.</a:t>
                      </a:r>
                      <a:r>
                        <a:rPr lang="zh-CN" altLang="en-US" sz="1000" b="0" i="0" u="none" strike="noStrike">
                          <a:latin typeface="宋体" pitchFamily="2" charset="-122"/>
                          <a:ea typeface="宋体" pitchFamily="2" charset="-122"/>
                        </a:rPr>
                        <a:t>存货增长率（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25</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（一）职工人均资产（元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60888">
                <a:tc>
                  <a:txBody>
                    <a:bodyPr/>
                    <a:lstStyle/>
                    <a:p>
                      <a:pPr algn="l" fontAlgn="ctr"/>
                      <a:r>
                        <a:rPr lang="zh-CN" altLang="en-US" sz="1000" b="0" i="0" u="none" strike="noStrike">
                          <a:latin typeface="宋体" pitchFamily="2" charset="-122"/>
                          <a:ea typeface="宋体" pitchFamily="2" charset="-122"/>
                        </a:rPr>
                        <a:t>（三）债务风险指标：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26</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（二）职工人均利润（元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57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60888">
                <a:tc>
                  <a:txBody>
                    <a:bodyPr/>
                    <a:lstStyle/>
                    <a:p>
                      <a:pPr algn="l" fontAlgn="ctr"/>
                      <a:r>
                        <a:rPr lang="en-US" altLang="zh-CN" sz="1000" b="0" i="0" u="none" strike="noStrike">
                          <a:latin typeface="宋体" pitchFamily="2" charset="-122"/>
                          <a:ea typeface="宋体" pitchFamily="2" charset="-122"/>
                        </a:rPr>
                        <a:t>1.</a:t>
                      </a:r>
                      <a:r>
                        <a:rPr lang="zh-CN" altLang="en-US" sz="1000" b="0" i="0" u="none" strike="noStrike">
                          <a:latin typeface="宋体" pitchFamily="2" charset="-122"/>
                          <a:ea typeface="宋体" pitchFamily="2" charset="-122"/>
                        </a:rPr>
                        <a:t>带息负债</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投入资本（</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27</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（三）人均职工薪酬（元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58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60888">
                <a:tc>
                  <a:txBody>
                    <a:bodyPr/>
                    <a:lstStyle/>
                    <a:p>
                      <a:pPr algn="l" fontAlgn="ctr"/>
                      <a:r>
                        <a:rPr lang="en-US" altLang="zh-CN" sz="1000" b="0" i="0" u="none" strike="noStrike">
                          <a:latin typeface="宋体" pitchFamily="2" charset="-122"/>
                          <a:ea typeface="宋体" pitchFamily="2" charset="-122"/>
                        </a:rPr>
                        <a:t>2.</a:t>
                      </a:r>
                      <a:r>
                        <a:rPr lang="zh-CN" altLang="en-US" sz="1000" b="0" i="0" u="none" strike="noStrike">
                          <a:latin typeface="宋体" pitchFamily="2" charset="-122"/>
                          <a:ea typeface="宋体" pitchFamily="2" charset="-122"/>
                        </a:rPr>
                        <a:t>长期资本负债率（</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28</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（四）职工人均工资（元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59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60888">
                <a:tc>
                  <a:txBody>
                    <a:bodyPr/>
                    <a:lstStyle/>
                    <a:p>
                      <a:pPr algn="l" fontAlgn="ctr"/>
                      <a:r>
                        <a:rPr lang="en-US" altLang="zh-CN" sz="1000" b="0" i="0" u="none" strike="noStrike">
                          <a:latin typeface="宋体" pitchFamily="2" charset="-122"/>
                          <a:ea typeface="宋体" pitchFamily="2" charset="-122"/>
                        </a:rPr>
                        <a:t>3.</a:t>
                      </a:r>
                      <a:r>
                        <a:rPr lang="zh-CN" altLang="en-US" sz="1000" b="0" i="0" u="none" strike="noStrike">
                          <a:latin typeface="宋体" pitchFamily="2" charset="-122"/>
                          <a:ea typeface="宋体" pitchFamily="2" charset="-122"/>
                        </a:rPr>
                        <a:t>已获利息倍数</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29</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（五）职工人均上交税费（元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60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180214">
                <a:tc>
                  <a:txBody>
                    <a:bodyPr/>
                    <a:lstStyle/>
                    <a:p>
                      <a:pPr algn="l" fontAlgn="ctr"/>
                      <a:r>
                        <a:rPr lang="en-US" altLang="zh-CN" sz="1000" b="0" i="0" u="none" strike="noStrike">
                          <a:latin typeface="宋体" pitchFamily="2" charset="-122"/>
                          <a:ea typeface="宋体" pitchFamily="2" charset="-122"/>
                        </a:rPr>
                        <a:t>4.</a:t>
                      </a:r>
                      <a:r>
                        <a:rPr lang="zh-CN" altLang="en-US" sz="1000" b="0" i="0" u="none" strike="noStrike">
                          <a:latin typeface="宋体" pitchFamily="2" charset="-122"/>
                          <a:ea typeface="宋体" pitchFamily="2" charset="-122"/>
                        </a:rPr>
                        <a:t>流动比率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30</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latin typeface="宋体" pitchFamily="2" charset="-122"/>
                          <a:ea typeface="宋体" pitchFamily="2" charset="-122"/>
                        </a:rPr>
                        <a:t>（六）全员劳动生产率（元</a:t>
                      </a:r>
                      <a:r>
                        <a:rPr lang="en-US" altLang="zh-CN" sz="1000" b="0" i="0" u="none" strike="noStrike">
                          <a:latin typeface="宋体" pitchFamily="2" charset="-122"/>
                          <a:ea typeface="宋体" pitchFamily="2" charset="-122"/>
                        </a:rPr>
                        <a:t>/</a:t>
                      </a:r>
                      <a:r>
                        <a:rPr lang="zh-CN" altLang="en-US" sz="1000" b="0" i="0" u="none" strike="noStrike">
                          <a:latin typeface="宋体" pitchFamily="2" charset="-122"/>
                          <a:ea typeface="宋体" pitchFamily="2" charset="-122"/>
                        </a:rPr>
                        <a:t>人）</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latin typeface="宋体" pitchFamily="2" charset="-122"/>
                          <a:ea typeface="宋体" pitchFamily="2" charset="-122"/>
                        </a:rPr>
                        <a:t>61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160888">
                <a:tc>
                  <a:txBody>
                    <a:bodyPr/>
                    <a:lstStyle/>
                    <a:p>
                      <a:pPr algn="l" fontAlgn="ctr"/>
                      <a:r>
                        <a:rPr lang="en-US" altLang="zh-CN" sz="1000" b="0" i="0" u="none" strike="noStrike">
                          <a:latin typeface="宋体" pitchFamily="2" charset="-122"/>
                          <a:ea typeface="宋体" pitchFamily="2" charset="-122"/>
                        </a:rPr>
                        <a:t>5.</a:t>
                      </a:r>
                      <a:r>
                        <a:rPr lang="zh-CN" altLang="en-US" sz="1000" b="0" i="0" u="none" strike="noStrike">
                          <a:latin typeface="宋体" pitchFamily="2" charset="-122"/>
                          <a:ea typeface="宋体" pitchFamily="2" charset="-122"/>
                        </a:rPr>
                        <a:t>速动比率</a:t>
                      </a:r>
                    </a:p>
                  </a:txBody>
                  <a:tcPr marL="5370" marR="5370" marT="537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latin typeface="宋体" pitchFamily="2" charset="-122"/>
                          <a:ea typeface="宋体" pitchFamily="2" charset="-122"/>
                        </a:rPr>
                        <a:t>31</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latin typeface="宋体" pitchFamily="2" charset="-122"/>
                          <a:ea typeface="宋体" pitchFamily="2" charset="-122"/>
                        </a:rPr>
                        <a:t>　</a:t>
                      </a:r>
                    </a:p>
                  </a:txBody>
                  <a:tcPr marL="5370" marR="5370" marT="53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zh-CN" altLang="en-US" sz="1000" b="0" i="0" u="none" strike="noStrike" dirty="0">
                          <a:latin typeface="宋体" pitchFamily="2" charset="-122"/>
                          <a:ea typeface="宋体" pitchFamily="2" charset="-122"/>
                        </a:rPr>
                        <a:t>　</a:t>
                      </a:r>
                    </a:p>
                  </a:txBody>
                  <a:tcPr marL="5370" marR="5370" marT="537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bl>
          </a:graphicData>
        </a:graphic>
      </p:graphicFrame>
      <p:pic>
        <p:nvPicPr>
          <p:cNvPr id="6" name="图片 5">
            <a:extLst>
              <a:ext uri="{FF2B5EF4-FFF2-40B4-BE49-F238E27FC236}">
                <a16:creationId xmlns:a16="http://schemas.microsoft.com/office/drawing/2014/main" id="{CF7204E2-5C80-4B98-8029-915344B26904}"/>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56">
            <a:extLst>
              <a:ext uri="{FF2B5EF4-FFF2-40B4-BE49-F238E27FC236}">
                <a16:creationId xmlns:a16="http://schemas.microsoft.com/office/drawing/2014/main" id="{A1DB7E19-FEA5-49B8-8D52-22041190FEC0}"/>
              </a:ext>
            </a:extLst>
          </p:cNvPr>
          <p:cNvSpPr>
            <a:spLocks noGrp="1" noChangeArrowheads="1"/>
          </p:cNvSpPr>
          <p:nvPr>
            <p:ph type="title" idx="4294967295"/>
          </p:nvPr>
        </p:nvSpPr>
        <p:spPr bwMode="auto">
          <a:xfrm>
            <a:off x="42490" y="260648"/>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修订表样说明</a:t>
            </a:r>
            <a:r>
              <a:rPr lang="en-US" altLang="zh-CN" sz="2000" b="1" dirty="0"/>
              <a:t>——</a:t>
            </a:r>
            <a:r>
              <a:rPr lang="zh-CN" altLang="en-US" sz="2000" b="1" dirty="0"/>
              <a:t>收益表</a:t>
            </a:r>
            <a:endParaRPr lang="en-US" altLang="en-US" dirty="0"/>
          </a:p>
        </p:txBody>
      </p:sp>
      <p:sp>
        <p:nvSpPr>
          <p:cNvPr id="46083" name="Rectangle 458">
            <a:extLst>
              <a:ext uri="{FF2B5EF4-FFF2-40B4-BE49-F238E27FC236}">
                <a16:creationId xmlns:a16="http://schemas.microsoft.com/office/drawing/2014/main" id="{1B40103C-36DE-49BE-B6C0-89377C94A49B}"/>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280DB4F8-BA02-4E3D-BA0D-1838E6CD65F1}" type="slidenum">
              <a:rPr lang="en-US" altLang="zh-CN" sz="1000">
                <a:latin typeface="Futura Hv"/>
                <a:ea typeface="宋体" panose="02010600030101010101" pitchFamily="2" charset="-122"/>
              </a:rPr>
              <a:pPr indent="0" algn="r" eaLnBrk="1" hangingPunct="1">
                <a:spcBef>
                  <a:spcPct val="0"/>
                </a:spcBef>
                <a:spcAft>
                  <a:spcPct val="0"/>
                </a:spcAft>
                <a:buSzTx/>
                <a:buNone/>
              </a:pPr>
              <a:t>29</a:t>
            </a:fld>
            <a:endParaRPr lang="en-US" altLang="zh-CN" sz="1000" dirty="0">
              <a:latin typeface="Futura Hv"/>
              <a:ea typeface="宋体" panose="02010600030101010101" pitchFamily="2" charset="-122"/>
            </a:endParaRPr>
          </a:p>
        </p:txBody>
      </p:sp>
      <p:sp>
        <p:nvSpPr>
          <p:cNvPr id="46086" name="Rectangle 460">
            <a:extLst>
              <a:ext uri="{FF2B5EF4-FFF2-40B4-BE49-F238E27FC236}">
                <a16:creationId xmlns:a16="http://schemas.microsoft.com/office/drawing/2014/main" id="{5FC9CE5A-4303-4108-B43F-CBBE4623DFE0}"/>
              </a:ext>
            </a:extLst>
          </p:cNvPr>
          <p:cNvSpPr>
            <a:spLocks noChangeArrowheads="1"/>
          </p:cNvSpPr>
          <p:nvPr/>
        </p:nvSpPr>
        <p:spPr bwMode="auto">
          <a:xfrm>
            <a:off x="899592" y="1772816"/>
            <a:ext cx="69294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eaLnBrk="1" hangingPunct="1">
              <a:spcBef>
                <a:spcPct val="0"/>
              </a:spcBef>
              <a:spcAft>
                <a:spcPct val="0"/>
              </a:spcAft>
              <a:buSzTx/>
              <a:buFontTx/>
              <a:buNone/>
            </a:pPr>
            <a:endParaRPr lang="en-US" altLang="zh-CN" sz="1600" dirty="0">
              <a:latin typeface="Futura Hv"/>
              <a:ea typeface="宋体" panose="02010600030101010101" pitchFamily="2" charset="-122"/>
            </a:endParaRPr>
          </a:p>
          <a:p>
            <a:pPr eaLnBrk="1" hangingPunct="1">
              <a:spcBef>
                <a:spcPct val="0"/>
              </a:spcBef>
              <a:spcAft>
                <a:spcPct val="0"/>
              </a:spcAft>
              <a:buSzTx/>
              <a:buFontTx/>
              <a:buNone/>
            </a:pPr>
            <a:endParaRPr lang="zh-CN" altLang="en-US" sz="1600" dirty="0">
              <a:latin typeface="Futura Hv"/>
              <a:ea typeface="宋体" panose="02010600030101010101" pitchFamily="2" charset="-122"/>
            </a:endParaRPr>
          </a:p>
        </p:txBody>
      </p:sp>
      <p:pic>
        <p:nvPicPr>
          <p:cNvPr id="4" name="图片 3">
            <a:extLst>
              <a:ext uri="{FF2B5EF4-FFF2-40B4-BE49-F238E27FC236}">
                <a16:creationId xmlns:a16="http://schemas.microsoft.com/office/drawing/2014/main" id="{3ADDFAF8-8A9C-498A-A4B5-D14641B57A30}"/>
              </a:ext>
            </a:extLst>
          </p:cNvPr>
          <p:cNvPicPr>
            <a:picLocks noChangeAspect="1"/>
          </p:cNvPicPr>
          <p:nvPr/>
        </p:nvPicPr>
        <p:blipFill>
          <a:blip r:embed="rId3"/>
          <a:stretch>
            <a:fillRect/>
          </a:stretch>
        </p:blipFill>
        <p:spPr>
          <a:xfrm>
            <a:off x="4949839" y="1043733"/>
            <a:ext cx="3620449" cy="5674200"/>
          </a:xfrm>
          <a:prstGeom prst="rect">
            <a:avLst/>
          </a:prstGeom>
          <a:solidFill>
            <a:srgbClr val="FFFFFF">
              <a:shade val="85000"/>
            </a:srgbClr>
          </a:solidFill>
          <a:ln w="63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a:extLst>
              <a:ext uri="{FF2B5EF4-FFF2-40B4-BE49-F238E27FC236}">
                <a16:creationId xmlns:a16="http://schemas.microsoft.com/office/drawing/2014/main" id="{013C6A1F-B6F3-4BE7-8716-61E640FC2E56}"/>
              </a:ext>
            </a:extLst>
          </p:cNvPr>
          <p:cNvPicPr>
            <a:picLocks noChangeAspect="1"/>
          </p:cNvPicPr>
          <p:nvPr/>
        </p:nvPicPr>
        <p:blipFill>
          <a:blip r:embed="rId4"/>
          <a:stretch>
            <a:fillRect/>
          </a:stretch>
        </p:blipFill>
        <p:spPr>
          <a:xfrm>
            <a:off x="579391" y="1039406"/>
            <a:ext cx="3896209" cy="5678527"/>
          </a:xfrm>
          <a:prstGeom prst="rect">
            <a:avLst/>
          </a:prstGeom>
          <a:solidFill>
            <a:srgbClr val="FFFFFF">
              <a:shade val="85000"/>
            </a:srgbClr>
          </a:solidFill>
          <a:ln w="63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图片 7">
            <a:extLst>
              <a:ext uri="{FF2B5EF4-FFF2-40B4-BE49-F238E27FC236}">
                <a16:creationId xmlns:a16="http://schemas.microsoft.com/office/drawing/2014/main" id="{76856630-F55B-4A36-8E22-931315C49168}"/>
              </a:ext>
            </a:extLst>
          </p:cNvPr>
          <p:cNvPicPr>
            <a:picLocks noChangeAspect="1"/>
          </p:cNvPicPr>
          <p:nvPr/>
        </p:nvPicPr>
        <p:blipFill rotWithShape="1">
          <a:blip r:embed="rId5"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57" name="Rectangle 74">
            <a:extLst>
              <a:ext uri="{FF2B5EF4-FFF2-40B4-BE49-F238E27FC236}">
                <a16:creationId xmlns:a16="http://schemas.microsoft.com/office/drawing/2014/main" id="{AE1E0344-EFED-4EF3-8DA7-726205DD1212}"/>
              </a:ext>
            </a:extLst>
          </p:cNvPr>
          <p:cNvSpPr>
            <a:spLocks noGrp="1" noChangeArrowheads="1"/>
          </p:cNvSpPr>
          <p:nvPr>
            <p:ph type="title" idx="4294967295"/>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50000"/>
              </a:spcBef>
            </a:pPr>
            <a:r>
              <a:rPr lang="zh-CN" altLang="en-US" sz="2000" b="1" dirty="0"/>
              <a:t>报表修订意见回应</a:t>
            </a:r>
          </a:p>
        </p:txBody>
      </p:sp>
      <p:sp>
        <p:nvSpPr>
          <p:cNvPr id="16658" name="Rectangle 76">
            <a:extLst>
              <a:ext uri="{FF2B5EF4-FFF2-40B4-BE49-F238E27FC236}">
                <a16:creationId xmlns:a16="http://schemas.microsoft.com/office/drawing/2014/main" id="{A4246C84-437C-48A1-81A8-FD9826E27CB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pPr>
            <a:fld id="{10B54BCD-40DC-406D-BEAF-0872D254F06A}" type="slidenum">
              <a:rPr lang="en-US" altLang="zh-CN" sz="1000">
                <a:latin typeface="Futura Hv"/>
                <a:ea typeface="宋体" panose="02010600030101010101" pitchFamily="2" charset="-122"/>
              </a:rPr>
              <a:pPr algn="r" eaLnBrk="1" hangingPunct="1">
                <a:spcBef>
                  <a:spcPct val="0"/>
                </a:spcBef>
                <a:spcAft>
                  <a:spcPct val="0"/>
                </a:spcAft>
                <a:buSzTx/>
              </a:pPr>
              <a:t>3</a:t>
            </a:fld>
            <a:endParaRPr lang="en-US" altLang="zh-CN" sz="1000">
              <a:latin typeface="Futura Hv"/>
              <a:ea typeface="宋体" panose="02010600030101010101" pitchFamily="2" charset="-122"/>
            </a:endParaRPr>
          </a:p>
        </p:txBody>
      </p:sp>
      <p:sp>
        <p:nvSpPr>
          <p:cNvPr id="11" name="Rectangle 36">
            <a:extLst>
              <a:ext uri="{FF2B5EF4-FFF2-40B4-BE49-F238E27FC236}">
                <a16:creationId xmlns:a16="http://schemas.microsoft.com/office/drawing/2014/main" id="{C8015D2B-B3B6-450A-B8F9-D3C59E4B9A9F}"/>
              </a:ext>
            </a:extLst>
          </p:cNvPr>
          <p:cNvSpPr>
            <a:spLocks noChangeArrowheads="1"/>
          </p:cNvSpPr>
          <p:nvPr/>
        </p:nvSpPr>
        <p:spPr bwMode="auto">
          <a:xfrm>
            <a:off x="660487" y="1743332"/>
            <a:ext cx="7992888" cy="3361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zh-CN" altLang="en-US" sz="1800" dirty="0">
                <a:latin typeface="Futura Hv"/>
                <a:ea typeface="宋体" panose="02010600030101010101" pitchFamily="2" charset="-122"/>
              </a:rPr>
              <a:t>（一）采纳的意见。</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1.</a:t>
            </a:r>
            <a:r>
              <a:rPr lang="zh-CN" altLang="en-US" sz="1800" b="0" dirty="0">
                <a:latin typeface="Futura Hv"/>
                <a:ea typeface="宋体" panose="02010600030101010101" pitchFamily="2" charset="-122"/>
              </a:rPr>
              <a:t>与国资委报表相统一，减少各单位填报工作量。</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2.</a:t>
            </a:r>
            <a:r>
              <a:rPr lang="zh-CN" altLang="en-US" sz="1800" b="0" dirty="0">
                <a:latin typeface="Futura Hv"/>
                <a:ea typeface="宋体" panose="02010600030101010101" pitchFamily="2" charset="-122"/>
              </a:rPr>
              <a:t>按照新准则要求，更新报表格式。</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3.</a:t>
            </a:r>
            <a:r>
              <a:rPr lang="zh-CN" altLang="en-US" sz="1800" b="0" dirty="0">
                <a:latin typeface="Futura Hv"/>
                <a:ea typeface="宋体" panose="02010600030101010101" pitchFamily="2" charset="-122"/>
              </a:rPr>
              <a:t>进一步优化软件功能。</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4.</a:t>
            </a:r>
            <a:r>
              <a:rPr lang="zh-CN" altLang="en-US" sz="1800" b="0" dirty="0">
                <a:latin typeface="Futura Hv"/>
                <a:ea typeface="宋体" panose="02010600030101010101" pitchFamily="2" charset="-122"/>
              </a:rPr>
              <a:t>进一步加强培训。</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zh-CN" altLang="en-US" sz="1800" dirty="0">
                <a:latin typeface="Futura Hv"/>
                <a:ea typeface="宋体" panose="02010600030101010101" pitchFamily="2" charset="-122"/>
              </a:rPr>
              <a:t>（二）暂未采纳的意见。</a:t>
            </a:r>
            <a:endParaRPr lang="zh-CN"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1.</a:t>
            </a:r>
            <a:r>
              <a:rPr lang="zh-CN" altLang="en-US" sz="1800" b="0" dirty="0">
                <a:latin typeface="Futura Hv"/>
                <a:ea typeface="宋体" panose="02010600030101010101" pitchFamily="2" charset="-122"/>
              </a:rPr>
              <a:t>调整报表上报时间。</a:t>
            </a:r>
            <a:endParaRPr lang="en-US" altLang="zh-CN" sz="1600" dirty="0">
              <a:solidFill>
                <a:srgbClr val="AC7B00"/>
              </a:solidFill>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2.</a:t>
            </a:r>
            <a:r>
              <a:rPr lang="zh-CN" altLang="en-US" sz="1800" b="0" dirty="0">
                <a:latin typeface="Futura Hv"/>
                <a:ea typeface="宋体" panose="02010600030101010101" pitchFamily="2" charset="-122"/>
              </a:rPr>
              <a:t>对部分指标设置合理范围审核。</a:t>
            </a:r>
            <a:endParaRPr lang="zh-CN" altLang="zh-CN" sz="1800" b="0" dirty="0">
              <a:latin typeface="Futura Hv"/>
              <a:ea typeface="宋体" panose="02010600030101010101" pitchFamily="2" charset="-122"/>
            </a:endParaRPr>
          </a:p>
        </p:txBody>
      </p:sp>
      <p:sp>
        <p:nvSpPr>
          <p:cNvPr id="12" name="Rectangle 34">
            <a:extLst>
              <a:ext uri="{FF2B5EF4-FFF2-40B4-BE49-F238E27FC236}">
                <a16:creationId xmlns:a16="http://schemas.microsoft.com/office/drawing/2014/main" id="{1956F51E-0128-4C2E-A939-0DAE1CA52605}"/>
              </a:ext>
            </a:extLst>
          </p:cNvPr>
          <p:cNvSpPr>
            <a:spLocks noChangeArrowheads="1"/>
          </p:cNvSpPr>
          <p:nvPr/>
        </p:nvSpPr>
        <p:spPr bwMode="auto">
          <a:xfrm>
            <a:off x="1165145" y="1052736"/>
            <a:ext cx="6884987" cy="498475"/>
          </a:xfrm>
          <a:prstGeom prst="rect">
            <a:avLst/>
          </a:prstGeom>
          <a:noFill/>
          <a:ln>
            <a:noFill/>
          </a:ln>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a:lnSpc>
                <a:spcPct val="120000"/>
              </a:lnSpc>
              <a:spcBef>
                <a:spcPct val="50000"/>
              </a:spcBef>
              <a:spcAft>
                <a:spcPct val="0"/>
              </a:spcAft>
              <a:buSzTx/>
              <a:buFontTx/>
              <a:buNone/>
            </a:pPr>
            <a:r>
              <a:rPr lang="zh-CN" altLang="en-US" sz="2400" dirty="0">
                <a:solidFill>
                  <a:srgbClr val="A36D07"/>
                </a:solidFill>
                <a:latin typeface="+mn-ea"/>
                <a:ea typeface="+mn-ea"/>
              </a:rPr>
              <a:t>报表修订意见回应</a:t>
            </a:r>
          </a:p>
        </p:txBody>
      </p:sp>
      <p:pic>
        <p:nvPicPr>
          <p:cNvPr id="7" name="图片 6">
            <a:extLst>
              <a:ext uri="{FF2B5EF4-FFF2-40B4-BE49-F238E27FC236}">
                <a16:creationId xmlns:a16="http://schemas.microsoft.com/office/drawing/2014/main" id="{F8154B07-2CB5-4695-922F-1803C8B3CB31}"/>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advClick="0">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04">
            <a:extLst>
              <a:ext uri="{FF2B5EF4-FFF2-40B4-BE49-F238E27FC236}">
                <a16:creationId xmlns:a16="http://schemas.microsoft.com/office/drawing/2014/main" id="{3C493A35-2862-4ED6-87D4-8E656D384DFF}"/>
              </a:ext>
            </a:extLst>
          </p:cNvPr>
          <p:cNvSpPr>
            <a:spLocks noGrp="1" noChangeArrowheads="1"/>
          </p:cNvSpPr>
          <p:nvPr>
            <p:ph type="title" idx="4294967295"/>
          </p:nvPr>
        </p:nvSpPr>
        <p:spPr bwMode="auto">
          <a:xfrm>
            <a:off x="179512"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zh-CN" altLang="en-US" sz="2000" b="1" dirty="0"/>
              <a:t>财务情况说明书内容提要（部门、地方适用）</a:t>
            </a:r>
            <a:endParaRPr lang="en-US" altLang="en-US" dirty="0"/>
          </a:p>
        </p:txBody>
      </p:sp>
      <p:sp>
        <p:nvSpPr>
          <p:cNvPr id="50180" name="Rectangle 506">
            <a:extLst>
              <a:ext uri="{FF2B5EF4-FFF2-40B4-BE49-F238E27FC236}">
                <a16:creationId xmlns:a16="http://schemas.microsoft.com/office/drawing/2014/main" id="{275B29F8-DA05-4729-92E8-F6918ED774A8}"/>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51505D0-2C90-4FEC-9451-33E51CB4A72A}" type="slidenum">
              <a:rPr lang="en-US" altLang="zh-CN" sz="1000">
                <a:latin typeface="Futura Hv"/>
                <a:ea typeface="宋体" panose="02010600030101010101" pitchFamily="2" charset="-122"/>
              </a:rPr>
              <a:pPr indent="0" algn="r" eaLnBrk="1" hangingPunct="1">
                <a:spcBef>
                  <a:spcPct val="0"/>
                </a:spcBef>
                <a:spcAft>
                  <a:spcPct val="0"/>
                </a:spcAft>
                <a:buSzTx/>
                <a:buNone/>
              </a:pPr>
              <a:t>30</a:t>
            </a:fld>
            <a:endParaRPr lang="en-US" altLang="zh-CN" sz="1000" dirty="0">
              <a:latin typeface="Futura Hv"/>
              <a:ea typeface="宋体" panose="02010600030101010101" pitchFamily="2" charset="-122"/>
            </a:endParaRPr>
          </a:p>
        </p:txBody>
      </p:sp>
      <p:graphicFrame>
        <p:nvGraphicFramePr>
          <p:cNvPr id="7" name="表格 6">
            <a:extLst>
              <a:ext uri="{FF2B5EF4-FFF2-40B4-BE49-F238E27FC236}">
                <a16:creationId xmlns:a16="http://schemas.microsoft.com/office/drawing/2014/main" id="{6144A2BD-0E13-45D7-8EC2-262C88016980}"/>
              </a:ext>
            </a:extLst>
          </p:cNvPr>
          <p:cNvGraphicFramePr>
            <a:graphicFrameLocks noGrp="1"/>
          </p:cNvGraphicFramePr>
          <p:nvPr>
            <p:extLst>
              <p:ext uri="{D42A27DB-BD31-4B8C-83A1-F6EECF244321}">
                <p14:modId xmlns:p14="http://schemas.microsoft.com/office/powerpoint/2010/main" val="1888664669"/>
              </p:ext>
            </p:extLst>
          </p:nvPr>
        </p:nvGraphicFramePr>
        <p:xfrm>
          <a:off x="395536" y="1138238"/>
          <a:ext cx="8496944" cy="4860128"/>
        </p:xfrm>
        <a:graphic>
          <a:graphicData uri="http://schemas.openxmlformats.org/drawingml/2006/table">
            <a:tbl>
              <a:tblPr firstRow="1" bandRow="1">
                <a:tableStyleId>{9D7B26C5-4107-4FEC-AEDC-1716B250A1EF}</a:tableStyleId>
              </a:tblPr>
              <a:tblGrid>
                <a:gridCol w="3865516">
                  <a:extLst>
                    <a:ext uri="{9D8B030D-6E8A-4147-A177-3AD203B41FA5}">
                      <a16:colId xmlns:a16="http://schemas.microsoft.com/office/drawing/2014/main" val="4114787428"/>
                    </a:ext>
                  </a:extLst>
                </a:gridCol>
                <a:gridCol w="4631428">
                  <a:extLst>
                    <a:ext uri="{9D8B030D-6E8A-4147-A177-3AD203B41FA5}">
                      <a16:colId xmlns:a16="http://schemas.microsoft.com/office/drawing/2014/main" val="1176201088"/>
                    </a:ext>
                  </a:extLst>
                </a:gridCol>
              </a:tblGrid>
              <a:tr h="57593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财务情况说明书（中央部门、地方财政部门适用）对比</a:t>
                      </a:r>
                      <a:endParaRPr lang="en-US" altLang="en-US" dirty="0"/>
                    </a:p>
                  </a:txBody>
                  <a:tcPr anchor="ctr">
                    <a:lnT w="12700" cap="flat" cmpd="sng" algn="ctr">
                      <a:noFill/>
                      <a:prstDash val="solid"/>
                      <a:round/>
                      <a:headEnd type="none" w="med" len="med"/>
                      <a:tailEnd type="none" w="med" len="med"/>
                    </a:lnT>
                  </a:tcPr>
                </a:tc>
                <a:tc hMerge="1">
                  <a:txBody>
                    <a:bodyPr/>
                    <a:lstStyle/>
                    <a:p>
                      <a:pPr algn="l" rtl="0" fontAlgn="ct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342900" marR="4763" marT="4763" marB="0" anchor="ctr"/>
                </a:tc>
                <a:extLst>
                  <a:ext uri="{0D108BD9-81ED-4DB2-BD59-A6C34878D82A}">
                    <a16:rowId xmlns:a16="http://schemas.microsoft.com/office/drawing/2014/main" val="4073299031"/>
                  </a:ext>
                </a:extLst>
              </a:tr>
              <a:tr h="559599">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一、基本情况</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一、基本情况</a:t>
                      </a:r>
                    </a:p>
                  </a:txBody>
                  <a:tcPr marL="342900" marR="4763" marT="4763" marB="0" anchor="ctr"/>
                </a:tc>
                <a:extLst>
                  <a:ext uri="{0D108BD9-81ED-4DB2-BD59-A6C34878D82A}">
                    <a16:rowId xmlns:a16="http://schemas.microsoft.com/office/drawing/2014/main" val="3526074346"/>
                  </a:ext>
                </a:extLst>
              </a:tr>
              <a:tr h="559599">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二、财务状况分析</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二、财务状况分析</a:t>
                      </a:r>
                    </a:p>
                  </a:txBody>
                  <a:tcPr marL="342900" marR="4763" marT="4763" marB="0" anchor="ctr"/>
                </a:tc>
                <a:extLst>
                  <a:ext uri="{0D108BD9-81ED-4DB2-BD59-A6C34878D82A}">
                    <a16:rowId xmlns:a16="http://schemas.microsoft.com/office/drawing/2014/main" val="514003993"/>
                  </a:ext>
                </a:extLst>
              </a:tr>
              <a:tr h="743098">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三、经营成果分析</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三、投资情况分析</a:t>
                      </a:r>
                    </a:p>
                  </a:txBody>
                  <a:tcPr marL="342900" marR="4763" marT="4763" marB="0" anchor="ctr"/>
                </a:tc>
                <a:extLst>
                  <a:ext uri="{0D108BD9-81ED-4DB2-BD59-A6C34878D82A}">
                    <a16:rowId xmlns:a16="http://schemas.microsoft.com/office/drawing/2014/main" val="251004668"/>
                  </a:ext>
                </a:extLst>
              </a:tr>
              <a:tr h="559599">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四、重大事项说明</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四、重大事项说明</a:t>
                      </a:r>
                    </a:p>
                  </a:txBody>
                  <a:tcPr marL="342900" marR="4763" marT="4763" marB="0" anchor="ctr"/>
                </a:tc>
                <a:extLst>
                  <a:ext uri="{0D108BD9-81ED-4DB2-BD59-A6C34878D82A}">
                    <a16:rowId xmlns:a16="http://schemas.microsoft.com/office/drawing/2014/main" val="1135112807"/>
                  </a:ext>
                </a:extLst>
              </a:tr>
              <a:tr h="743098">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五、面临的困难与挑战</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五、重要工作、困难挑战及改革建议</a:t>
                      </a:r>
                    </a:p>
                  </a:txBody>
                  <a:tcPr marL="342900" marR="4763" marT="4763" marB="0" anchor="ctr"/>
                </a:tc>
                <a:extLst>
                  <a:ext uri="{0D108BD9-81ED-4DB2-BD59-A6C34878D82A}">
                    <a16:rowId xmlns:a16="http://schemas.microsoft.com/office/drawing/2014/main" val="3882537513"/>
                  </a:ext>
                </a:extLst>
              </a:tr>
              <a:tr h="559599">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六、有关工作建议</a:t>
                      </a: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六、财务管理工作</a:t>
                      </a:r>
                    </a:p>
                  </a:txBody>
                  <a:tcPr marL="342900" marR="4763" marT="4763" marB="0" anchor="ctr"/>
                </a:tc>
                <a:extLst>
                  <a:ext uri="{0D108BD9-81ED-4DB2-BD59-A6C34878D82A}">
                    <a16:rowId xmlns:a16="http://schemas.microsoft.com/office/drawing/2014/main" val="2051344210"/>
                  </a:ext>
                </a:extLst>
              </a:tr>
              <a:tr h="559599">
                <a:tc>
                  <a:txBody>
                    <a:bodyPr/>
                    <a:lstStyle/>
                    <a:p>
                      <a:pPr algn="l" rtl="0" fontAlgn="ct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342900" marR="4763" marT="4763" marB="0" anchor="ctr"/>
                </a:tc>
                <a:tc>
                  <a:txBody>
                    <a:bodyPr/>
                    <a:lstStyle/>
                    <a:p>
                      <a:pPr algn="l" rtl="0" fontAlgn="ct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七、财务会计决算工作建议</a:t>
                      </a:r>
                    </a:p>
                  </a:txBody>
                  <a:tcPr marL="342900" marR="4763" marT="4763" marB="0" anchor="ctr"/>
                </a:tc>
                <a:extLst>
                  <a:ext uri="{0D108BD9-81ED-4DB2-BD59-A6C34878D82A}">
                    <a16:rowId xmlns:a16="http://schemas.microsoft.com/office/drawing/2014/main" val="573357681"/>
                  </a:ext>
                </a:extLst>
              </a:tr>
            </a:tbl>
          </a:graphicData>
        </a:graphic>
      </p:graphicFrame>
      <p:pic>
        <p:nvPicPr>
          <p:cNvPr id="6" name="图片 5">
            <a:extLst>
              <a:ext uri="{FF2B5EF4-FFF2-40B4-BE49-F238E27FC236}">
                <a16:creationId xmlns:a16="http://schemas.microsoft.com/office/drawing/2014/main" id="{F827901B-357B-48D6-910A-E15DB6E7560B}"/>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22">
            <a:extLst>
              <a:ext uri="{FF2B5EF4-FFF2-40B4-BE49-F238E27FC236}">
                <a16:creationId xmlns:a16="http://schemas.microsoft.com/office/drawing/2014/main" id="{299EE4CE-5AB8-4BEE-BD35-5F66ABFCA3F4}"/>
              </a:ext>
            </a:extLst>
          </p:cNvPr>
          <p:cNvSpPr>
            <a:spLocks noGrp="1" noChangeArrowheads="1"/>
          </p:cNvSpPr>
          <p:nvPr>
            <p:ph type="title" idx="4294967295"/>
          </p:nvPr>
        </p:nvSpPr>
        <p:spPr bwMode="auto">
          <a:xfrm>
            <a:off x="65426" y="310343"/>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zh-CN" altLang="en-US" sz="2000" b="1"/>
              <a:t>会计报表附注内容提要</a:t>
            </a:r>
            <a:endParaRPr lang="en-US" altLang="en-US"/>
          </a:p>
        </p:txBody>
      </p:sp>
      <p:sp>
        <p:nvSpPr>
          <p:cNvPr id="53252" name="Rectangle 524">
            <a:extLst>
              <a:ext uri="{FF2B5EF4-FFF2-40B4-BE49-F238E27FC236}">
                <a16:creationId xmlns:a16="http://schemas.microsoft.com/office/drawing/2014/main" id="{DA88B644-116D-477F-B4D4-E0F9D85A223B}"/>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910CBC6-7CE5-45E3-8D25-00A3CBBB8E08}" type="slidenum">
              <a:rPr lang="en-US" altLang="zh-CN" sz="1000">
                <a:latin typeface="Futura Hv"/>
                <a:ea typeface="宋体" panose="02010600030101010101" pitchFamily="2" charset="-122"/>
              </a:rPr>
              <a:pPr indent="0" algn="r" eaLnBrk="1" hangingPunct="1">
                <a:spcBef>
                  <a:spcPct val="0"/>
                </a:spcBef>
                <a:spcAft>
                  <a:spcPct val="0"/>
                </a:spcAft>
                <a:buSzTx/>
                <a:buNone/>
              </a:pPr>
              <a:t>31</a:t>
            </a:fld>
            <a:endParaRPr lang="en-US" altLang="zh-CN" sz="1000" dirty="0">
              <a:latin typeface="Futura Hv"/>
              <a:ea typeface="宋体" panose="02010600030101010101" pitchFamily="2" charset="-122"/>
            </a:endParaRPr>
          </a:p>
        </p:txBody>
      </p:sp>
      <p:graphicFrame>
        <p:nvGraphicFramePr>
          <p:cNvPr id="2" name="表格 1">
            <a:extLst>
              <a:ext uri="{FF2B5EF4-FFF2-40B4-BE49-F238E27FC236}">
                <a16:creationId xmlns:a16="http://schemas.microsoft.com/office/drawing/2014/main" id="{411FC818-D6CC-4E95-A55B-429163E85B5B}"/>
              </a:ext>
            </a:extLst>
          </p:cNvPr>
          <p:cNvGraphicFramePr>
            <a:graphicFrameLocks noGrp="1"/>
          </p:cNvGraphicFramePr>
          <p:nvPr>
            <p:extLst>
              <p:ext uri="{D42A27DB-BD31-4B8C-83A1-F6EECF244321}">
                <p14:modId xmlns:p14="http://schemas.microsoft.com/office/powerpoint/2010/main" val="9128490"/>
              </p:ext>
            </p:extLst>
          </p:nvPr>
        </p:nvGraphicFramePr>
        <p:xfrm>
          <a:off x="395536" y="1138238"/>
          <a:ext cx="8496944" cy="5419727"/>
        </p:xfrm>
        <a:graphic>
          <a:graphicData uri="http://schemas.openxmlformats.org/drawingml/2006/table">
            <a:tbl>
              <a:tblPr firstRow="1" bandRow="1">
                <a:tableStyleId>{9D7B26C5-4107-4FEC-AEDC-1716B250A1EF}</a:tableStyleId>
              </a:tblPr>
              <a:tblGrid>
                <a:gridCol w="3865516">
                  <a:extLst>
                    <a:ext uri="{9D8B030D-6E8A-4147-A177-3AD203B41FA5}">
                      <a16:colId xmlns:a16="http://schemas.microsoft.com/office/drawing/2014/main" val="4114787428"/>
                    </a:ext>
                  </a:extLst>
                </a:gridCol>
                <a:gridCol w="4631428">
                  <a:extLst>
                    <a:ext uri="{9D8B030D-6E8A-4147-A177-3AD203B41FA5}">
                      <a16:colId xmlns:a16="http://schemas.microsoft.com/office/drawing/2014/main" val="1176201088"/>
                    </a:ext>
                  </a:extLst>
                </a:gridCol>
              </a:tblGrid>
              <a:tr h="57593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企业应当按照规定披露会计报表附注信息。附注主要包括下列内容：</a:t>
                      </a:r>
                      <a:endParaRPr lang="en-US" altLang="en-US" dirty="0"/>
                    </a:p>
                  </a:txBody>
                  <a:tcPr anchor="ctr">
                    <a:lnT w="12700" cap="flat" cmpd="sng" algn="ctr">
                      <a:noFill/>
                      <a:prstDash val="solid"/>
                      <a:round/>
                      <a:headEnd type="none" w="med" len="med"/>
                      <a:tailEnd type="none" w="med" len="med"/>
                    </a:lnT>
                  </a:tcPr>
                </a:tc>
                <a:tc hMerge="1">
                  <a:txBody>
                    <a:bodyPr/>
                    <a:lstStyle/>
                    <a:p>
                      <a:pPr algn="l" rtl="0" fontAlgn="ct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342900" marR="4763" marT="4763" marB="0" anchor="ctr"/>
                </a:tc>
                <a:extLst>
                  <a:ext uri="{0D108BD9-81ED-4DB2-BD59-A6C34878D82A}">
                    <a16:rowId xmlns:a16="http://schemas.microsoft.com/office/drawing/2014/main" val="4073299031"/>
                  </a:ext>
                </a:extLst>
              </a:tr>
              <a:tr h="559599">
                <a:tc>
                  <a:txBody>
                    <a:bodyPr/>
                    <a:lstStyle/>
                    <a:p>
                      <a:pPr algn="l" rtl="0" fontAlgn="ctr"/>
                      <a:r>
                        <a:rPr lang="zh-CN" altLang="en-US" sz="1600" b="0" i="0" u="none" strike="noStrike" dirty="0">
                          <a:solidFill>
                            <a:srgbClr val="000000"/>
                          </a:solidFill>
                          <a:effectLst/>
                          <a:latin typeface="+mn-ea"/>
                          <a:ea typeface="+mn-ea"/>
                        </a:rPr>
                        <a:t>一、企业的基本情况</a:t>
                      </a:r>
                    </a:p>
                  </a:txBody>
                  <a:tcPr marL="342900" marR="4763" marT="4763" marB="0" anchor="ctr"/>
                </a:tc>
                <a:tc>
                  <a:txBody>
                    <a:bodyPr/>
                    <a:lstStyle/>
                    <a:p>
                      <a:pPr algn="l"/>
                      <a:r>
                        <a:rPr lang="zh-CN" altLang="en-US" sz="1600" b="0" i="0" dirty="0">
                          <a:latin typeface="+mn-ea"/>
                          <a:ea typeface="+mn-ea"/>
                        </a:rPr>
                        <a:t>九、或有事项</a:t>
                      </a:r>
                      <a:endParaRPr lang="zh-CN" altLang="en-US" sz="1600" b="0" i="0" u="none" strike="noStrike" dirty="0">
                        <a:solidFill>
                          <a:srgbClr val="000000"/>
                        </a:solidFill>
                        <a:effectLst/>
                        <a:latin typeface="+mn-ea"/>
                        <a:ea typeface="+mn-ea"/>
                      </a:endParaRPr>
                    </a:p>
                  </a:txBody>
                  <a:tcPr marL="342900" marR="4763" marT="4763" marB="0" anchor="ctr"/>
                </a:tc>
                <a:extLst>
                  <a:ext uri="{0D108BD9-81ED-4DB2-BD59-A6C34878D82A}">
                    <a16:rowId xmlns:a16="http://schemas.microsoft.com/office/drawing/2014/main" val="3526074346"/>
                  </a:ext>
                </a:extLst>
              </a:tr>
              <a:tr h="559599">
                <a:tc>
                  <a:txBody>
                    <a:bodyPr/>
                    <a:lstStyle/>
                    <a:p>
                      <a:pPr algn="l" rtl="0" fontAlgn="ctr"/>
                      <a:r>
                        <a:rPr lang="zh-CN" altLang="en-US" sz="1600" b="0" i="0" u="none" strike="noStrike" dirty="0">
                          <a:solidFill>
                            <a:srgbClr val="000000"/>
                          </a:solidFill>
                          <a:effectLst/>
                          <a:latin typeface="+mn-ea"/>
                          <a:ea typeface="+mn-ea"/>
                        </a:rPr>
                        <a:t>二、财务报表的编制基础</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十、资产负债表日后事项</a:t>
                      </a:r>
                    </a:p>
                  </a:txBody>
                  <a:tcPr marL="342900" marR="4763" marT="4763" marB="0" anchor="ctr"/>
                </a:tc>
                <a:extLst>
                  <a:ext uri="{0D108BD9-81ED-4DB2-BD59-A6C34878D82A}">
                    <a16:rowId xmlns:a16="http://schemas.microsoft.com/office/drawing/2014/main" val="514003993"/>
                  </a:ext>
                </a:extLst>
              </a:tr>
              <a:tr h="743098">
                <a:tc>
                  <a:txBody>
                    <a:bodyPr/>
                    <a:lstStyle/>
                    <a:p>
                      <a:pPr algn="l" rtl="0" fontAlgn="ctr"/>
                      <a:r>
                        <a:rPr lang="zh-CN" altLang="en-US" sz="1600" b="0" i="0" u="none" strike="noStrike" dirty="0">
                          <a:solidFill>
                            <a:srgbClr val="000000"/>
                          </a:solidFill>
                          <a:effectLst/>
                          <a:latin typeface="+mn-ea"/>
                          <a:ea typeface="+mn-ea"/>
                        </a:rPr>
                        <a:t>三、遵循企业会计准则的声明</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十一、关联方关系及其交易</a:t>
                      </a:r>
                    </a:p>
                  </a:txBody>
                  <a:tcPr marL="342900" marR="4763" marT="4763" marB="0" anchor="ctr"/>
                </a:tc>
                <a:extLst>
                  <a:ext uri="{0D108BD9-81ED-4DB2-BD59-A6C34878D82A}">
                    <a16:rowId xmlns:a16="http://schemas.microsoft.com/office/drawing/2014/main" val="251004668"/>
                  </a:ext>
                </a:extLst>
              </a:tr>
              <a:tr h="559599">
                <a:tc>
                  <a:txBody>
                    <a:bodyPr/>
                    <a:lstStyle/>
                    <a:p>
                      <a:pPr algn="l" rtl="0" fontAlgn="ctr"/>
                      <a:r>
                        <a:rPr lang="zh-CN" altLang="en-US" sz="1600" b="0" i="0" u="none" strike="noStrike" dirty="0">
                          <a:solidFill>
                            <a:srgbClr val="000000"/>
                          </a:solidFill>
                          <a:effectLst/>
                          <a:latin typeface="+mn-ea"/>
                          <a:ea typeface="+mn-ea"/>
                        </a:rPr>
                        <a:t>四、重要会计政策和会计估计</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十二、有助于财务报表使用者评价企业管理资本的目标、政策及程序的信息</a:t>
                      </a:r>
                    </a:p>
                  </a:txBody>
                  <a:tcPr marL="342900" marR="4763" marT="4763" marB="0" anchor="ctr"/>
                </a:tc>
                <a:extLst>
                  <a:ext uri="{0D108BD9-81ED-4DB2-BD59-A6C34878D82A}">
                    <a16:rowId xmlns:a16="http://schemas.microsoft.com/office/drawing/2014/main" val="1135112807"/>
                  </a:ext>
                </a:extLst>
              </a:tr>
              <a:tr h="743098">
                <a:tc>
                  <a:txBody>
                    <a:bodyPr/>
                    <a:lstStyle/>
                    <a:p>
                      <a:pPr algn="l" rtl="0" fontAlgn="ctr"/>
                      <a:r>
                        <a:rPr lang="zh-CN" altLang="en-US" sz="1600" b="0" i="0" u="none" strike="noStrike" dirty="0">
                          <a:solidFill>
                            <a:srgbClr val="000000"/>
                          </a:solidFill>
                          <a:effectLst/>
                          <a:latin typeface="+mn-ea"/>
                          <a:ea typeface="+mn-ea"/>
                        </a:rPr>
                        <a:t>五、会计政策和会计估计变更以及差错更正的说明</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十三、母公司会计报表的主要项目附注</a:t>
                      </a:r>
                    </a:p>
                  </a:txBody>
                  <a:tcPr marL="342900" marR="4763" marT="4763" marB="0" anchor="ctr"/>
                </a:tc>
                <a:extLst>
                  <a:ext uri="{0D108BD9-81ED-4DB2-BD59-A6C34878D82A}">
                    <a16:rowId xmlns:a16="http://schemas.microsoft.com/office/drawing/2014/main" val="3882537513"/>
                  </a:ext>
                </a:extLst>
              </a:tr>
              <a:tr h="559599">
                <a:tc>
                  <a:txBody>
                    <a:bodyPr/>
                    <a:lstStyle/>
                    <a:p>
                      <a:pPr algn="l" rtl="0" fontAlgn="ctr"/>
                      <a:r>
                        <a:rPr lang="zh-CN" altLang="en-US" sz="1600" b="0" i="0" u="none" strike="noStrike" dirty="0">
                          <a:solidFill>
                            <a:srgbClr val="000000"/>
                          </a:solidFill>
                          <a:effectLst/>
                          <a:latin typeface="+mn-ea"/>
                          <a:ea typeface="+mn-ea"/>
                        </a:rPr>
                        <a:t>六、税项</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十四、按照有关财务会计制度应披露的其他内容。</a:t>
                      </a:r>
                    </a:p>
                  </a:txBody>
                  <a:tcPr marL="342900" marR="4763" marT="4763" marB="0" anchor="ctr"/>
                </a:tc>
                <a:extLst>
                  <a:ext uri="{0D108BD9-81ED-4DB2-BD59-A6C34878D82A}">
                    <a16:rowId xmlns:a16="http://schemas.microsoft.com/office/drawing/2014/main" val="2051344210"/>
                  </a:ext>
                </a:extLst>
              </a:tr>
              <a:tr h="559599">
                <a:tc>
                  <a:txBody>
                    <a:bodyPr/>
                    <a:lstStyle/>
                    <a:p>
                      <a:pPr algn="l" rtl="0" fontAlgn="ctr"/>
                      <a:r>
                        <a:rPr lang="zh-CN" altLang="en-US" sz="1600" b="0" i="0" u="none" strike="noStrike" dirty="0">
                          <a:solidFill>
                            <a:srgbClr val="000000"/>
                          </a:solidFill>
                          <a:effectLst/>
                          <a:latin typeface="+mn-ea"/>
                          <a:ea typeface="+mn-ea"/>
                        </a:rPr>
                        <a:t>七、企业合并及合并财务报表</a:t>
                      </a:r>
                    </a:p>
                  </a:txBody>
                  <a:tcPr marL="342900" marR="4763" marT="4763" marB="0" anchor="ctr"/>
                </a:tc>
                <a:tc>
                  <a:txBody>
                    <a:bodyPr/>
                    <a:lstStyle/>
                    <a:p>
                      <a:pPr algn="l" rtl="0" fontAlgn="ctr"/>
                      <a:r>
                        <a:rPr lang="zh-CN" altLang="en-US" sz="1600" b="0" i="0" u="none" strike="noStrike" dirty="0">
                          <a:solidFill>
                            <a:srgbClr val="000000"/>
                          </a:solidFill>
                          <a:effectLst/>
                          <a:latin typeface="+mn-ea"/>
                          <a:ea typeface="+mn-ea"/>
                        </a:rPr>
                        <a:t>十五、财务报表的批准</a:t>
                      </a:r>
                    </a:p>
                  </a:txBody>
                  <a:tcPr marL="342900" marR="4763" marT="4763" marB="0" anchor="ctr"/>
                </a:tc>
                <a:extLst>
                  <a:ext uri="{0D108BD9-81ED-4DB2-BD59-A6C34878D82A}">
                    <a16:rowId xmlns:a16="http://schemas.microsoft.com/office/drawing/2014/main" val="573357681"/>
                  </a:ext>
                </a:extLst>
              </a:tr>
              <a:tr h="559599">
                <a:tc>
                  <a:txBody>
                    <a:bodyPr/>
                    <a:lstStyle/>
                    <a:p>
                      <a:pPr algn="l" rtl="0" fontAlgn="ctr"/>
                      <a:r>
                        <a:rPr lang="zh-CN" altLang="en-US" sz="1600" b="1" i="0" u="none" strike="noStrike" dirty="0">
                          <a:solidFill>
                            <a:srgbClr val="FF0000"/>
                          </a:solidFill>
                          <a:effectLst/>
                          <a:latin typeface="+mn-ea"/>
                          <a:ea typeface="+mn-ea"/>
                        </a:rPr>
                        <a:t>八、合并财务报表重要项目的说明</a:t>
                      </a:r>
                    </a:p>
                  </a:txBody>
                  <a:tcPr marL="342900" marR="4763" marT="4763" marB="0" anchor="ctr"/>
                </a:tc>
                <a:tc>
                  <a:txBody>
                    <a:bodyPr/>
                    <a:lstStyle/>
                    <a:p>
                      <a:pPr algn="l"/>
                      <a:endParaRPr lang="zh-CN" altLang="en-US" sz="1600" b="0" i="0" dirty="0">
                        <a:latin typeface="+mn-ea"/>
                        <a:ea typeface="+mn-ea"/>
                      </a:endParaRPr>
                    </a:p>
                  </a:txBody>
                  <a:tcPr anchor="ctr"/>
                </a:tc>
                <a:extLst>
                  <a:ext uri="{0D108BD9-81ED-4DB2-BD59-A6C34878D82A}">
                    <a16:rowId xmlns:a16="http://schemas.microsoft.com/office/drawing/2014/main" val="2031044064"/>
                  </a:ext>
                </a:extLst>
              </a:tr>
            </a:tbl>
          </a:graphicData>
        </a:graphic>
      </p:graphicFrame>
      <p:pic>
        <p:nvPicPr>
          <p:cNvPr id="6" name="图片 5">
            <a:extLst>
              <a:ext uri="{FF2B5EF4-FFF2-40B4-BE49-F238E27FC236}">
                <a16:creationId xmlns:a16="http://schemas.microsoft.com/office/drawing/2014/main" id="{861C6592-937A-41D5-9B0B-DD6F7D1A172B}"/>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22">
            <a:extLst>
              <a:ext uri="{FF2B5EF4-FFF2-40B4-BE49-F238E27FC236}">
                <a16:creationId xmlns:a16="http://schemas.microsoft.com/office/drawing/2014/main" id="{299EE4CE-5AB8-4BEE-BD35-5F66ABFCA3F4}"/>
              </a:ext>
            </a:extLst>
          </p:cNvPr>
          <p:cNvSpPr>
            <a:spLocks noGrp="1" noChangeArrowheads="1"/>
          </p:cNvSpPr>
          <p:nvPr>
            <p:ph type="title" idx="4294967295"/>
          </p:nvPr>
        </p:nvSpPr>
        <p:spPr bwMode="auto">
          <a:xfrm>
            <a:off x="65426" y="310343"/>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zh-CN" altLang="en-US" sz="2000" b="1"/>
              <a:t>会计报表附注内容提要</a:t>
            </a:r>
            <a:endParaRPr lang="en-US" altLang="en-US"/>
          </a:p>
        </p:txBody>
      </p:sp>
      <p:sp>
        <p:nvSpPr>
          <p:cNvPr id="53252" name="Rectangle 524">
            <a:extLst>
              <a:ext uri="{FF2B5EF4-FFF2-40B4-BE49-F238E27FC236}">
                <a16:creationId xmlns:a16="http://schemas.microsoft.com/office/drawing/2014/main" id="{DA88B644-116D-477F-B4D4-E0F9D85A223B}"/>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910CBC6-7CE5-45E3-8D25-00A3CBBB8E08}" type="slidenum">
              <a:rPr lang="en-US" altLang="zh-CN" sz="1000">
                <a:latin typeface="Futura Hv"/>
                <a:ea typeface="宋体" panose="02010600030101010101" pitchFamily="2" charset="-122"/>
              </a:rPr>
              <a:pPr indent="0" algn="r" eaLnBrk="1" hangingPunct="1">
                <a:spcBef>
                  <a:spcPct val="0"/>
                </a:spcBef>
                <a:spcAft>
                  <a:spcPct val="0"/>
                </a:spcAft>
                <a:buSzTx/>
                <a:buNone/>
              </a:pPr>
              <a:t>32</a:t>
            </a:fld>
            <a:endParaRPr lang="en-US" altLang="zh-CN" sz="1000" dirty="0">
              <a:latin typeface="Futura Hv"/>
              <a:ea typeface="宋体" panose="02010600030101010101" pitchFamily="2" charset="-122"/>
            </a:endParaRPr>
          </a:p>
        </p:txBody>
      </p:sp>
      <p:pic>
        <p:nvPicPr>
          <p:cNvPr id="6" name="图片 5">
            <a:extLst>
              <a:ext uri="{FF2B5EF4-FFF2-40B4-BE49-F238E27FC236}">
                <a16:creationId xmlns:a16="http://schemas.microsoft.com/office/drawing/2014/main" id="{861C6592-937A-41D5-9B0B-DD6F7D1A172B}"/>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3" name="矩形 2">
            <a:extLst>
              <a:ext uri="{FF2B5EF4-FFF2-40B4-BE49-F238E27FC236}">
                <a16:creationId xmlns:a16="http://schemas.microsoft.com/office/drawing/2014/main" id="{6019FF81-B8E5-407B-9EFD-84A89359D0E3}"/>
              </a:ext>
            </a:extLst>
          </p:cNvPr>
          <p:cNvSpPr/>
          <p:nvPr/>
        </p:nvSpPr>
        <p:spPr>
          <a:xfrm>
            <a:off x="611560" y="1052736"/>
            <a:ext cx="7776864" cy="7617470"/>
          </a:xfrm>
          <a:prstGeom prst="rect">
            <a:avLst/>
          </a:prstGeom>
        </p:spPr>
        <p:txBody>
          <a:bodyPr wrap="square">
            <a:spAutoFit/>
          </a:bodyPr>
          <a:lstStyle/>
          <a:p>
            <a:pPr indent="12700">
              <a:lnSpc>
                <a:spcPct val="150000"/>
              </a:lnSpc>
            </a:pPr>
            <a:r>
              <a:rPr lang="en-US" altLang="zh-CN" sz="1800" b="0" dirty="0">
                <a:solidFill>
                  <a:srgbClr val="000000"/>
                </a:solidFill>
              </a:rPr>
              <a:t>1.</a:t>
            </a:r>
            <a:r>
              <a:rPr lang="zh-CN" altLang="en-US" sz="1800" b="0" dirty="0">
                <a:solidFill>
                  <a:srgbClr val="000000"/>
                </a:solidFill>
              </a:rPr>
              <a:t>根据资产负债表科目变化拆分了“应收票据及应收账款”及</a:t>
            </a:r>
            <a:r>
              <a:rPr lang="zh-CN" altLang="en-US" sz="2000" b="0" dirty="0">
                <a:solidFill>
                  <a:schemeClr val="tx1"/>
                </a:solidFill>
                <a:latin typeface="+mn-ea"/>
                <a:ea typeface="+mn-ea"/>
              </a:rPr>
              <a:t>“</a:t>
            </a:r>
            <a:r>
              <a:rPr lang="zh-CN" altLang="en-US" sz="1800" b="0" dirty="0">
                <a:solidFill>
                  <a:srgbClr val="000000"/>
                </a:solidFill>
              </a:rPr>
              <a:t>应付票据及应付账款”的附注内容，具体披露内容基本无变化。</a:t>
            </a:r>
          </a:p>
          <a:p>
            <a:pPr indent="12700">
              <a:lnSpc>
                <a:spcPct val="150000"/>
              </a:lnSpc>
            </a:pPr>
            <a:r>
              <a:rPr lang="en-US" altLang="zh-CN" sz="1800" b="0" dirty="0">
                <a:solidFill>
                  <a:srgbClr val="000000"/>
                </a:solidFill>
              </a:rPr>
              <a:t>2.</a:t>
            </a:r>
            <a:r>
              <a:rPr lang="zh-CN" altLang="en-US" sz="1800" b="0" dirty="0">
                <a:solidFill>
                  <a:srgbClr val="000000"/>
                </a:solidFill>
              </a:rPr>
              <a:t>根据新修订的“非货币资产交换”准则，对非货币资产交换部分的披露内容进行调整。</a:t>
            </a:r>
          </a:p>
          <a:p>
            <a:pPr indent="12700">
              <a:lnSpc>
                <a:spcPct val="150000"/>
              </a:lnSpc>
            </a:pPr>
            <a:r>
              <a:rPr lang="en-US" altLang="zh-CN" sz="1800" b="0" dirty="0">
                <a:solidFill>
                  <a:srgbClr val="000000"/>
                </a:solidFill>
              </a:rPr>
              <a:t>3.</a:t>
            </a:r>
            <a:r>
              <a:rPr lang="zh-CN" altLang="en-US" sz="1800" b="0" dirty="0">
                <a:solidFill>
                  <a:srgbClr val="000000"/>
                </a:solidFill>
              </a:rPr>
              <a:t>根据新修订的“债务重组”准则，对债务重组部分中债权人和债务人的披露内容进行了适应性调整。</a:t>
            </a:r>
            <a:endParaRPr lang="en-US" altLang="zh-CN" sz="1800" b="0" dirty="0">
              <a:solidFill>
                <a:srgbClr val="000000"/>
              </a:solidFill>
            </a:endParaRPr>
          </a:p>
          <a:p>
            <a:pPr indent="12700">
              <a:lnSpc>
                <a:spcPct val="150000"/>
              </a:lnSpc>
            </a:pPr>
            <a:r>
              <a:rPr lang="en-US" altLang="zh-CN" sz="1800" b="0" dirty="0">
                <a:solidFill>
                  <a:srgbClr val="000000"/>
                </a:solidFill>
              </a:rPr>
              <a:t>4.</a:t>
            </a:r>
            <a:r>
              <a:rPr lang="zh-CN" altLang="en-US" sz="1800" b="0" dirty="0">
                <a:solidFill>
                  <a:srgbClr val="000000"/>
                </a:solidFill>
              </a:rPr>
              <a:t>资产减值损失项目中增加“使用权减值损失”。</a:t>
            </a:r>
            <a:endParaRPr lang="en-US" altLang="zh-CN" sz="1800" b="0" dirty="0">
              <a:solidFill>
                <a:srgbClr val="000000"/>
              </a:solidFill>
            </a:endParaRPr>
          </a:p>
          <a:p>
            <a:pPr indent="12700">
              <a:lnSpc>
                <a:spcPct val="150000"/>
              </a:lnSpc>
            </a:pPr>
            <a:r>
              <a:rPr lang="en-US" altLang="zh-CN" sz="1800" b="0" dirty="0">
                <a:solidFill>
                  <a:srgbClr val="000000"/>
                </a:solidFill>
              </a:rPr>
              <a:t>5.</a:t>
            </a:r>
            <a:r>
              <a:rPr lang="zh-CN" altLang="en-US" sz="1800" b="0" dirty="0">
                <a:solidFill>
                  <a:srgbClr val="000000"/>
                </a:solidFill>
              </a:rPr>
              <a:t>增加了资产负债表中应收账款融资的披露内容。</a:t>
            </a:r>
            <a:endParaRPr lang="en-US" altLang="zh-CN" sz="1800" b="0" dirty="0">
              <a:solidFill>
                <a:srgbClr val="000000"/>
              </a:solidFill>
            </a:endParaRPr>
          </a:p>
          <a:p>
            <a:pPr indent="12700">
              <a:lnSpc>
                <a:spcPct val="150000"/>
              </a:lnSpc>
            </a:pPr>
            <a:endParaRPr lang="zh-CN" altLang="en-US"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zh-CN" altLang="en-US" sz="2000" b="0" dirty="0">
              <a:solidFill>
                <a:schemeClr val="tx1"/>
              </a:solidFill>
              <a:latin typeface="+mn-ea"/>
              <a:ea typeface="+mn-ea"/>
            </a:endParaRPr>
          </a:p>
        </p:txBody>
      </p:sp>
      <p:graphicFrame>
        <p:nvGraphicFramePr>
          <p:cNvPr id="2" name="表格 1">
            <a:extLst>
              <a:ext uri="{FF2B5EF4-FFF2-40B4-BE49-F238E27FC236}">
                <a16:creationId xmlns:a16="http://schemas.microsoft.com/office/drawing/2014/main" id="{46DB8E20-CDBA-4811-9967-04E28566DAF5}"/>
              </a:ext>
            </a:extLst>
          </p:cNvPr>
          <p:cNvGraphicFramePr>
            <a:graphicFrameLocks noGrp="1"/>
          </p:cNvGraphicFramePr>
          <p:nvPr>
            <p:extLst>
              <p:ext uri="{D42A27DB-BD31-4B8C-83A1-F6EECF244321}">
                <p14:modId xmlns:p14="http://schemas.microsoft.com/office/powerpoint/2010/main" val="1329926445"/>
              </p:ext>
            </p:extLst>
          </p:nvPr>
        </p:nvGraphicFramePr>
        <p:xfrm>
          <a:off x="611560" y="4566946"/>
          <a:ext cx="7543800" cy="2174422"/>
        </p:xfrm>
        <a:graphic>
          <a:graphicData uri="http://schemas.openxmlformats.org/drawingml/2006/table">
            <a:tbl>
              <a:tblPr firstRow="1" firstCol="1" bandRow="1"/>
              <a:tblGrid>
                <a:gridCol w="2326508">
                  <a:extLst>
                    <a:ext uri="{9D8B030D-6E8A-4147-A177-3AD203B41FA5}">
                      <a16:colId xmlns:a16="http://schemas.microsoft.com/office/drawing/2014/main" val="1710567999"/>
                    </a:ext>
                  </a:extLst>
                </a:gridCol>
                <a:gridCol w="2388367">
                  <a:extLst>
                    <a:ext uri="{9D8B030D-6E8A-4147-A177-3AD203B41FA5}">
                      <a16:colId xmlns:a16="http://schemas.microsoft.com/office/drawing/2014/main" val="1218232456"/>
                    </a:ext>
                  </a:extLst>
                </a:gridCol>
                <a:gridCol w="2828925">
                  <a:extLst>
                    <a:ext uri="{9D8B030D-6E8A-4147-A177-3AD203B41FA5}">
                      <a16:colId xmlns:a16="http://schemas.microsoft.com/office/drawing/2014/main" val="1324989966"/>
                    </a:ext>
                  </a:extLst>
                </a:gridCol>
              </a:tblGrid>
              <a:tr h="407501">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6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（六）应收款项融资</a:t>
                      </a:r>
                      <a:endParaRPr kumimoji="0" lang="en-US" altLang="zh-CN" sz="16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0531201"/>
                  </a:ext>
                </a:extLst>
              </a:tr>
              <a:tr h="407501">
                <a:tc>
                  <a:txBody>
                    <a:bodyPr/>
                    <a:lstStyle/>
                    <a:p>
                      <a:pPr algn="ctr">
                        <a:spcAft>
                          <a:spcPts val="0"/>
                        </a:spcAft>
                      </a:pPr>
                      <a:r>
                        <a:rPr lang="zh-CN" sz="1400" kern="0" dirty="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种  类</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0" dirty="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期末余额</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0" dirty="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年初余额</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3309307"/>
                  </a:ext>
                </a:extLst>
              </a:tr>
              <a:tr h="334150">
                <a:tc>
                  <a:txBody>
                    <a:bodyPr/>
                    <a:lstStyle/>
                    <a:p>
                      <a:pPr algn="ctr">
                        <a:spcAft>
                          <a:spcPts val="0"/>
                        </a:spcAft>
                      </a:pPr>
                      <a:r>
                        <a:rPr lang="zh-CN" sz="1400" kern="0" dirty="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应收票据</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2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20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3362374"/>
                  </a:ext>
                </a:extLst>
              </a:tr>
              <a:tr h="352080">
                <a:tc>
                  <a:txBody>
                    <a:bodyPr/>
                    <a:lstStyle/>
                    <a:p>
                      <a:pPr algn="ctr">
                        <a:spcAft>
                          <a:spcPts val="0"/>
                        </a:spcAft>
                      </a:pPr>
                      <a:r>
                        <a:rPr lang="zh-CN" sz="1400" kern="0" dirty="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应收账款</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2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20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4855875"/>
                  </a:ext>
                </a:extLst>
              </a:tr>
              <a:tr h="336595">
                <a:tc>
                  <a:txBody>
                    <a:bodyPr/>
                    <a:lstStyle/>
                    <a:p>
                      <a:pPr algn="ctr">
                        <a:spcAft>
                          <a:spcPts val="0"/>
                        </a:spcAft>
                      </a:pPr>
                      <a:r>
                        <a:rPr lang="zh-CN" sz="1400" kern="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合</a:t>
                      </a:r>
                      <a:r>
                        <a:rPr lang="en-US" sz="1400" kern="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  </a:t>
                      </a:r>
                      <a:r>
                        <a:rPr lang="zh-CN" sz="1400" kern="0">
                          <a:solidFill>
                            <a:srgbClr val="000000"/>
                          </a:solidFill>
                          <a:effectLst/>
                          <a:latin typeface="Calibri" panose="020F0502020204030204" pitchFamily="34" charset="0"/>
                          <a:ea typeface="仿宋_GB2312" panose="02010609030101010101" pitchFamily="49" charset="-122"/>
                          <a:cs typeface="宋体" panose="02010600030101010101" pitchFamily="2" charset="-122"/>
                        </a:rPr>
                        <a:t>计</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2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2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6660355"/>
                  </a:ext>
                </a:extLst>
              </a:tr>
              <a:tr h="336595">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Arial" panose="020B0604020202020204" pitchFamily="34" charset="0"/>
                        </a:rPr>
                        <a:t>注：</a:t>
                      </a:r>
                      <a:r>
                        <a:rPr kumimoji="0" lang="zh-CN" altLang="zh-CN" sz="14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Calibri" panose="020F0502020204030204" pitchFamily="34" charset="0"/>
                        </a:rPr>
                        <a:t>仅适用于执行新金融准则的企业。</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zh-CN" sz="10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sz="1000" dirty="0">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4883663"/>
                  </a:ext>
                </a:extLst>
              </a:tr>
            </a:tbl>
          </a:graphicData>
        </a:graphic>
      </p:graphicFrame>
    </p:spTree>
    <p:extLst>
      <p:ext uri="{BB962C8B-B14F-4D97-AF65-F5344CB8AC3E}">
        <p14:creationId xmlns:p14="http://schemas.microsoft.com/office/powerpoint/2010/main" val="1219487074"/>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22">
            <a:extLst>
              <a:ext uri="{FF2B5EF4-FFF2-40B4-BE49-F238E27FC236}">
                <a16:creationId xmlns:a16="http://schemas.microsoft.com/office/drawing/2014/main" id="{8F02751A-2E08-4460-9E21-CC6F5A4BDCF6}"/>
              </a:ext>
            </a:extLst>
          </p:cNvPr>
          <p:cNvSpPr txBox="1">
            <a:spLocks noChangeArrowheads="1"/>
          </p:cNvSpPr>
          <p:nvPr/>
        </p:nvSpPr>
        <p:spPr bwMode="auto">
          <a:xfrm>
            <a:off x="65426" y="310343"/>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r>
              <a:rPr lang="zh-CN" altLang="en-US" sz="2000" b="1"/>
              <a:t>会计报表附注内容提要</a:t>
            </a:r>
            <a:endParaRPr lang="en-US" altLang="en-US" b="0"/>
          </a:p>
        </p:txBody>
      </p:sp>
      <p:pic>
        <p:nvPicPr>
          <p:cNvPr id="3" name="图片 2">
            <a:extLst>
              <a:ext uri="{FF2B5EF4-FFF2-40B4-BE49-F238E27FC236}">
                <a16:creationId xmlns:a16="http://schemas.microsoft.com/office/drawing/2014/main" id="{BF3C6691-8C6E-4DA3-B480-F7C3611CCD62}"/>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4" name="矩形 3">
            <a:extLst>
              <a:ext uri="{FF2B5EF4-FFF2-40B4-BE49-F238E27FC236}">
                <a16:creationId xmlns:a16="http://schemas.microsoft.com/office/drawing/2014/main" id="{DACA8DB9-27F5-4E71-803D-1CEE0AA2D9C2}"/>
              </a:ext>
            </a:extLst>
          </p:cNvPr>
          <p:cNvSpPr/>
          <p:nvPr/>
        </p:nvSpPr>
        <p:spPr>
          <a:xfrm>
            <a:off x="611560" y="1319277"/>
            <a:ext cx="7776864" cy="400110"/>
          </a:xfrm>
          <a:prstGeom prst="rect">
            <a:avLst/>
          </a:prstGeom>
        </p:spPr>
        <p:txBody>
          <a:bodyPr wrap="square">
            <a:spAutoFit/>
          </a:bodyPr>
          <a:lstStyle/>
          <a:p>
            <a:pPr algn="just"/>
            <a:r>
              <a:rPr lang="en-US" altLang="zh-CN" sz="1800" b="0" dirty="0">
                <a:solidFill>
                  <a:srgbClr val="000000"/>
                </a:solidFill>
              </a:rPr>
              <a:t>6.</a:t>
            </a:r>
            <a:r>
              <a:rPr lang="zh-CN" altLang="en-US" sz="1800" b="0" dirty="0">
                <a:solidFill>
                  <a:srgbClr val="000000"/>
                </a:solidFill>
              </a:rPr>
              <a:t>修改了附注中固定资产分类情况</a:t>
            </a:r>
            <a:r>
              <a:rPr lang="zh-CN" altLang="en-US" sz="2000" b="0" dirty="0">
                <a:solidFill>
                  <a:schemeClr val="tx1"/>
                </a:solidFill>
                <a:latin typeface="+mn-ea"/>
                <a:ea typeface="+mn-ea"/>
              </a:rPr>
              <a:t>。</a:t>
            </a:r>
          </a:p>
        </p:txBody>
      </p:sp>
      <p:graphicFrame>
        <p:nvGraphicFramePr>
          <p:cNvPr id="8" name="表格 7">
            <a:extLst>
              <a:ext uri="{FF2B5EF4-FFF2-40B4-BE49-F238E27FC236}">
                <a16:creationId xmlns:a16="http://schemas.microsoft.com/office/drawing/2014/main" id="{36B52B6E-F5BF-40CD-8A8C-021BD4D2422D}"/>
              </a:ext>
            </a:extLst>
          </p:cNvPr>
          <p:cNvGraphicFramePr>
            <a:graphicFrameLocks noGrp="1"/>
          </p:cNvGraphicFramePr>
          <p:nvPr>
            <p:extLst>
              <p:ext uri="{D42A27DB-BD31-4B8C-83A1-F6EECF244321}">
                <p14:modId xmlns:p14="http://schemas.microsoft.com/office/powerpoint/2010/main" val="2925442044"/>
              </p:ext>
            </p:extLst>
          </p:nvPr>
        </p:nvGraphicFramePr>
        <p:xfrm>
          <a:off x="935596" y="1966529"/>
          <a:ext cx="7272808" cy="4342791"/>
        </p:xfrm>
        <a:graphic>
          <a:graphicData uri="http://schemas.openxmlformats.org/drawingml/2006/table">
            <a:tbl>
              <a:tblPr/>
              <a:tblGrid>
                <a:gridCol w="1760392">
                  <a:extLst>
                    <a:ext uri="{9D8B030D-6E8A-4147-A177-3AD203B41FA5}">
                      <a16:colId xmlns:a16="http://schemas.microsoft.com/office/drawing/2014/main" val="844311812"/>
                    </a:ext>
                  </a:extLst>
                </a:gridCol>
                <a:gridCol w="1510025">
                  <a:extLst>
                    <a:ext uri="{9D8B030D-6E8A-4147-A177-3AD203B41FA5}">
                      <a16:colId xmlns:a16="http://schemas.microsoft.com/office/drawing/2014/main" val="1101853555"/>
                    </a:ext>
                  </a:extLst>
                </a:gridCol>
                <a:gridCol w="1335289">
                  <a:extLst>
                    <a:ext uri="{9D8B030D-6E8A-4147-A177-3AD203B41FA5}">
                      <a16:colId xmlns:a16="http://schemas.microsoft.com/office/drawing/2014/main" val="3110159963"/>
                    </a:ext>
                  </a:extLst>
                </a:gridCol>
                <a:gridCol w="1333551">
                  <a:extLst>
                    <a:ext uri="{9D8B030D-6E8A-4147-A177-3AD203B41FA5}">
                      <a16:colId xmlns:a16="http://schemas.microsoft.com/office/drawing/2014/main" val="3836147860"/>
                    </a:ext>
                  </a:extLst>
                </a:gridCol>
                <a:gridCol w="1333551">
                  <a:extLst>
                    <a:ext uri="{9D8B030D-6E8A-4147-A177-3AD203B41FA5}">
                      <a16:colId xmlns:a16="http://schemas.microsoft.com/office/drawing/2014/main" val="434597234"/>
                    </a:ext>
                  </a:extLst>
                </a:gridCol>
              </a:tblGrid>
              <a:tr h="334095">
                <a:tc gridSpan="5">
                  <a:txBody>
                    <a:bodyPr/>
                    <a:lstStyle/>
                    <a:p>
                      <a:pPr marL="0" marR="0" lvl="0" indent="0" algn="l" defTabSz="914400" rtl="0" eaLnBrk="1" fontAlgn="auto" latinLnBrk="0" hangingPunct="1">
                        <a:lnSpc>
                          <a:spcPts val="1800"/>
                        </a:lnSpc>
                        <a:spcBef>
                          <a:spcPts val="0"/>
                        </a:spcBef>
                        <a:spcAft>
                          <a:spcPts val="0"/>
                        </a:spcAft>
                        <a:buClrTx/>
                        <a:buSzTx/>
                        <a:buFontTx/>
                        <a:buNone/>
                        <a:tabLst/>
                        <a:defRPr/>
                      </a:pPr>
                      <a:r>
                        <a:rPr kumimoji="0" lang="en-US" altLang="zh-CN" sz="20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1.</a:t>
                      </a:r>
                      <a:r>
                        <a:rPr kumimoji="0" lang="zh-CN" altLang="en-US" sz="20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固资产分类</a:t>
                      </a:r>
                      <a:endParaRPr kumimoji="0" lang="zh-CN" altLang="en-US" sz="800" b="0" i="0" u="none" strike="noStrike" cap="none" normalizeH="0" baseline="0" dirty="0">
                        <a:ln>
                          <a:noFill/>
                        </a:ln>
                        <a:solidFill>
                          <a:schemeClr val="tx1"/>
                        </a:solidFill>
                        <a:effectLst/>
                      </a:endParaRPr>
                    </a:p>
                  </a:txBody>
                  <a:tcPr marL="19050" marR="1905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800"/>
                        </a:lnSpc>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800"/>
                        </a:lnSpc>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800"/>
                        </a:lnSpc>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800"/>
                        </a:lnSpc>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828423"/>
                  </a:ext>
                </a:extLst>
              </a:tr>
              <a:tr h="334095">
                <a:tc>
                  <a:txBody>
                    <a:bodyPr/>
                    <a:lstStyle/>
                    <a:p>
                      <a:pPr algn="ctr">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项</a:t>
                      </a:r>
                      <a:r>
                        <a:rPr lang="en-US" sz="1400" kern="100" dirty="0">
                          <a:effectLst/>
                          <a:latin typeface="Calibri" panose="020F0502020204030204" pitchFamily="34" charset="0"/>
                          <a:ea typeface="仿宋_GB2312" panose="02010609030101010101" pitchFamily="49"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目</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年初余额</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本期增加</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400" kern="100">
                          <a:effectLst/>
                          <a:latin typeface="Calibri" panose="020F0502020204030204" pitchFamily="34" charset="0"/>
                          <a:ea typeface="仿宋_GB2312" panose="02010609030101010101" pitchFamily="49" charset="-122"/>
                          <a:cs typeface="Times New Roman" panose="02020603050405020304" pitchFamily="18" charset="0"/>
                        </a:rPr>
                        <a:t>本期减少</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期末余额</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2165403"/>
                  </a:ext>
                </a:extLst>
              </a:tr>
              <a:tr h="334095">
                <a:tc>
                  <a:txBody>
                    <a:bodyPr/>
                    <a:lstStyle/>
                    <a:p>
                      <a:pPr algn="l">
                        <a:lnSpc>
                          <a:spcPts val="1800"/>
                        </a:lnSpc>
                        <a:spcAft>
                          <a:spcPts val="0"/>
                        </a:spcAft>
                      </a:pPr>
                      <a:r>
                        <a:rPr lang="zh-CN" sz="1400" kern="100">
                          <a:effectLst/>
                          <a:latin typeface="Calibri" panose="020F0502020204030204" pitchFamily="34" charset="0"/>
                          <a:ea typeface="仿宋_GB2312" panose="02010609030101010101" pitchFamily="49" charset="-122"/>
                          <a:cs typeface="Times New Roman" panose="02020603050405020304" pitchFamily="18" charset="0"/>
                        </a:rPr>
                        <a:t>一、账面原值合计：</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0523560"/>
                  </a:ext>
                </a:extLst>
              </a:tr>
              <a:tr h="334095">
                <a:tc>
                  <a:txBody>
                    <a:bodyPr/>
                    <a:lstStyle/>
                    <a:p>
                      <a:pPr algn="l">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其中：土地资产</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27017"/>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房屋及建筑物</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2606947"/>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机器设备</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3603814"/>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运输工具</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1183721"/>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电子设备</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5603188"/>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办公设备</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410595"/>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酒店业家具</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4015271"/>
                  </a:ext>
                </a:extLst>
              </a:tr>
              <a:tr h="334095">
                <a:tc>
                  <a:txBody>
                    <a:bodyPr/>
                    <a:lstStyle/>
                    <a:p>
                      <a:pPr algn="l">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其他</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8941850"/>
                  </a:ext>
                </a:extLst>
              </a:tr>
              <a:tr h="333873">
                <a:tc>
                  <a:txBody>
                    <a:bodyPr/>
                    <a:lstStyle/>
                    <a:p>
                      <a:pPr algn="l">
                        <a:lnSpc>
                          <a:spcPts val="1800"/>
                        </a:lnSpc>
                        <a:spcAft>
                          <a:spcPts val="0"/>
                        </a:spcAft>
                      </a:pPr>
                      <a:r>
                        <a:rPr lang="zh-CN" sz="1400" kern="100" dirty="0">
                          <a:effectLst/>
                          <a:latin typeface="Calibri" panose="020F0502020204030204" pitchFamily="34" charset="0"/>
                          <a:ea typeface="仿宋_GB2312" panose="02010609030101010101" pitchFamily="49" charset="-122"/>
                          <a:cs typeface="Times New Roman" panose="02020603050405020304" pitchFamily="18" charset="0"/>
                        </a:rPr>
                        <a:t>二、累计折旧合计：</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仿宋_GB2312" panose="02010609030101010101" pitchFamily="49" charset="-122"/>
                          <a:ea typeface="宋体" panose="02010600030101010101" pitchFamily="2" charset="-122"/>
                          <a:cs typeface="Times New Roman" panose="02020603050405020304" pitchFamily="18" charset="0"/>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132751"/>
                  </a:ext>
                </a:extLst>
              </a:tr>
              <a:tr h="333873">
                <a:tc>
                  <a:txBody>
                    <a:bodyPr/>
                    <a:lstStyle/>
                    <a:p>
                      <a:pPr algn="ctr">
                        <a:lnSpc>
                          <a:spcPts val="1800"/>
                        </a:lnSpc>
                        <a:spcAft>
                          <a:spcPts val="0"/>
                        </a:spcAft>
                      </a:pP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7425026"/>
                  </a:ext>
                </a:extLst>
              </a:tr>
            </a:tbl>
          </a:graphicData>
        </a:graphic>
      </p:graphicFrame>
    </p:spTree>
    <p:extLst>
      <p:ext uri="{BB962C8B-B14F-4D97-AF65-F5344CB8AC3E}">
        <p14:creationId xmlns:p14="http://schemas.microsoft.com/office/powerpoint/2010/main" val="169036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761012"/>
            </a:gs>
            <a:gs pos="100000">
              <a:srgbClr val="E0E6F3"/>
            </a:gs>
            <a:gs pos="100000">
              <a:srgbClr val="CD181F"/>
            </a:gs>
            <a:gs pos="100000">
              <a:srgbClr val="E0E6F3"/>
            </a:gs>
          </a:gsLst>
          <a:lin ang="2700000" scaled="1"/>
        </a:gradFill>
        <a:effectLst/>
      </p:bgPr>
    </p:bg>
    <p:spTree>
      <p:nvGrpSpPr>
        <p:cNvPr id="1" name=""/>
        <p:cNvGrpSpPr/>
        <p:nvPr/>
      </p:nvGrpSpPr>
      <p:grpSpPr>
        <a:xfrm>
          <a:off x="0" y="0"/>
          <a:ext cx="0" cy="0"/>
          <a:chOff x="0" y="0"/>
          <a:chExt cx="0" cy="0"/>
        </a:xfrm>
      </p:grpSpPr>
      <p:sp>
        <p:nvSpPr>
          <p:cNvPr id="2" name="Rectangle 522">
            <a:extLst>
              <a:ext uri="{FF2B5EF4-FFF2-40B4-BE49-F238E27FC236}">
                <a16:creationId xmlns:a16="http://schemas.microsoft.com/office/drawing/2014/main" id="{8F02751A-2E08-4460-9E21-CC6F5A4BDCF6}"/>
              </a:ext>
            </a:extLst>
          </p:cNvPr>
          <p:cNvSpPr txBox="1">
            <a:spLocks noChangeArrowheads="1"/>
          </p:cNvSpPr>
          <p:nvPr/>
        </p:nvSpPr>
        <p:spPr bwMode="auto">
          <a:xfrm>
            <a:off x="65426" y="310343"/>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r>
              <a:rPr lang="zh-CN" altLang="en-US" sz="2000" b="1"/>
              <a:t>会计报表附注内容提要</a:t>
            </a:r>
            <a:endParaRPr lang="en-US" altLang="en-US" b="0"/>
          </a:p>
        </p:txBody>
      </p:sp>
      <p:pic>
        <p:nvPicPr>
          <p:cNvPr id="3" name="图片 2">
            <a:extLst>
              <a:ext uri="{FF2B5EF4-FFF2-40B4-BE49-F238E27FC236}">
                <a16:creationId xmlns:a16="http://schemas.microsoft.com/office/drawing/2014/main" id="{BF3C6691-8C6E-4DA3-B480-F7C3611CCD62}"/>
              </a:ext>
            </a:extLst>
          </p:cNvPr>
          <p:cNvPicPr>
            <a:picLocks noChangeAspect="1"/>
          </p:cNvPicPr>
          <p:nvPr/>
        </p:nvPicPr>
        <p:blipFill rotWithShape="1">
          <a:blip r:embed="rId4" cstate="print"/>
          <a:srcRect l="62857"/>
          <a:stretch>
            <a:fillRect/>
          </a:stretch>
        </p:blipFill>
        <p:spPr>
          <a:xfrm>
            <a:off x="6927478" y="90294"/>
            <a:ext cx="2359430" cy="838376"/>
          </a:xfrm>
          <a:prstGeom prst="rect">
            <a:avLst/>
          </a:prstGeom>
          <a:ln>
            <a:noFill/>
          </a:ln>
          <a:effectLst>
            <a:softEdge rad="112500"/>
          </a:effectLst>
        </p:spPr>
      </p:pic>
      <p:sp>
        <p:nvSpPr>
          <p:cNvPr id="4" name="矩形 3">
            <a:extLst>
              <a:ext uri="{FF2B5EF4-FFF2-40B4-BE49-F238E27FC236}">
                <a16:creationId xmlns:a16="http://schemas.microsoft.com/office/drawing/2014/main" id="{DACA8DB9-27F5-4E71-803D-1CEE0AA2D9C2}"/>
              </a:ext>
            </a:extLst>
          </p:cNvPr>
          <p:cNvSpPr/>
          <p:nvPr/>
        </p:nvSpPr>
        <p:spPr>
          <a:xfrm>
            <a:off x="611560" y="1484784"/>
            <a:ext cx="7776864" cy="3170099"/>
          </a:xfrm>
          <a:prstGeom prst="rect">
            <a:avLst/>
          </a:prstGeom>
        </p:spPr>
        <p:txBody>
          <a:bodyPr wrap="square">
            <a:spAutoFit/>
          </a:bodyPr>
          <a:lstStyle/>
          <a:p>
            <a:pPr algn="just"/>
            <a:r>
              <a:rPr lang="en-US" altLang="zh-CN" sz="1800" b="0" dirty="0">
                <a:solidFill>
                  <a:srgbClr val="000000"/>
                </a:solidFill>
              </a:rPr>
              <a:t>7.</a:t>
            </a:r>
            <a:r>
              <a:rPr lang="zh-CN" altLang="en-US" sz="1800" b="0" dirty="0">
                <a:solidFill>
                  <a:srgbClr val="000000"/>
                </a:solidFill>
              </a:rPr>
              <a:t>适用新租赁准则（出租人信息）</a:t>
            </a: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en-US" altLang="zh-CN" sz="2000" b="0" dirty="0">
              <a:solidFill>
                <a:schemeClr val="tx1"/>
              </a:solidFill>
              <a:latin typeface="+mn-ea"/>
              <a:ea typeface="+mn-ea"/>
            </a:endParaRPr>
          </a:p>
          <a:p>
            <a:pPr algn="just"/>
            <a:endParaRPr lang="zh-CN" altLang="en-US" sz="2000" b="0" dirty="0">
              <a:solidFill>
                <a:schemeClr val="tx1"/>
              </a:solidFill>
              <a:latin typeface="+mn-ea"/>
              <a:ea typeface="+mn-ea"/>
            </a:endParaRPr>
          </a:p>
        </p:txBody>
      </p:sp>
      <p:graphicFrame>
        <p:nvGraphicFramePr>
          <p:cNvPr id="5" name="表格 4">
            <a:extLst>
              <a:ext uri="{FF2B5EF4-FFF2-40B4-BE49-F238E27FC236}">
                <a16:creationId xmlns:a16="http://schemas.microsoft.com/office/drawing/2014/main" id="{10D631A1-7B7E-4308-8E71-8778C005830E}"/>
              </a:ext>
            </a:extLst>
          </p:cNvPr>
          <p:cNvGraphicFramePr>
            <a:graphicFrameLocks noGrp="1"/>
          </p:cNvGraphicFramePr>
          <p:nvPr>
            <p:extLst>
              <p:ext uri="{D42A27DB-BD31-4B8C-83A1-F6EECF244321}">
                <p14:modId xmlns:p14="http://schemas.microsoft.com/office/powerpoint/2010/main" val="1189330234"/>
              </p:ext>
            </p:extLst>
          </p:nvPr>
        </p:nvGraphicFramePr>
        <p:xfrm>
          <a:off x="4477492" y="2441730"/>
          <a:ext cx="4079695" cy="2926080"/>
        </p:xfrm>
        <a:graphic>
          <a:graphicData uri="http://schemas.openxmlformats.org/drawingml/2006/table">
            <a:tbl>
              <a:tblPr firstRow="1" firstCol="1" bandRow="1"/>
              <a:tblGrid>
                <a:gridCol w="3129873">
                  <a:extLst>
                    <a:ext uri="{9D8B030D-6E8A-4147-A177-3AD203B41FA5}">
                      <a16:colId xmlns:a16="http://schemas.microsoft.com/office/drawing/2014/main" val="4017926891"/>
                    </a:ext>
                  </a:extLst>
                </a:gridCol>
                <a:gridCol w="949822">
                  <a:extLst>
                    <a:ext uri="{9D8B030D-6E8A-4147-A177-3AD203B41FA5}">
                      <a16:colId xmlns:a16="http://schemas.microsoft.com/office/drawing/2014/main" val="100986839"/>
                    </a:ext>
                  </a:extLst>
                </a:gridCol>
              </a:tblGrid>
              <a:tr h="215900">
                <a:tc>
                  <a:txBody>
                    <a:bodyPr/>
                    <a:lstStyle/>
                    <a:p>
                      <a:pPr algn="ctr">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项目</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金额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9831803"/>
                  </a:ext>
                </a:extLst>
              </a:tr>
              <a:tr h="215900">
                <a:tc>
                  <a:txBody>
                    <a:bodyPr/>
                    <a:lstStyle/>
                    <a:p>
                      <a:pPr algn="l">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一、收入情况</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7235176"/>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租赁收入</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337014"/>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未计入租赁收款额的可变租赁付款额相关的收入</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4973287"/>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二、资产负债表日后连续五个会计年度每年将收到的未折现租赁收款额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5319215"/>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7619044"/>
                  </a:ext>
                </a:extLst>
              </a:tr>
              <a:tr h="215900">
                <a:tc>
                  <a:txBody>
                    <a:bodyPr/>
                    <a:lstStyle/>
                    <a:p>
                      <a:pPr algn="just">
                        <a:spcAft>
                          <a:spcPts val="0"/>
                        </a:spcAft>
                      </a:pPr>
                      <a:r>
                        <a:rPr lang="en-US" altLang="zh-CN" sz="1100" kern="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 …</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6552288"/>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5</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7401107"/>
                  </a:ext>
                </a:extLst>
              </a:tr>
              <a:tr h="215900">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三、剩余年度将收到的未折现租赁收款额总额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5109966"/>
                  </a:ext>
                </a:extLst>
              </a:tr>
              <a:tr h="215900">
                <a:tc>
                  <a:txBody>
                    <a:bodyPr/>
                    <a:lstStyle/>
                    <a:p>
                      <a:pPr algn="just">
                        <a:spcAft>
                          <a:spcPts val="0"/>
                        </a:spcAft>
                      </a:pP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2794253"/>
                  </a:ext>
                </a:extLst>
              </a:tr>
              <a:tr h="215900">
                <a:tc>
                  <a:txBody>
                    <a:bodyPr/>
                    <a:lstStyle/>
                    <a:p>
                      <a:pPr algn="just">
                        <a:spcAft>
                          <a:spcPts val="0"/>
                        </a:spcAft>
                      </a:pP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11635"/>
                  </a:ext>
                </a:extLst>
              </a:tr>
              <a:tr h="215900">
                <a:tc>
                  <a:txBody>
                    <a:bodyPr/>
                    <a:lstStyle/>
                    <a:p>
                      <a:pPr algn="just">
                        <a:spcAft>
                          <a:spcPts val="0"/>
                        </a:spcAft>
                      </a:pP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9999359"/>
                  </a:ext>
                </a:extLst>
              </a:tr>
              <a:tr h="215900">
                <a:tc>
                  <a:txBody>
                    <a:bodyPr/>
                    <a:lstStyle/>
                    <a:p>
                      <a:pPr algn="just">
                        <a:spcAft>
                          <a:spcPts val="0"/>
                        </a:spcAft>
                      </a:pP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5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0502833"/>
                  </a:ext>
                </a:extLst>
              </a:tr>
            </a:tbl>
          </a:graphicData>
        </a:graphic>
      </p:graphicFrame>
      <p:sp>
        <p:nvSpPr>
          <p:cNvPr id="6" name="Rectangle 1">
            <a:extLst>
              <a:ext uri="{FF2B5EF4-FFF2-40B4-BE49-F238E27FC236}">
                <a16:creationId xmlns:a16="http://schemas.microsoft.com/office/drawing/2014/main" id="{5691EBD8-4313-4F8A-B8E4-F4FDAD778CF2}"/>
              </a:ext>
            </a:extLst>
          </p:cNvPr>
          <p:cNvSpPr>
            <a:spLocks noChangeArrowheads="1"/>
          </p:cNvSpPr>
          <p:nvPr/>
        </p:nvSpPr>
        <p:spPr bwMode="auto">
          <a:xfrm>
            <a:off x="4283968" y="5432796"/>
            <a:ext cx="439248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出租人应当根据理解财务报表的需要，披露有关租赁活动的其他定性和定量信息。此类信息包括：</a:t>
            </a:r>
            <a:endParaRPr kumimoji="0" lang="zh-CN" altLang="zh-CN" sz="400" b="0" i="0" u="none" strike="noStrike" cap="none" normalizeH="0" baseline="0" dirty="0">
              <a:ln>
                <a:noFill/>
              </a:ln>
              <a:solidFill>
                <a:schemeClr val="tx1"/>
              </a:solidFill>
              <a:effectLst/>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a:t>
            </a:r>
            <a:r>
              <a:rPr kumimoji="0" lang="en-US" altLang="zh-CN"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1</a:t>
            </a:r>
            <a:r>
              <a:rPr kumimoji="0" lang="zh-CN" altLang="en-US"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）租赁活动的性质，如对租赁活动基本情况的描述；</a:t>
            </a:r>
            <a:endParaRPr kumimoji="0" lang="zh-CN" altLang="en-US" sz="400" b="0" i="0" u="none" strike="noStrike" cap="none" normalizeH="0" baseline="0" dirty="0">
              <a:ln>
                <a:noFill/>
              </a:ln>
              <a:solidFill>
                <a:schemeClr val="tx1"/>
              </a:solidFill>
              <a:effectLst/>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a:t>
            </a:r>
            <a:r>
              <a:rPr kumimoji="0" lang="en-US" altLang="zh-CN"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2</a:t>
            </a:r>
            <a:r>
              <a:rPr kumimoji="0" lang="zh-CN" altLang="en-US"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）对其在租赁资产中保留的权利进行风险管理的情况；</a:t>
            </a:r>
            <a:endParaRPr kumimoji="0" lang="zh-CN" altLang="en-US" sz="400" b="0" i="0" u="none" strike="noStrike" cap="none" normalizeH="0" baseline="0" dirty="0">
              <a:ln>
                <a:noFill/>
              </a:ln>
              <a:solidFill>
                <a:schemeClr val="tx1"/>
              </a:solidFill>
              <a:effectLst/>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a:t>
            </a:r>
            <a:r>
              <a:rPr kumimoji="0" lang="en-US" altLang="zh-CN"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3</a:t>
            </a:r>
            <a:r>
              <a:rPr kumimoji="0" lang="zh-CN" altLang="en-US" sz="1200" b="0" i="0" u="none" strike="noStrike" cap="none" normalizeH="0" baseline="0" dirty="0">
                <a:ln>
                  <a:noFill/>
                </a:ln>
                <a:solidFill>
                  <a:schemeClr val="tx1"/>
                </a:solidFill>
                <a:effectLst/>
                <a:latin typeface="Calibri" panose="020F0502020204030204" pitchFamily="34" charset="0"/>
                <a:ea typeface="仿宋_GB2312" panose="02010609030101010101" pitchFamily="49" charset="-122"/>
                <a:cs typeface="MingLiU" panose="02020509000000000000" pitchFamily="49" charset="-120"/>
              </a:rPr>
              <a:t>）其他相关信息。</a:t>
            </a:r>
            <a:endParaRPr kumimoji="0" lang="zh-CN" altLang="en-US" sz="400" b="0" i="0" u="none" strike="noStrike" cap="none" normalizeH="0" baseline="0" dirty="0">
              <a:ln>
                <a:noFill/>
              </a:ln>
              <a:solidFill>
                <a:schemeClr val="tx1"/>
              </a:solidFill>
              <a:effectLst/>
            </a:endParaRPr>
          </a:p>
        </p:txBody>
      </p:sp>
      <p:sp>
        <p:nvSpPr>
          <p:cNvPr id="11" name="Rectangle 476">
            <a:extLst>
              <a:ext uri="{FF2B5EF4-FFF2-40B4-BE49-F238E27FC236}">
                <a16:creationId xmlns:a16="http://schemas.microsoft.com/office/drawing/2014/main" id="{2A7F5464-65ED-4BD7-9C14-D86D7DD9DF55}"/>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FF581E98-9DDC-4454-8E00-2C9F0176CC9A}" type="slidenum">
              <a:rPr lang="en-US" altLang="zh-CN" sz="1000">
                <a:latin typeface="Futura Hv"/>
                <a:ea typeface="宋体" panose="02010600030101010101" pitchFamily="2" charset="-122"/>
              </a:rPr>
              <a:pPr indent="0" algn="r" eaLnBrk="1" hangingPunct="1">
                <a:spcBef>
                  <a:spcPct val="0"/>
                </a:spcBef>
                <a:spcAft>
                  <a:spcPct val="0"/>
                </a:spcAft>
                <a:buSzTx/>
                <a:buNone/>
              </a:pPr>
              <a:t>34</a:t>
            </a:fld>
            <a:endParaRPr lang="en-US" altLang="zh-CN" sz="1000" dirty="0">
              <a:latin typeface="Futura Hv"/>
              <a:ea typeface="宋体" panose="02010600030101010101" pitchFamily="2" charset="-122"/>
            </a:endParaRPr>
          </a:p>
        </p:txBody>
      </p:sp>
      <p:graphicFrame>
        <p:nvGraphicFramePr>
          <p:cNvPr id="12" name="表格 11">
            <a:extLst>
              <a:ext uri="{FF2B5EF4-FFF2-40B4-BE49-F238E27FC236}">
                <a16:creationId xmlns:a16="http://schemas.microsoft.com/office/drawing/2014/main" id="{4E20A573-DCA0-465F-80BD-66DB9D9422A2}"/>
              </a:ext>
            </a:extLst>
          </p:cNvPr>
          <p:cNvGraphicFramePr>
            <a:graphicFrameLocks noGrp="1"/>
          </p:cNvGraphicFramePr>
          <p:nvPr>
            <p:extLst>
              <p:ext uri="{D42A27DB-BD31-4B8C-83A1-F6EECF244321}">
                <p14:modId xmlns:p14="http://schemas.microsoft.com/office/powerpoint/2010/main" val="2786153162"/>
              </p:ext>
            </p:extLst>
          </p:nvPr>
        </p:nvGraphicFramePr>
        <p:xfrm>
          <a:off x="467543" y="2441730"/>
          <a:ext cx="3816424" cy="4199890"/>
        </p:xfrm>
        <a:graphic>
          <a:graphicData uri="http://schemas.openxmlformats.org/drawingml/2006/table">
            <a:tbl>
              <a:tblPr firstRow="1" firstCol="1" bandRow="1"/>
              <a:tblGrid>
                <a:gridCol w="3024337">
                  <a:extLst>
                    <a:ext uri="{9D8B030D-6E8A-4147-A177-3AD203B41FA5}">
                      <a16:colId xmlns:a16="http://schemas.microsoft.com/office/drawing/2014/main" val="959935498"/>
                    </a:ext>
                  </a:extLst>
                </a:gridCol>
                <a:gridCol w="792087">
                  <a:extLst>
                    <a:ext uri="{9D8B030D-6E8A-4147-A177-3AD203B41FA5}">
                      <a16:colId xmlns:a16="http://schemas.microsoft.com/office/drawing/2014/main" val="3461741644"/>
                    </a:ext>
                  </a:extLst>
                </a:gridCol>
              </a:tblGrid>
              <a:tr h="252095">
                <a:tc>
                  <a:txBody>
                    <a:bodyPr/>
                    <a:lstStyle/>
                    <a:p>
                      <a:pPr algn="ctr">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项目</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金额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4256280"/>
                  </a:ext>
                </a:extLst>
              </a:tr>
              <a:tr h="252095">
                <a:tc>
                  <a:txBody>
                    <a:bodyPr/>
                    <a:lstStyle/>
                    <a:p>
                      <a:pPr algn="l">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一、收入情况</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9868932"/>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销售损益</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1069141"/>
                  </a:ext>
                </a:extLst>
              </a:tr>
              <a:tr h="252095">
                <a:tc>
                  <a:txBody>
                    <a:bodyPr/>
                    <a:lstStyle/>
                    <a:p>
                      <a:pPr algn="just">
                        <a:spcAft>
                          <a:spcPts val="0"/>
                        </a:spcAft>
                      </a:pP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租赁投资净额的融资收益</a:t>
                      </a:r>
                      <a:endParaRPr lang="zh-CN" sz="11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1400936"/>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与未纳入租赁投资净额的可变租赁付款额相关的收入</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2647141"/>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二、资产负债表日后连续五个会计年度每年将收到的未折现租赁收款额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1996565"/>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427958"/>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3334609"/>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638707"/>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4</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0047392"/>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5</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0983281"/>
                  </a:ext>
                </a:extLst>
              </a:tr>
              <a:tr h="252095">
                <a:tc>
                  <a:txBody>
                    <a:bodyPr/>
                    <a:lstStyle/>
                    <a:p>
                      <a:pPr algn="just">
                        <a:spcAft>
                          <a:spcPts val="0"/>
                        </a:spcAft>
                      </a:pP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三、剩余年度将收到的未折现租赁收款额总额</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5967357"/>
                  </a:ext>
                </a:extLst>
              </a:tr>
              <a:tr h="252095">
                <a:tc>
                  <a:txBody>
                    <a:bodyPr/>
                    <a:lstStyle/>
                    <a:p>
                      <a:pPr algn="just">
                        <a:spcAft>
                          <a:spcPts val="0"/>
                        </a:spcAft>
                      </a:pP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0003278"/>
                  </a:ext>
                </a:extLst>
              </a:tr>
              <a:tr h="252095">
                <a:tc>
                  <a:txBody>
                    <a:bodyPr/>
                    <a:lstStyle/>
                    <a:p>
                      <a:pPr algn="just">
                        <a:spcAft>
                          <a:spcPts val="0"/>
                        </a:spcAft>
                      </a:pP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392179"/>
                  </a:ext>
                </a:extLst>
              </a:tr>
              <a:tr h="252095">
                <a:tc>
                  <a:txBody>
                    <a:bodyPr/>
                    <a:lstStyle/>
                    <a:p>
                      <a:pPr algn="just">
                        <a:spcAft>
                          <a:spcPts val="0"/>
                        </a:spcAft>
                      </a:pP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年以内（含</a:t>
                      </a: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endParaRPr lang="zh-CN" sz="11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8836044"/>
                  </a:ext>
                </a:extLst>
              </a:tr>
              <a:tr h="252095">
                <a:tc>
                  <a:txBody>
                    <a:bodyPr/>
                    <a:lstStyle/>
                    <a:p>
                      <a:pPr algn="just">
                        <a:spcAft>
                          <a:spcPts val="0"/>
                        </a:spcAft>
                      </a:pPr>
                      <a:r>
                        <a:rPr lang="en-US"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3</a:t>
                      </a:r>
                      <a:r>
                        <a:rPr lang="zh-CN" sz="11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年以上</a:t>
                      </a:r>
                      <a:endParaRPr lang="zh-CN" sz="11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1458929"/>
                  </a:ext>
                </a:extLst>
              </a:tr>
            </a:tbl>
          </a:graphicData>
        </a:graphic>
      </p:graphicFrame>
      <p:sp>
        <p:nvSpPr>
          <p:cNvPr id="14" name="Rectangle 1">
            <a:extLst>
              <a:ext uri="{FF2B5EF4-FFF2-40B4-BE49-F238E27FC236}">
                <a16:creationId xmlns:a16="http://schemas.microsoft.com/office/drawing/2014/main" id="{B47B41BA-D6BB-42ED-A3B8-A3C751A64649}"/>
              </a:ext>
            </a:extLst>
          </p:cNvPr>
          <p:cNvSpPr>
            <a:spLocks noChangeArrowheads="1"/>
          </p:cNvSpPr>
          <p:nvPr/>
        </p:nvSpPr>
        <p:spPr bwMode="auto">
          <a:xfrm>
            <a:off x="429815" y="1979007"/>
            <a:ext cx="23762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zh-CN" altLang="en-US" sz="1800" b="0" dirty="0">
                <a:latin typeface="宋体" panose="02010600030101010101" pitchFamily="2" charset="-122"/>
              </a:rPr>
              <a:t>融资租赁</a:t>
            </a:r>
            <a:endParaRPr kumimoji="0" lang="zh-CN" altLang="en-US" sz="700" b="0" i="0" u="none" strike="noStrike" cap="none" normalizeH="0" baseline="0" dirty="0">
              <a:ln>
                <a:noFill/>
              </a:ln>
              <a:solidFill>
                <a:schemeClr val="tx1"/>
              </a:solidFill>
              <a:effectLst/>
              <a:latin typeface="宋体" panose="02010600030101010101" pitchFamily="2" charset="-122"/>
            </a:endParaRPr>
          </a:p>
        </p:txBody>
      </p:sp>
      <p:sp>
        <p:nvSpPr>
          <p:cNvPr id="15" name="Rectangle 1">
            <a:extLst>
              <a:ext uri="{FF2B5EF4-FFF2-40B4-BE49-F238E27FC236}">
                <a16:creationId xmlns:a16="http://schemas.microsoft.com/office/drawing/2014/main" id="{E860A899-796E-48C3-84F7-FF8743FABEAE}"/>
              </a:ext>
            </a:extLst>
          </p:cNvPr>
          <p:cNvSpPr>
            <a:spLocks noChangeArrowheads="1"/>
          </p:cNvSpPr>
          <p:nvPr/>
        </p:nvSpPr>
        <p:spPr bwMode="auto">
          <a:xfrm>
            <a:off x="4409119" y="1979007"/>
            <a:ext cx="23762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zh-CN" altLang="en-US" sz="1800" b="0" dirty="0">
                <a:latin typeface="宋体" panose="02010600030101010101" pitchFamily="2" charset="-122"/>
              </a:rPr>
              <a:t>经营租赁</a:t>
            </a:r>
            <a:endParaRPr kumimoji="0" lang="zh-CN" altLang="en-US" sz="700" b="0" i="0" u="none" strike="noStrike" cap="none" normalizeH="0" baseline="0" dirty="0">
              <a:ln>
                <a:noFill/>
              </a:ln>
              <a:solidFill>
                <a:schemeClr val="tx1"/>
              </a:solidFill>
              <a:effectLst/>
              <a:latin typeface="宋体" panose="02010600030101010101" pitchFamily="2" charset="-122"/>
            </a:endParaRPr>
          </a:p>
        </p:txBody>
      </p:sp>
    </p:spTree>
    <p:extLst>
      <p:ext uri="{BB962C8B-B14F-4D97-AF65-F5344CB8AC3E}">
        <p14:creationId xmlns:p14="http://schemas.microsoft.com/office/powerpoint/2010/main" val="685550873"/>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22">
            <a:extLst>
              <a:ext uri="{FF2B5EF4-FFF2-40B4-BE49-F238E27FC236}">
                <a16:creationId xmlns:a16="http://schemas.microsoft.com/office/drawing/2014/main" id="{8F02751A-2E08-4460-9E21-CC6F5A4BDCF6}"/>
              </a:ext>
            </a:extLst>
          </p:cNvPr>
          <p:cNvSpPr txBox="1">
            <a:spLocks noChangeArrowheads="1"/>
          </p:cNvSpPr>
          <p:nvPr/>
        </p:nvSpPr>
        <p:spPr bwMode="auto">
          <a:xfrm>
            <a:off x="65426" y="310343"/>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r>
              <a:rPr lang="zh-CN" altLang="en-US" sz="2000" b="1"/>
              <a:t>会计报表附注内容提要</a:t>
            </a:r>
            <a:endParaRPr lang="en-US" altLang="en-US" b="0"/>
          </a:p>
        </p:txBody>
      </p:sp>
      <p:pic>
        <p:nvPicPr>
          <p:cNvPr id="3" name="图片 2">
            <a:extLst>
              <a:ext uri="{FF2B5EF4-FFF2-40B4-BE49-F238E27FC236}">
                <a16:creationId xmlns:a16="http://schemas.microsoft.com/office/drawing/2014/main" id="{BF3C6691-8C6E-4DA3-B480-F7C3611CCD62}"/>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4" name="矩形 3">
            <a:extLst>
              <a:ext uri="{FF2B5EF4-FFF2-40B4-BE49-F238E27FC236}">
                <a16:creationId xmlns:a16="http://schemas.microsoft.com/office/drawing/2014/main" id="{DACA8DB9-27F5-4E71-803D-1CEE0AA2D9C2}"/>
              </a:ext>
            </a:extLst>
          </p:cNvPr>
          <p:cNvSpPr/>
          <p:nvPr/>
        </p:nvSpPr>
        <p:spPr>
          <a:xfrm>
            <a:off x="611560" y="1484784"/>
            <a:ext cx="7776864" cy="369332"/>
          </a:xfrm>
          <a:prstGeom prst="rect">
            <a:avLst/>
          </a:prstGeom>
        </p:spPr>
        <p:txBody>
          <a:bodyPr wrap="square">
            <a:spAutoFit/>
          </a:bodyPr>
          <a:lstStyle/>
          <a:p>
            <a:pPr algn="just"/>
            <a:r>
              <a:rPr lang="en-US" altLang="zh-CN" sz="1800" b="0" dirty="0">
                <a:solidFill>
                  <a:srgbClr val="000000"/>
                </a:solidFill>
              </a:rPr>
              <a:t>7.</a:t>
            </a:r>
            <a:r>
              <a:rPr lang="zh-CN" altLang="en-US" sz="1800" b="0" dirty="0">
                <a:solidFill>
                  <a:srgbClr val="000000"/>
                </a:solidFill>
              </a:rPr>
              <a:t>适用新租赁准则（承租人信息）</a:t>
            </a:r>
          </a:p>
        </p:txBody>
      </p:sp>
      <p:graphicFrame>
        <p:nvGraphicFramePr>
          <p:cNvPr id="7" name="表格 6">
            <a:extLst>
              <a:ext uri="{FF2B5EF4-FFF2-40B4-BE49-F238E27FC236}">
                <a16:creationId xmlns:a16="http://schemas.microsoft.com/office/drawing/2014/main" id="{A6397EF7-FAFA-4035-9167-2A0878632DC3}"/>
              </a:ext>
            </a:extLst>
          </p:cNvPr>
          <p:cNvGraphicFramePr>
            <a:graphicFrameLocks noGrp="1"/>
          </p:cNvGraphicFramePr>
          <p:nvPr>
            <p:extLst>
              <p:ext uri="{D42A27DB-BD31-4B8C-83A1-F6EECF244321}">
                <p14:modId xmlns:p14="http://schemas.microsoft.com/office/powerpoint/2010/main" val="3153039230"/>
              </p:ext>
            </p:extLst>
          </p:nvPr>
        </p:nvGraphicFramePr>
        <p:xfrm>
          <a:off x="899592" y="2104097"/>
          <a:ext cx="6984776" cy="2574585"/>
        </p:xfrm>
        <a:graphic>
          <a:graphicData uri="http://schemas.openxmlformats.org/drawingml/2006/table">
            <a:tbl>
              <a:tblPr firstRow="1" firstCol="1" bandRow="1"/>
              <a:tblGrid>
                <a:gridCol w="4744376">
                  <a:extLst>
                    <a:ext uri="{9D8B030D-6E8A-4147-A177-3AD203B41FA5}">
                      <a16:colId xmlns:a16="http://schemas.microsoft.com/office/drawing/2014/main" val="2416396876"/>
                    </a:ext>
                  </a:extLst>
                </a:gridCol>
                <a:gridCol w="2240400">
                  <a:extLst>
                    <a:ext uri="{9D8B030D-6E8A-4147-A177-3AD203B41FA5}">
                      <a16:colId xmlns:a16="http://schemas.microsoft.com/office/drawing/2014/main" val="912482580"/>
                    </a:ext>
                  </a:extLst>
                </a:gridCol>
              </a:tblGrid>
              <a:tr h="286065">
                <a:tc>
                  <a:txBody>
                    <a:bodyPr/>
                    <a:lstStyle/>
                    <a:p>
                      <a:pPr algn="ctr">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项目</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金额</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5725757"/>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租赁负债的利息费用</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7506842"/>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计入当期损益的短期租赁费用</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1866803"/>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低价值资产租赁费用</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0885157"/>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未纳入租赁负债计量的可变租赁付款额</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0539687"/>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转租使用权资产取得的收入</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3740631"/>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与租赁相关的总现金流出</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829721"/>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售后租回交易产生的相关损益</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22610"/>
                  </a:ext>
                </a:extLst>
              </a:tr>
              <a:tr h="286065">
                <a:tc>
                  <a:txBody>
                    <a:bodyPr/>
                    <a:lstStyle/>
                    <a:p>
                      <a:pPr algn="just">
                        <a:spcAft>
                          <a:spcPts val="0"/>
                        </a:spcAft>
                      </a:pPr>
                      <a:r>
                        <a:rPr lang="zh-CN" sz="16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其他</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6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960056"/>
                  </a:ext>
                </a:extLst>
              </a:tr>
            </a:tbl>
          </a:graphicData>
        </a:graphic>
      </p:graphicFrame>
      <p:sp>
        <p:nvSpPr>
          <p:cNvPr id="8" name="Rectangle 2">
            <a:extLst>
              <a:ext uri="{FF2B5EF4-FFF2-40B4-BE49-F238E27FC236}">
                <a16:creationId xmlns:a16="http://schemas.microsoft.com/office/drawing/2014/main" id="{C75B0A8D-479C-44B9-B825-314D60D0BCD4}"/>
              </a:ext>
            </a:extLst>
          </p:cNvPr>
          <p:cNvSpPr>
            <a:spLocks noChangeArrowheads="1"/>
          </p:cNvSpPr>
          <p:nvPr/>
        </p:nvSpPr>
        <p:spPr bwMode="auto">
          <a:xfrm>
            <a:off x="827584" y="4653136"/>
            <a:ext cx="7209251"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承租人应当根据理解财务报表的需要，披露有关租赁活动的其他定性和定量信息。此类信息包括：</a:t>
            </a:r>
            <a:endParaRPr kumimoji="0" lang="zh-CN" altLang="en-US" sz="600" b="0" i="0" u="none" strike="noStrike" cap="none" normalizeH="0" baseline="0" dirty="0">
              <a:ln>
                <a:noFill/>
              </a:ln>
              <a:solidFill>
                <a:schemeClr val="tx1"/>
              </a:solidFill>
              <a:effectLst/>
              <a:latin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1</a:t>
            </a: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）租赁活动的性质，如对租赁活动基本情况的描述；</a:t>
            </a:r>
            <a:endParaRPr kumimoji="0" lang="zh-CN" altLang="en-US" sz="600" b="0" i="0" u="none" strike="noStrike" cap="none" normalizeH="0" baseline="0" dirty="0">
              <a:ln>
                <a:noFill/>
              </a:ln>
              <a:solidFill>
                <a:schemeClr val="tx1"/>
              </a:solidFill>
              <a:effectLst/>
              <a:latin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2</a:t>
            </a: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）未纳入租赁负债计量的未来潜在现金流出；</a:t>
            </a:r>
            <a:endParaRPr kumimoji="0" lang="zh-CN" altLang="en-US" sz="600" b="0" i="0" u="none" strike="noStrike" cap="none" normalizeH="0" baseline="0" dirty="0">
              <a:ln>
                <a:noFill/>
              </a:ln>
              <a:solidFill>
                <a:schemeClr val="tx1"/>
              </a:solidFill>
              <a:effectLst/>
              <a:latin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3</a:t>
            </a: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）租赁导致的限制或承诺；</a:t>
            </a:r>
            <a:endParaRPr kumimoji="0" lang="zh-CN" altLang="en-US" sz="600" b="0" i="0" u="none" strike="noStrike" cap="none" normalizeH="0" baseline="0" dirty="0">
              <a:ln>
                <a:noFill/>
              </a:ln>
              <a:solidFill>
                <a:schemeClr val="tx1"/>
              </a:solidFill>
              <a:effectLst/>
              <a:latin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4</a:t>
            </a: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）售后租回交易的其他信息；</a:t>
            </a:r>
            <a:endParaRPr kumimoji="0" lang="zh-CN" altLang="en-US" sz="600" b="0" i="0" u="none" strike="noStrike" cap="none" normalizeH="0" baseline="0" dirty="0">
              <a:ln>
                <a:noFill/>
              </a:ln>
              <a:solidFill>
                <a:schemeClr val="tx1"/>
              </a:solidFill>
              <a:effectLst/>
              <a:latin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5</a:t>
            </a:r>
            <a:r>
              <a:rPr kumimoji="0" lang="zh-CN" altLang="en-US" b="0" i="0" u="none" strike="noStrike" cap="none" normalizeH="0" baseline="0" dirty="0">
                <a:ln>
                  <a:noFill/>
                </a:ln>
                <a:solidFill>
                  <a:schemeClr val="tx1"/>
                </a:solidFill>
                <a:effectLst/>
                <a:latin typeface="宋体" panose="02010600030101010101" pitchFamily="2" charset="-122"/>
                <a:cs typeface="Calibri" panose="020F0502020204030204" pitchFamily="34" charset="0"/>
              </a:rPr>
              <a:t>）其他相关信息。</a:t>
            </a:r>
            <a:endParaRPr kumimoji="0" lang="zh-CN" altLang="en-US" sz="2400" b="0" i="0" u="none" strike="noStrike" cap="none" normalizeH="0" baseline="0" dirty="0">
              <a:ln>
                <a:noFill/>
              </a:ln>
              <a:solidFill>
                <a:schemeClr val="tx1"/>
              </a:solidFill>
              <a:effectLst/>
              <a:latin typeface="宋体" panose="02010600030101010101" pitchFamily="2" charset="-122"/>
            </a:endParaRPr>
          </a:p>
        </p:txBody>
      </p:sp>
      <p:sp>
        <p:nvSpPr>
          <p:cNvPr id="11" name="Rectangle 476">
            <a:extLst>
              <a:ext uri="{FF2B5EF4-FFF2-40B4-BE49-F238E27FC236}">
                <a16:creationId xmlns:a16="http://schemas.microsoft.com/office/drawing/2014/main" id="{0D3FDB08-2B59-41EC-B4A0-A22E872EF70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FF581E98-9DDC-4454-8E00-2C9F0176CC9A}" type="slidenum">
              <a:rPr lang="en-US" altLang="zh-CN" sz="1000">
                <a:latin typeface="Futura Hv"/>
                <a:ea typeface="宋体" panose="02010600030101010101" pitchFamily="2" charset="-122"/>
              </a:rPr>
              <a:pPr indent="0" algn="r" eaLnBrk="1" hangingPunct="1">
                <a:spcBef>
                  <a:spcPct val="0"/>
                </a:spcBef>
                <a:spcAft>
                  <a:spcPct val="0"/>
                </a:spcAft>
                <a:buSzTx/>
                <a:buNone/>
              </a:pPr>
              <a:t>35</a:t>
            </a:fld>
            <a:endParaRPr lang="en-US" altLang="zh-CN" sz="1000" dirty="0">
              <a:latin typeface="Futura Hv"/>
              <a:ea typeface="宋体" panose="02010600030101010101" pitchFamily="2" charset="-122"/>
            </a:endParaRPr>
          </a:p>
        </p:txBody>
      </p:sp>
    </p:spTree>
    <p:extLst>
      <p:ext uri="{BB962C8B-B14F-4D97-AF65-F5344CB8AC3E}">
        <p14:creationId xmlns:p14="http://schemas.microsoft.com/office/powerpoint/2010/main" val="33834194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90">
            <a:extLst>
              <a:ext uri="{FF2B5EF4-FFF2-40B4-BE49-F238E27FC236}">
                <a16:creationId xmlns:a16="http://schemas.microsoft.com/office/drawing/2014/main" id="{38C55DDF-938E-426A-8CF7-053FD4E3330F}"/>
              </a:ext>
            </a:extLst>
          </p:cNvPr>
          <p:cNvSpPr>
            <a:spLocks noGrp="1" noChangeArrowheads="1"/>
          </p:cNvSpPr>
          <p:nvPr>
            <p:ph idx="4294967295"/>
          </p:nvPr>
        </p:nvSpPr>
        <p:spPr>
          <a:xfrm>
            <a:off x="441257" y="1478962"/>
            <a:ext cx="8261487" cy="1734014"/>
          </a:xfrm>
        </p:spPr>
        <p:txBody>
          <a:bodyPr/>
          <a:lstStyle/>
          <a:p>
            <a:pPr>
              <a:spcBef>
                <a:spcPts val="0"/>
              </a:spcBef>
              <a:spcAft>
                <a:spcPts val="0"/>
              </a:spcAft>
              <a:buFont typeface="Wingdings" panose="05000000000000000000" pitchFamily="2" charset="2"/>
              <a:buChar char="p"/>
            </a:pPr>
            <a:r>
              <a:rPr lang="zh-CN" altLang="en-US" sz="2400" dirty="0"/>
              <a:t>各省（区、市）财政厅（局）通过统一报表平台报送汇总及分户数据；</a:t>
            </a:r>
            <a:endParaRPr lang="en-US" altLang="en-US" sz="3200" dirty="0"/>
          </a:p>
          <a:p>
            <a:pPr>
              <a:spcBef>
                <a:spcPts val="0"/>
              </a:spcBef>
              <a:spcAft>
                <a:spcPts val="0"/>
              </a:spcAft>
              <a:buFont typeface="Wingdings" panose="05000000000000000000" pitchFamily="2" charset="2"/>
              <a:buChar char="p"/>
            </a:pPr>
            <a:r>
              <a:rPr lang="zh-CN" altLang="en-US" sz="2400" dirty="0"/>
              <a:t>不适用网络报送方式的单位（企业），在财政部网站资产管理司频道下载统一报表单机版客户端。</a:t>
            </a:r>
            <a:endParaRPr lang="en-US" altLang="en-US" sz="3200" dirty="0"/>
          </a:p>
          <a:p>
            <a:pPr>
              <a:buNone/>
            </a:pPr>
            <a:endParaRPr lang="en-US" altLang="zh-CN" sz="1200" b="1" dirty="0">
              <a:solidFill>
                <a:srgbClr val="FF9900"/>
              </a:solidFill>
            </a:endParaRPr>
          </a:p>
          <a:p>
            <a:pPr>
              <a:buNone/>
            </a:pPr>
            <a:endParaRPr lang="en-US" altLang="zh-CN" sz="1200" b="1" dirty="0">
              <a:solidFill>
                <a:srgbClr val="FF9900"/>
              </a:solidFill>
            </a:endParaRPr>
          </a:p>
        </p:txBody>
      </p:sp>
      <p:sp>
        <p:nvSpPr>
          <p:cNvPr id="48131" name="Rectangle 492">
            <a:extLst>
              <a:ext uri="{FF2B5EF4-FFF2-40B4-BE49-F238E27FC236}">
                <a16:creationId xmlns:a16="http://schemas.microsoft.com/office/drawing/2014/main" id="{A004951E-6927-4B0E-A584-0C76E01E1028}"/>
              </a:ext>
            </a:extLst>
          </p:cNvPr>
          <p:cNvSpPr>
            <a:spLocks noGrp="1" noChangeArrowheads="1"/>
          </p:cNvSpPr>
          <p:nvPr>
            <p:ph type="title" idx="4294967295"/>
          </p:nvPr>
        </p:nvSpPr>
        <p:spPr bwMode="auto">
          <a:xfrm>
            <a:off x="114131" y="306075"/>
            <a:ext cx="7993062"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zh-CN" altLang="en-US" sz="2000" b="1" dirty="0"/>
              <a:t>决算网络报送方式</a:t>
            </a:r>
            <a:endParaRPr lang="en-US" altLang="en-US" dirty="0"/>
          </a:p>
        </p:txBody>
      </p:sp>
      <p:sp>
        <p:nvSpPr>
          <p:cNvPr id="48132" name="Rectangle 494">
            <a:extLst>
              <a:ext uri="{FF2B5EF4-FFF2-40B4-BE49-F238E27FC236}">
                <a16:creationId xmlns:a16="http://schemas.microsoft.com/office/drawing/2014/main" id="{765F8CC6-C25D-4892-8611-E8B125F49E03}"/>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AA3A8BE9-8469-403B-9328-8AA395D6B8F3}" type="slidenum">
              <a:rPr lang="en-US" altLang="zh-CN" sz="1000">
                <a:latin typeface="Futura Hv"/>
                <a:ea typeface="宋体" panose="02010600030101010101" pitchFamily="2" charset="-122"/>
              </a:rPr>
              <a:pPr indent="0" algn="r" eaLnBrk="1" hangingPunct="1">
                <a:spcBef>
                  <a:spcPct val="0"/>
                </a:spcBef>
                <a:spcAft>
                  <a:spcPct val="0"/>
                </a:spcAft>
                <a:buSzTx/>
                <a:buNone/>
              </a:pPr>
              <a:t>36</a:t>
            </a:fld>
            <a:endParaRPr lang="en-US" altLang="zh-CN" sz="1000" dirty="0">
              <a:latin typeface="Futura Hv"/>
              <a:ea typeface="宋体" panose="02010600030101010101" pitchFamily="2" charset="-122"/>
            </a:endParaRPr>
          </a:p>
        </p:txBody>
      </p:sp>
      <p:grpSp>
        <p:nvGrpSpPr>
          <p:cNvPr id="7" name="组合 6">
            <a:extLst>
              <a:ext uri="{FF2B5EF4-FFF2-40B4-BE49-F238E27FC236}">
                <a16:creationId xmlns:a16="http://schemas.microsoft.com/office/drawing/2014/main" id="{3F9A2FD4-3F31-421C-A5E6-126F8B871161}"/>
              </a:ext>
            </a:extLst>
          </p:cNvPr>
          <p:cNvGrpSpPr/>
          <p:nvPr/>
        </p:nvGrpSpPr>
        <p:grpSpPr>
          <a:xfrm>
            <a:off x="729375" y="3396294"/>
            <a:ext cx="7685249" cy="2395528"/>
            <a:chOff x="487151" y="4246572"/>
            <a:chExt cx="7685249" cy="2395528"/>
          </a:xfrm>
        </p:grpSpPr>
        <p:pic>
          <p:nvPicPr>
            <p:cNvPr id="5" name="图形 4" descr="条形图演示文稿">
              <a:extLst>
                <a:ext uri="{FF2B5EF4-FFF2-40B4-BE49-F238E27FC236}">
                  <a16:creationId xmlns:a16="http://schemas.microsoft.com/office/drawing/2014/main" id="{CED47340-6A29-4E85-883B-59F8BD48D2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151" y="4246572"/>
              <a:ext cx="914400" cy="914400"/>
            </a:xfrm>
            <a:prstGeom prst="rect">
              <a:avLst/>
            </a:prstGeom>
          </p:spPr>
        </p:pic>
        <p:sp>
          <p:nvSpPr>
            <p:cNvPr id="6" name="矩形 5">
              <a:extLst>
                <a:ext uri="{FF2B5EF4-FFF2-40B4-BE49-F238E27FC236}">
                  <a16:creationId xmlns:a16="http://schemas.microsoft.com/office/drawing/2014/main" id="{89A0BBC1-775D-48F1-BDAE-0F902308734F}"/>
                </a:ext>
              </a:extLst>
            </p:cNvPr>
            <p:cNvSpPr/>
            <p:nvPr/>
          </p:nvSpPr>
          <p:spPr>
            <a:xfrm>
              <a:off x="1403648" y="4246572"/>
              <a:ext cx="6768752" cy="2395528"/>
            </a:xfrm>
            <a:prstGeom prst="rect">
              <a:avLst/>
            </a:prstGeom>
          </p:spPr>
          <p:txBody>
            <a:bodyPr wrap="square">
              <a:spAutoFit/>
            </a:bodyPr>
            <a:lstStyle/>
            <a:p>
              <a:pPr marL="342900" indent="-342900">
                <a:spcBef>
                  <a:spcPts val="500"/>
                </a:spcBef>
                <a:spcAft>
                  <a:spcPts val="500"/>
                </a:spcAft>
                <a:buSzPct val="100000"/>
              </a:pPr>
              <a:r>
                <a:rPr lang="zh-CN" altLang="en-US" sz="1800" dirty="0">
                  <a:solidFill>
                    <a:srgbClr val="FF0000"/>
                  </a:solidFill>
                  <a:latin typeface="+mn-lt"/>
                  <a:ea typeface="+mn-ea"/>
                </a:rPr>
                <a:t>报送平台：</a:t>
              </a:r>
              <a:endParaRPr lang="en-US" altLang="zh-CN" sz="1800" dirty="0">
                <a:solidFill>
                  <a:srgbClr val="FF0000"/>
                </a:solidFill>
                <a:latin typeface="+mn-lt"/>
                <a:ea typeface="+mn-ea"/>
              </a:endParaRPr>
            </a:p>
            <a:p>
              <a:pPr marL="800100" lvl="1" indent="-342900">
                <a:spcBef>
                  <a:spcPts val="500"/>
                </a:spcBef>
                <a:spcAft>
                  <a:spcPts val="500"/>
                </a:spcAft>
                <a:buSzPct val="100000"/>
              </a:pPr>
              <a:r>
                <a:rPr lang="zh-CN" altLang="en-US" sz="1800" dirty="0">
                  <a:solidFill>
                    <a:srgbClr val="000000"/>
                  </a:solidFill>
                  <a:latin typeface="+mn-lt"/>
                  <a:ea typeface="+mn-ea"/>
                </a:rPr>
                <a:t>财政部统一报表平台网络报送系统</a:t>
              </a:r>
              <a:endParaRPr lang="en-US" altLang="zh-CN" sz="1800" dirty="0">
                <a:solidFill>
                  <a:srgbClr val="000000"/>
                </a:solidFill>
                <a:latin typeface="+mn-lt"/>
                <a:ea typeface="+mn-ea"/>
              </a:endParaRPr>
            </a:p>
            <a:p>
              <a:pPr marL="800100" lvl="1" indent="-342900">
                <a:spcBef>
                  <a:spcPts val="500"/>
                </a:spcBef>
                <a:spcAft>
                  <a:spcPts val="500"/>
                </a:spcAft>
                <a:buSzPct val="100000"/>
              </a:pPr>
              <a:r>
                <a:rPr lang="zh-CN" altLang="en-US" sz="1800" dirty="0">
                  <a:solidFill>
                    <a:srgbClr val="000000"/>
                  </a:solidFill>
                  <a:latin typeface="+mn-lt"/>
                  <a:ea typeface="+mn-ea"/>
                </a:rPr>
                <a:t>（</a:t>
              </a:r>
              <a:r>
                <a:rPr lang="en-US" altLang="zh-CN" sz="1800" dirty="0">
                  <a:solidFill>
                    <a:srgbClr val="000000"/>
                  </a:solidFill>
                  <a:latin typeface="+mn-lt"/>
                  <a:ea typeface="+mn-ea"/>
                </a:rPr>
                <a:t>https ://tybb.mof.gov.cn</a:t>
              </a:r>
              <a:r>
                <a:rPr lang="zh-CN" altLang="en-US" sz="1800" dirty="0">
                  <a:solidFill>
                    <a:srgbClr val="000000"/>
                  </a:solidFill>
                  <a:latin typeface="+mn-lt"/>
                  <a:ea typeface="+mn-ea"/>
                </a:rPr>
                <a:t>）</a:t>
              </a:r>
            </a:p>
            <a:p>
              <a:pPr marL="342900" indent="-342900">
                <a:spcBef>
                  <a:spcPts val="500"/>
                </a:spcBef>
                <a:spcAft>
                  <a:spcPts val="500"/>
                </a:spcAft>
                <a:buSzPct val="100000"/>
              </a:pPr>
              <a:r>
                <a:rPr lang="zh-CN" altLang="en-US" sz="1800" dirty="0">
                  <a:solidFill>
                    <a:srgbClr val="FF0000"/>
                  </a:solidFill>
                  <a:latin typeface="+mn-lt"/>
                  <a:ea typeface="+mn-ea"/>
                </a:rPr>
                <a:t>系统操作手册下载：</a:t>
              </a:r>
              <a:endParaRPr lang="en-US" altLang="zh-CN" sz="1800" dirty="0">
                <a:solidFill>
                  <a:srgbClr val="FF0000"/>
                </a:solidFill>
                <a:latin typeface="+mn-lt"/>
                <a:ea typeface="+mn-ea"/>
              </a:endParaRPr>
            </a:p>
            <a:p>
              <a:pPr marL="800100" lvl="1" indent="-342900">
                <a:spcBef>
                  <a:spcPts val="500"/>
                </a:spcBef>
                <a:spcAft>
                  <a:spcPts val="500"/>
                </a:spcAft>
                <a:buSzPct val="100000"/>
              </a:pPr>
              <a:r>
                <a:rPr lang="zh-CN" altLang="en-US" sz="1800" dirty="0">
                  <a:solidFill>
                    <a:srgbClr val="000000"/>
                  </a:solidFill>
                  <a:latin typeface="+mn-lt"/>
                  <a:ea typeface="+mn-ea"/>
                </a:rPr>
                <a:t>财政部网站资产管理司</a:t>
              </a:r>
              <a:r>
                <a:rPr lang="en-US" altLang="zh-CN" sz="1800" dirty="0">
                  <a:solidFill>
                    <a:srgbClr val="000000"/>
                  </a:solidFill>
                  <a:latin typeface="+mn-lt"/>
                  <a:ea typeface="+mn-ea"/>
                </a:rPr>
                <a:t>-</a:t>
              </a:r>
              <a:r>
                <a:rPr lang="zh-CN" altLang="en-US" sz="1800" dirty="0">
                  <a:solidFill>
                    <a:srgbClr val="000000"/>
                  </a:solidFill>
                  <a:latin typeface="+mn-lt"/>
                  <a:ea typeface="+mn-ea"/>
                </a:rPr>
                <a:t>国有企业财务信息管理专题栏目</a:t>
              </a:r>
            </a:p>
            <a:p>
              <a:pPr marL="800100" lvl="1" indent="-342900">
                <a:spcBef>
                  <a:spcPts val="500"/>
                </a:spcBef>
                <a:spcAft>
                  <a:spcPts val="500"/>
                </a:spcAft>
                <a:buSzPct val="100000"/>
              </a:pPr>
              <a:r>
                <a:rPr lang="zh-CN" altLang="en-US" sz="1800" dirty="0">
                  <a:solidFill>
                    <a:srgbClr val="000000"/>
                  </a:solidFill>
                  <a:latin typeface="+mn-lt"/>
                  <a:ea typeface="+mn-ea"/>
                </a:rPr>
                <a:t>（</a:t>
              </a:r>
              <a:r>
                <a:rPr lang="en-US" altLang="zh-CN" sz="1800" dirty="0">
                  <a:solidFill>
                    <a:srgbClr val="000000"/>
                  </a:solidFill>
                  <a:latin typeface="+mn-lt"/>
                  <a:ea typeface="+mn-ea"/>
                </a:rPr>
                <a:t>http://zcgls.mof.gov.cn/zhuantilanmu/gyqicwxxgl</a:t>
              </a:r>
              <a:r>
                <a:rPr lang="zh-CN" altLang="en-US" sz="1800" dirty="0">
                  <a:solidFill>
                    <a:srgbClr val="000000"/>
                  </a:solidFill>
                  <a:latin typeface="+mn-lt"/>
                  <a:ea typeface="+mn-ea"/>
                </a:rPr>
                <a:t>）</a:t>
              </a:r>
            </a:p>
          </p:txBody>
        </p:sp>
      </p:grpSp>
      <p:pic>
        <p:nvPicPr>
          <p:cNvPr id="9" name="图片 8">
            <a:extLst>
              <a:ext uri="{FF2B5EF4-FFF2-40B4-BE49-F238E27FC236}">
                <a16:creationId xmlns:a16="http://schemas.microsoft.com/office/drawing/2014/main" id="{3CFF5FE1-894F-41F2-ADCF-9A8BE36A1719}"/>
              </a:ext>
            </a:extLst>
          </p:cNvPr>
          <p:cNvPicPr>
            <a:picLocks noChangeAspect="1"/>
          </p:cNvPicPr>
          <p:nvPr/>
        </p:nvPicPr>
        <p:blipFill rotWithShape="1">
          <a:blip r:embed="rId5"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498">
            <a:extLst>
              <a:ext uri="{FF2B5EF4-FFF2-40B4-BE49-F238E27FC236}">
                <a16:creationId xmlns:a16="http://schemas.microsoft.com/office/drawing/2014/main" id="{06917619-6F2C-42CC-AC26-D3F73249C3C1}"/>
              </a:ext>
            </a:extLst>
          </p:cNvPr>
          <p:cNvSpPr>
            <a:spLocks noGrp="1" noChangeArrowheads="1"/>
          </p:cNvSpPr>
          <p:nvPr>
            <p:ph type="title" idx="4294967295"/>
          </p:nvPr>
        </p:nvSpPr>
        <p:spPr bwMode="auto">
          <a:xfrm>
            <a:off x="114131" y="291730"/>
            <a:ext cx="7993062"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zh-CN" altLang="en-US" sz="2000" b="1" dirty="0"/>
              <a:t>决算送审材料清单及时间安排（部门、地方适用）</a:t>
            </a:r>
            <a:endParaRPr lang="en-US" altLang="en-US" dirty="0"/>
          </a:p>
        </p:txBody>
      </p:sp>
      <p:sp>
        <p:nvSpPr>
          <p:cNvPr id="49156" name="Rectangle 500">
            <a:extLst>
              <a:ext uri="{FF2B5EF4-FFF2-40B4-BE49-F238E27FC236}">
                <a16:creationId xmlns:a16="http://schemas.microsoft.com/office/drawing/2014/main" id="{97FB37DA-5E2F-40C8-B7B9-51B63622AF5E}"/>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EE298588-C942-44C6-A914-B537CB42E39A}" type="slidenum">
              <a:rPr lang="en-US" altLang="zh-CN" sz="1000">
                <a:latin typeface="Futura Hv"/>
                <a:ea typeface="宋体" panose="02010600030101010101" pitchFamily="2" charset="-122"/>
              </a:rPr>
              <a:pPr indent="0" algn="r" eaLnBrk="1" hangingPunct="1">
                <a:spcBef>
                  <a:spcPct val="0"/>
                </a:spcBef>
                <a:spcAft>
                  <a:spcPct val="0"/>
                </a:spcAft>
                <a:buSzTx/>
                <a:buNone/>
              </a:pPr>
              <a:t>37</a:t>
            </a:fld>
            <a:endParaRPr lang="en-US" altLang="zh-CN" sz="1000" dirty="0">
              <a:latin typeface="Futura Hv"/>
              <a:ea typeface="宋体" panose="02010600030101010101" pitchFamily="2" charset="-122"/>
            </a:endParaRPr>
          </a:p>
        </p:txBody>
      </p:sp>
      <p:pic>
        <p:nvPicPr>
          <p:cNvPr id="6" name="图片 5">
            <a:extLst>
              <a:ext uri="{FF2B5EF4-FFF2-40B4-BE49-F238E27FC236}">
                <a16:creationId xmlns:a16="http://schemas.microsoft.com/office/drawing/2014/main" id="{7DEE9EE9-8B32-443F-8FF4-5F4808C0CB66}"/>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7" name="Rectangle 36">
            <a:extLst>
              <a:ext uri="{FF2B5EF4-FFF2-40B4-BE49-F238E27FC236}">
                <a16:creationId xmlns:a16="http://schemas.microsoft.com/office/drawing/2014/main" id="{0C3D7C8D-200D-45B3-A728-FFE4C2C85894}"/>
              </a:ext>
            </a:extLst>
          </p:cNvPr>
          <p:cNvSpPr>
            <a:spLocks noChangeArrowheads="1"/>
          </p:cNvSpPr>
          <p:nvPr/>
        </p:nvSpPr>
        <p:spPr bwMode="auto">
          <a:xfrm>
            <a:off x="628315" y="1094110"/>
            <a:ext cx="7992888" cy="502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zh-CN" altLang="en-US" sz="1800" dirty="0">
                <a:latin typeface="Futura Hv"/>
                <a:ea typeface="宋体" panose="02010600030101010101" pitchFamily="2" charset="-122"/>
              </a:rPr>
              <a:t>一、报送资料</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（一）纸质材料</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1</a:t>
            </a:r>
            <a:r>
              <a:rPr lang="zh-CN" altLang="en-US" sz="1800" b="0" dirty="0">
                <a:latin typeface="Futura Hv"/>
                <a:ea typeface="宋体" panose="02010600030101010101" pitchFamily="2" charset="-122"/>
              </a:rPr>
              <a:t>、封面</a:t>
            </a: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2</a:t>
            </a:r>
            <a:r>
              <a:rPr lang="zh-CN" altLang="en-US" sz="1800" b="0" dirty="0">
                <a:latin typeface="Futura Hv"/>
                <a:ea typeface="宋体" panose="02010600030101010101" pitchFamily="2" charset="-122"/>
              </a:rPr>
              <a:t>、</a:t>
            </a:r>
            <a:r>
              <a:rPr lang="en-US" altLang="zh-CN" sz="1800" b="0" dirty="0">
                <a:latin typeface="Futura Hv"/>
                <a:ea typeface="宋体" panose="02010600030101010101" pitchFamily="2" charset="-122"/>
              </a:rPr>
              <a:t>2019</a:t>
            </a:r>
            <a:r>
              <a:rPr lang="zh-CN" altLang="en-US" sz="1800" b="0" dirty="0">
                <a:latin typeface="Futura Hv"/>
                <a:ea typeface="宋体" panose="02010600030101010101" pitchFamily="2" charset="-122"/>
              </a:rPr>
              <a:t>年度汇总的决算报表；</a:t>
            </a:r>
          </a:p>
          <a:p>
            <a:pPr>
              <a:lnSpc>
                <a:spcPct val="150000"/>
              </a:lnSpc>
              <a:spcBef>
                <a:spcPct val="0"/>
              </a:spcBef>
              <a:spcAft>
                <a:spcPct val="0"/>
              </a:spcAft>
              <a:buSzTx/>
              <a:buFontTx/>
              <a:buNone/>
            </a:pPr>
            <a:r>
              <a:rPr lang="en-US" altLang="zh-CN" sz="1800" b="0" dirty="0">
                <a:latin typeface="Futura Hv"/>
                <a:ea typeface="宋体" panose="02010600030101010101" pitchFamily="2" charset="-122"/>
              </a:rPr>
              <a:t>3</a:t>
            </a:r>
            <a:r>
              <a:rPr lang="zh-CN" altLang="en-US" sz="1800" b="0" dirty="0">
                <a:latin typeface="Futura Hv"/>
                <a:ea typeface="宋体" panose="02010600030101010101" pitchFamily="2" charset="-122"/>
              </a:rPr>
              <a:t>、财务情况说明书（部门、地方）；</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（按以上顺序加具封面、编排目录和页码、装订成册后加盖本单位印章，以正式行文方式报送。）</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（二）电子材料</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汇总和全部单户企业电子数据及财务情况说明书电子文档。</a:t>
            </a:r>
          </a:p>
          <a:p>
            <a:pPr>
              <a:lnSpc>
                <a:spcPct val="150000"/>
              </a:lnSpc>
              <a:spcBef>
                <a:spcPct val="0"/>
              </a:spcBef>
              <a:spcAft>
                <a:spcPct val="0"/>
              </a:spcAft>
              <a:buSzTx/>
              <a:buFontTx/>
              <a:buNone/>
            </a:pPr>
            <a:r>
              <a:rPr lang="zh-CN" altLang="en-US" sz="1800" dirty="0">
                <a:latin typeface="Futura Hv"/>
                <a:ea typeface="宋体" panose="02010600030101010101" pitchFamily="2" charset="-122"/>
              </a:rPr>
              <a:t>二、报送时间</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决算报送时间：</a:t>
            </a:r>
            <a:r>
              <a:rPr lang="en-US" altLang="zh-CN" sz="1800" dirty="0">
                <a:latin typeface="Futura Hv"/>
                <a:ea typeface="宋体" panose="02010600030101010101" pitchFamily="2" charset="-122"/>
              </a:rPr>
              <a:t>2020</a:t>
            </a:r>
            <a:r>
              <a:rPr lang="zh-CN" altLang="en-US" sz="1800" dirty="0">
                <a:latin typeface="Futura Hv"/>
                <a:ea typeface="宋体" panose="02010600030101010101" pitchFamily="2" charset="-122"/>
              </a:rPr>
              <a:t>年</a:t>
            </a:r>
            <a:r>
              <a:rPr lang="en-US" altLang="zh-CN" sz="1800" dirty="0">
                <a:latin typeface="Futura Hv"/>
                <a:ea typeface="宋体" panose="02010600030101010101" pitchFamily="2" charset="-122"/>
              </a:rPr>
              <a:t>4</a:t>
            </a:r>
            <a:r>
              <a:rPr lang="zh-CN" altLang="en-US" sz="1800" dirty="0">
                <a:latin typeface="Futura Hv"/>
                <a:ea typeface="宋体" panose="02010600030101010101" pitchFamily="2" charset="-122"/>
              </a:rPr>
              <a:t>月</a:t>
            </a:r>
            <a:r>
              <a:rPr lang="en-US" altLang="zh-CN" sz="1800" dirty="0">
                <a:latin typeface="Futura Hv"/>
                <a:ea typeface="宋体" panose="02010600030101010101" pitchFamily="2" charset="-122"/>
              </a:rPr>
              <a:t>30</a:t>
            </a:r>
            <a:r>
              <a:rPr lang="zh-CN" altLang="en-US" sz="1800" dirty="0">
                <a:latin typeface="Futura Hv"/>
                <a:ea typeface="宋体" panose="02010600030101010101" pitchFamily="2" charset="-122"/>
              </a:rPr>
              <a:t>日前</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决算验审时间：</a:t>
            </a:r>
            <a:r>
              <a:rPr lang="en-US" altLang="zh-CN" sz="1800" dirty="0">
                <a:latin typeface="Futura Hv"/>
                <a:ea typeface="宋体" panose="02010600030101010101" pitchFamily="2" charset="-122"/>
              </a:rPr>
              <a:t>2020</a:t>
            </a:r>
            <a:r>
              <a:rPr lang="zh-CN" altLang="en-US" sz="1800" dirty="0">
                <a:latin typeface="Futura Hv"/>
                <a:ea typeface="宋体" panose="02010600030101010101" pitchFamily="2" charset="-122"/>
              </a:rPr>
              <a:t>年</a:t>
            </a:r>
            <a:r>
              <a:rPr lang="en-US" altLang="zh-CN" sz="1800" dirty="0">
                <a:latin typeface="Futura Hv"/>
                <a:ea typeface="宋体" panose="02010600030101010101" pitchFamily="2" charset="-122"/>
              </a:rPr>
              <a:t>5</a:t>
            </a:r>
            <a:r>
              <a:rPr lang="zh-CN" altLang="en-US" sz="1800" dirty="0">
                <a:latin typeface="Futura Hv"/>
                <a:ea typeface="宋体" panose="02010600030101010101" pitchFamily="2" charset="-122"/>
              </a:rPr>
              <a:t>月</a:t>
            </a:r>
            <a:r>
              <a:rPr lang="zh-CN" altLang="en-US" sz="1800" b="0" dirty="0">
                <a:latin typeface="Futura Hv"/>
                <a:ea typeface="宋体" panose="02010600030101010101" pitchFamily="2" charset="-122"/>
              </a:rPr>
              <a:t>（具体时间根据实际会审通知的正式文件）</a:t>
            </a:r>
          </a:p>
        </p:txBody>
      </p:sp>
    </p:spTree>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0">
            <a:extLst>
              <a:ext uri="{FF2B5EF4-FFF2-40B4-BE49-F238E27FC236}">
                <a16:creationId xmlns:a16="http://schemas.microsoft.com/office/drawing/2014/main" id="{B22BF398-751C-4F6C-9B58-F85206D957D1}"/>
              </a:ext>
            </a:extLst>
          </p:cNvPr>
          <p:cNvSpPr>
            <a:spLocks noGrp="1" noChangeArrowheads="1"/>
          </p:cNvSpPr>
          <p:nvPr>
            <p:ph type="title" idx="4294967295"/>
          </p:nvPr>
        </p:nvSpPr>
        <p:spPr bwMode="auto">
          <a:xfrm>
            <a:off x="928688" y="285750"/>
            <a:ext cx="6884987" cy="461963"/>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zh-CN" altLang="en-US" sz="2000" b="1" dirty="0">
                <a:latin typeface="Arial" panose="020B0604020202020204" pitchFamily="34" charset="0"/>
              </a:rPr>
              <a:t>         目            录</a:t>
            </a:r>
            <a:endParaRPr lang="en-US" altLang="en-US" dirty="0"/>
          </a:p>
        </p:txBody>
      </p:sp>
      <p:sp>
        <p:nvSpPr>
          <p:cNvPr id="10249" name="Rectangle 14">
            <a:extLst>
              <a:ext uri="{FF2B5EF4-FFF2-40B4-BE49-F238E27FC236}">
                <a16:creationId xmlns:a16="http://schemas.microsoft.com/office/drawing/2014/main" id="{2D650639-4554-4F40-BD5A-FF575B45FE6C}"/>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98377D8B-59C4-42C4-898A-494613881B08}" type="slidenum">
              <a:rPr lang="en-US" altLang="zh-CN" sz="1000">
                <a:latin typeface="Futura Hv"/>
                <a:ea typeface="宋体" panose="02010600030101010101" pitchFamily="2" charset="-122"/>
              </a:rPr>
              <a:pPr indent="0" algn="r" eaLnBrk="1" hangingPunct="1">
                <a:spcBef>
                  <a:spcPct val="0"/>
                </a:spcBef>
                <a:spcAft>
                  <a:spcPct val="0"/>
                </a:spcAft>
                <a:buSzTx/>
                <a:buNone/>
              </a:pPr>
              <a:t>38</a:t>
            </a:fld>
            <a:endParaRPr lang="en-US" altLang="zh-CN" sz="1000" dirty="0">
              <a:latin typeface="Futura Hv"/>
              <a:ea typeface="宋体" panose="02010600030101010101" pitchFamily="2" charset="-122"/>
            </a:endParaRPr>
          </a:p>
        </p:txBody>
      </p:sp>
      <p:pic>
        <p:nvPicPr>
          <p:cNvPr id="17" name="图片 16">
            <a:extLst>
              <a:ext uri="{FF2B5EF4-FFF2-40B4-BE49-F238E27FC236}">
                <a16:creationId xmlns:a16="http://schemas.microsoft.com/office/drawing/2014/main" id="{2A15771B-2166-47B3-BA33-2B768E89A99F}"/>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grpSp>
        <p:nvGrpSpPr>
          <p:cNvPr id="4" name="组合 3">
            <a:extLst>
              <a:ext uri="{FF2B5EF4-FFF2-40B4-BE49-F238E27FC236}">
                <a16:creationId xmlns:a16="http://schemas.microsoft.com/office/drawing/2014/main" id="{2324D778-94A2-4435-AF3F-5CD6EC27865A}"/>
              </a:ext>
            </a:extLst>
          </p:cNvPr>
          <p:cNvGrpSpPr/>
          <p:nvPr/>
        </p:nvGrpSpPr>
        <p:grpSpPr>
          <a:xfrm>
            <a:off x="1153191" y="1138497"/>
            <a:ext cx="6766854" cy="5386847"/>
            <a:chOff x="1259632" y="1138497"/>
            <a:chExt cx="6766854" cy="5386847"/>
          </a:xfrm>
        </p:grpSpPr>
        <p:grpSp>
          <p:nvGrpSpPr>
            <p:cNvPr id="7" name="Group 31">
              <a:extLst>
                <a:ext uri="{FF2B5EF4-FFF2-40B4-BE49-F238E27FC236}">
                  <a16:creationId xmlns:a16="http://schemas.microsoft.com/office/drawing/2014/main" id="{48043C2F-E4E8-48B2-B9CF-E3A7809A7F58}"/>
                </a:ext>
              </a:extLst>
            </p:cNvPr>
            <p:cNvGrpSpPr>
              <a:grpSpLocks/>
            </p:cNvGrpSpPr>
            <p:nvPr/>
          </p:nvGrpSpPr>
          <p:grpSpPr bwMode="auto">
            <a:xfrm>
              <a:off x="1287366" y="1138497"/>
              <a:ext cx="6669088" cy="665162"/>
              <a:chOff x="1056" y="1227"/>
              <a:chExt cx="4201" cy="419"/>
            </a:xfrm>
          </p:grpSpPr>
          <p:grpSp>
            <p:nvGrpSpPr>
              <p:cNvPr id="8" name="Group 3">
                <a:extLst>
                  <a:ext uri="{FF2B5EF4-FFF2-40B4-BE49-F238E27FC236}">
                    <a16:creationId xmlns:a16="http://schemas.microsoft.com/office/drawing/2014/main" id="{9F4F308C-71E0-470C-879C-E56E04A02328}"/>
                  </a:ext>
                </a:extLst>
              </p:cNvPr>
              <p:cNvGrpSpPr>
                <a:grpSpLocks/>
              </p:cNvGrpSpPr>
              <p:nvPr/>
            </p:nvGrpSpPr>
            <p:grpSpPr bwMode="auto">
              <a:xfrm>
                <a:off x="1056" y="1227"/>
                <a:ext cx="480" cy="419"/>
                <a:chOff x="1110" y="2656"/>
                <a:chExt cx="1549" cy="1351"/>
              </a:xfrm>
            </p:grpSpPr>
            <p:sp>
              <p:nvSpPr>
                <p:cNvPr id="12" name="AutoShape 4">
                  <a:extLst>
                    <a:ext uri="{FF2B5EF4-FFF2-40B4-BE49-F238E27FC236}">
                      <a16:creationId xmlns:a16="http://schemas.microsoft.com/office/drawing/2014/main" id="{3C076417-94DF-43CE-8C6D-2157517BF36F}"/>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5">
                  <a:extLst>
                    <a:ext uri="{FF2B5EF4-FFF2-40B4-BE49-F238E27FC236}">
                      <a16:creationId xmlns:a16="http://schemas.microsoft.com/office/drawing/2014/main" id="{335D3B54-D3B3-42BB-88C3-E6D693D41453}"/>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6">
                  <a:extLst>
                    <a:ext uri="{FF2B5EF4-FFF2-40B4-BE49-F238E27FC236}">
                      <a16:creationId xmlns:a16="http://schemas.microsoft.com/office/drawing/2014/main" id="{1755FC68-6BFA-4A4D-9989-ACE1A752DCC8}"/>
                    </a:ext>
                  </a:extLst>
                </p:cNvPr>
                <p:cNvSpPr>
                  <a:spLocks noChangeArrowheads="1"/>
                </p:cNvSpPr>
                <p:nvPr/>
              </p:nvSpPr>
              <p:spPr bwMode="gray">
                <a:xfrm>
                  <a:off x="1200" y="2736"/>
                  <a:ext cx="1350" cy="1168"/>
                </a:xfrm>
                <a:prstGeom prst="hexagon">
                  <a:avLst>
                    <a:gd name="adj" fmla="val 28896"/>
                    <a:gd name="vf" fmla="val 115470"/>
                  </a:avLst>
                </a:prstGeom>
                <a:solidFill>
                  <a:srgbClr val="92D05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Line 11">
                <a:extLst>
                  <a:ext uri="{FF2B5EF4-FFF2-40B4-BE49-F238E27FC236}">
                    <a16:creationId xmlns:a16="http://schemas.microsoft.com/office/drawing/2014/main" id="{1407E250-6C35-4E22-9862-34FBACAEF6FA}"/>
                  </a:ext>
                </a:extLst>
              </p:cNvPr>
              <p:cNvSpPr>
                <a:spLocks noChangeShapeType="1"/>
              </p:cNvSpPr>
              <p:nvPr/>
            </p:nvSpPr>
            <p:spPr bwMode="auto">
              <a:xfrm>
                <a:off x="1440" y="1611"/>
                <a:ext cx="381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12">
                <a:extLst>
                  <a:ext uri="{FF2B5EF4-FFF2-40B4-BE49-F238E27FC236}">
                    <a16:creationId xmlns:a16="http://schemas.microsoft.com/office/drawing/2014/main" id="{CAEFB5C0-92C1-44CE-8B1F-FE2C03CF8D03}"/>
                  </a:ext>
                </a:extLst>
              </p:cNvPr>
              <p:cNvSpPr txBox="1">
                <a:spLocks noChangeArrowheads="1"/>
              </p:cNvSpPr>
              <p:nvPr/>
            </p:nvSpPr>
            <p:spPr bwMode="auto">
              <a:xfrm>
                <a:off x="1764" y="1290"/>
                <a:ext cx="284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latin typeface="+mn-ea"/>
                    <a:ea typeface="+mn-ea"/>
                  </a:rPr>
                  <a:t>2019</a:t>
                </a:r>
                <a:r>
                  <a:rPr lang="zh-CN" altLang="en-US" sz="2400" dirty="0">
                    <a:solidFill>
                      <a:schemeClr val="tx1"/>
                    </a:solidFill>
                    <a:latin typeface="+mn-ea"/>
                    <a:ea typeface="+mn-ea"/>
                  </a:rPr>
                  <a:t>年度国有企业财务会计决算</a:t>
                </a:r>
              </a:p>
            </p:txBody>
          </p:sp>
          <p:sp>
            <p:nvSpPr>
              <p:cNvPr id="11" name="Text Box 13">
                <a:extLst>
                  <a:ext uri="{FF2B5EF4-FFF2-40B4-BE49-F238E27FC236}">
                    <a16:creationId xmlns:a16="http://schemas.microsoft.com/office/drawing/2014/main" id="{0B2561A6-D469-4F41-9F69-110F6BBEB0A0}"/>
                  </a:ext>
                </a:extLst>
              </p:cNvPr>
              <p:cNvSpPr txBox="1">
                <a:spLocks noChangeArrowheads="1"/>
              </p:cNvSpPr>
              <p:nvPr/>
            </p:nvSpPr>
            <p:spPr bwMode="gray">
              <a:xfrm>
                <a:off x="1179" y="1289"/>
                <a:ext cx="2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tx1"/>
                    </a:solidFill>
                    <a:ea typeface="宋体" panose="02010600030101010101" pitchFamily="2" charset="-122"/>
                  </a:rPr>
                  <a:t>1</a:t>
                </a:r>
              </a:p>
            </p:txBody>
          </p:sp>
        </p:grpSp>
        <p:grpSp>
          <p:nvGrpSpPr>
            <p:cNvPr id="15" name="Group 31">
              <a:extLst>
                <a:ext uri="{FF2B5EF4-FFF2-40B4-BE49-F238E27FC236}">
                  <a16:creationId xmlns:a16="http://schemas.microsoft.com/office/drawing/2014/main" id="{A4B6F0F3-DED2-4D9B-947C-E81FDBF63C10}"/>
                </a:ext>
              </a:extLst>
            </p:cNvPr>
            <p:cNvGrpSpPr>
              <a:grpSpLocks/>
            </p:cNvGrpSpPr>
            <p:nvPr/>
          </p:nvGrpSpPr>
          <p:grpSpPr bwMode="auto">
            <a:xfrm>
              <a:off x="1259632" y="3611477"/>
              <a:ext cx="6669089" cy="665162"/>
              <a:chOff x="1056" y="1227"/>
              <a:chExt cx="4201" cy="419"/>
            </a:xfrm>
          </p:grpSpPr>
          <p:grpSp>
            <p:nvGrpSpPr>
              <p:cNvPr id="16" name="Group 3">
                <a:extLst>
                  <a:ext uri="{FF2B5EF4-FFF2-40B4-BE49-F238E27FC236}">
                    <a16:creationId xmlns:a16="http://schemas.microsoft.com/office/drawing/2014/main" id="{99500631-0B43-4AF9-BAF8-D0945C7F4EEB}"/>
                  </a:ext>
                </a:extLst>
              </p:cNvPr>
              <p:cNvGrpSpPr>
                <a:grpSpLocks/>
              </p:cNvGrpSpPr>
              <p:nvPr/>
            </p:nvGrpSpPr>
            <p:grpSpPr bwMode="auto">
              <a:xfrm>
                <a:off x="1056" y="1227"/>
                <a:ext cx="480" cy="419"/>
                <a:chOff x="1110" y="2656"/>
                <a:chExt cx="1549" cy="1351"/>
              </a:xfrm>
            </p:grpSpPr>
            <p:sp>
              <p:nvSpPr>
                <p:cNvPr id="21" name="AutoShape 4">
                  <a:extLst>
                    <a:ext uri="{FF2B5EF4-FFF2-40B4-BE49-F238E27FC236}">
                      <a16:creationId xmlns:a16="http://schemas.microsoft.com/office/drawing/2014/main" id="{FEE76F0C-F841-4075-8678-ED479B194032}"/>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AutoShape 5">
                  <a:extLst>
                    <a:ext uri="{FF2B5EF4-FFF2-40B4-BE49-F238E27FC236}">
                      <a16:creationId xmlns:a16="http://schemas.microsoft.com/office/drawing/2014/main" id="{3B6F9148-2B2A-4999-912F-A4D2E91270ED}"/>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6">
                  <a:extLst>
                    <a:ext uri="{FF2B5EF4-FFF2-40B4-BE49-F238E27FC236}">
                      <a16:creationId xmlns:a16="http://schemas.microsoft.com/office/drawing/2014/main" id="{CB172A3F-9429-4B56-AC8D-61A66233A511}"/>
                    </a:ext>
                  </a:extLst>
                </p:cNvPr>
                <p:cNvSpPr>
                  <a:spLocks noChangeArrowheads="1"/>
                </p:cNvSpPr>
                <p:nvPr/>
              </p:nvSpPr>
              <p:spPr bwMode="gray">
                <a:xfrm>
                  <a:off x="1200" y="2736"/>
                  <a:ext cx="1350" cy="1168"/>
                </a:xfrm>
                <a:prstGeom prst="hexagon">
                  <a:avLst>
                    <a:gd name="adj" fmla="val 28896"/>
                    <a:gd name="vf" fmla="val 115470"/>
                  </a:avLst>
                </a:prstGeom>
                <a:solidFill>
                  <a:srgbClr val="FFC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8" name="Line 11">
                <a:extLst>
                  <a:ext uri="{FF2B5EF4-FFF2-40B4-BE49-F238E27FC236}">
                    <a16:creationId xmlns:a16="http://schemas.microsoft.com/office/drawing/2014/main" id="{518D77CC-316D-460C-82C6-D5024AA1838D}"/>
                  </a:ext>
                </a:extLst>
              </p:cNvPr>
              <p:cNvSpPr>
                <a:spLocks noChangeShapeType="1"/>
              </p:cNvSpPr>
              <p:nvPr/>
            </p:nvSpPr>
            <p:spPr bwMode="auto">
              <a:xfrm>
                <a:off x="1440" y="1611"/>
                <a:ext cx="381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p>
            </p:txBody>
          </p:sp>
          <p:sp>
            <p:nvSpPr>
              <p:cNvPr id="19" name="Text Box 12">
                <a:extLst>
                  <a:ext uri="{FF2B5EF4-FFF2-40B4-BE49-F238E27FC236}">
                    <a16:creationId xmlns:a16="http://schemas.microsoft.com/office/drawing/2014/main" id="{660AC1F9-56DF-4F16-BC12-443FF9BA6A6A}"/>
                  </a:ext>
                </a:extLst>
              </p:cNvPr>
              <p:cNvSpPr txBox="1">
                <a:spLocks noChangeArrowheads="1"/>
              </p:cNvSpPr>
              <p:nvPr/>
            </p:nvSpPr>
            <p:spPr bwMode="auto">
              <a:xfrm>
                <a:off x="1782" y="1275"/>
                <a:ext cx="323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rgbClr val="FF0000"/>
                    </a:solidFill>
                    <a:latin typeface="+mn-ea"/>
                    <a:ea typeface="+mn-ea"/>
                  </a:rPr>
                  <a:t>2020</a:t>
                </a:r>
                <a:r>
                  <a:rPr lang="zh-CN" altLang="en-US" sz="2400" dirty="0">
                    <a:solidFill>
                      <a:srgbClr val="FF0000"/>
                    </a:solidFill>
                    <a:latin typeface="+mn-ea"/>
                    <a:ea typeface="+mn-ea"/>
                  </a:rPr>
                  <a:t>年度国有企业经济效益月度快报</a:t>
                </a:r>
              </a:p>
            </p:txBody>
          </p:sp>
          <p:sp>
            <p:nvSpPr>
              <p:cNvPr id="20" name="Text Box 13">
                <a:extLst>
                  <a:ext uri="{FF2B5EF4-FFF2-40B4-BE49-F238E27FC236}">
                    <a16:creationId xmlns:a16="http://schemas.microsoft.com/office/drawing/2014/main" id="{3A286C1B-0794-43D5-814C-EDCED5735BFB}"/>
                  </a:ext>
                </a:extLst>
              </p:cNvPr>
              <p:cNvSpPr txBox="1">
                <a:spLocks noChangeArrowheads="1"/>
              </p:cNvSpPr>
              <p:nvPr/>
            </p:nvSpPr>
            <p:spPr bwMode="gray">
              <a:xfrm>
                <a:off x="1179" y="1289"/>
                <a:ext cx="2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tx1"/>
                    </a:solidFill>
                    <a:ea typeface="宋体" panose="02010600030101010101" pitchFamily="2" charset="-122"/>
                  </a:rPr>
                  <a:t>2</a:t>
                </a:r>
              </a:p>
            </p:txBody>
          </p:sp>
        </p:grpSp>
        <p:sp>
          <p:nvSpPr>
            <p:cNvPr id="24" name="Line 11">
              <a:extLst>
                <a:ext uri="{FF2B5EF4-FFF2-40B4-BE49-F238E27FC236}">
                  <a16:creationId xmlns:a16="http://schemas.microsoft.com/office/drawing/2014/main" id="{22E0B496-1CA3-4B4A-A6F3-5968E6B33948}"/>
                </a:ext>
              </a:extLst>
            </p:cNvPr>
            <p:cNvSpPr>
              <a:spLocks noChangeShapeType="1"/>
            </p:cNvSpPr>
            <p:nvPr/>
          </p:nvSpPr>
          <p:spPr bwMode="auto">
            <a:xfrm>
              <a:off x="2306003" y="2317522"/>
              <a:ext cx="5658745"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Text Box 12">
              <a:extLst>
                <a:ext uri="{FF2B5EF4-FFF2-40B4-BE49-F238E27FC236}">
                  <a16:creationId xmlns:a16="http://schemas.microsoft.com/office/drawing/2014/main" id="{E1479732-F324-4E77-906C-2A3817949486}"/>
                </a:ext>
              </a:extLst>
            </p:cNvPr>
            <p:cNvSpPr txBox="1">
              <a:spLocks noChangeArrowheads="1"/>
            </p:cNvSpPr>
            <p:nvPr/>
          </p:nvSpPr>
          <p:spPr bwMode="auto">
            <a:xfrm>
              <a:off x="2608000" y="1838186"/>
              <a:ext cx="2919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buSzTx/>
                <a:buFontTx/>
                <a:buNone/>
              </a:pPr>
              <a:r>
                <a:rPr lang="en-US" altLang="zh-CN" sz="2400" dirty="0">
                  <a:solidFill>
                    <a:schemeClr val="tx1"/>
                  </a:solidFill>
                </a:rPr>
                <a:t>1.</a:t>
              </a:r>
              <a:r>
                <a:rPr lang="zh-CN" altLang="en-US" sz="2400" dirty="0">
                  <a:solidFill>
                    <a:schemeClr val="tx1"/>
                  </a:solidFill>
                </a:rPr>
                <a:t>报表修订意见回应</a:t>
              </a:r>
            </a:p>
          </p:txBody>
        </p:sp>
        <p:sp>
          <p:nvSpPr>
            <p:cNvPr id="27" name="Line 11">
              <a:extLst>
                <a:ext uri="{FF2B5EF4-FFF2-40B4-BE49-F238E27FC236}">
                  <a16:creationId xmlns:a16="http://schemas.microsoft.com/office/drawing/2014/main" id="{FEEBA6F9-30AC-4D66-B12B-4DAC294631CE}"/>
                </a:ext>
              </a:extLst>
            </p:cNvPr>
            <p:cNvSpPr>
              <a:spLocks noChangeShapeType="1"/>
            </p:cNvSpPr>
            <p:nvPr/>
          </p:nvSpPr>
          <p:spPr bwMode="auto">
            <a:xfrm>
              <a:off x="2311513" y="2945269"/>
              <a:ext cx="5644941"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Text Box 12">
              <a:extLst>
                <a:ext uri="{FF2B5EF4-FFF2-40B4-BE49-F238E27FC236}">
                  <a16:creationId xmlns:a16="http://schemas.microsoft.com/office/drawing/2014/main" id="{A3A479A8-7AF2-4D8C-8CE4-2020E76B2869}"/>
                </a:ext>
              </a:extLst>
            </p:cNvPr>
            <p:cNvSpPr txBox="1">
              <a:spLocks noChangeArrowheads="1"/>
            </p:cNvSpPr>
            <p:nvPr/>
          </p:nvSpPr>
          <p:spPr bwMode="auto">
            <a:xfrm>
              <a:off x="2629086" y="2465933"/>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rPr>
                <a:t>2.</a:t>
              </a:r>
              <a:r>
                <a:rPr lang="zh-CN" altLang="en-US" sz="2400" dirty="0">
                  <a:solidFill>
                    <a:schemeClr val="tx1"/>
                  </a:solidFill>
                </a:rPr>
                <a:t>财务会计决算报表修订说明</a:t>
              </a:r>
            </a:p>
          </p:txBody>
        </p:sp>
        <p:sp>
          <p:nvSpPr>
            <p:cNvPr id="31" name="Line 11">
              <a:extLst>
                <a:ext uri="{FF2B5EF4-FFF2-40B4-BE49-F238E27FC236}">
                  <a16:creationId xmlns:a16="http://schemas.microsoft.com/office/drawing/2014/main" id="{5E29DA0F-72C9-46C4-A751-2412A56D7D47}"/>
                </a:ext>
              </a:extLst>
            </p:cNvPr>
            <p:cNvSpPr>
              <a:spLocks noChangeShapeType="1"/>
            </p:cNvSpPr>
            <p:nvPr/>
          </p:nvSpPr>
          <p:spPr bwMode="auto">
            <a:xfrm>
              <a:off x="2346374" y="3573016"/>
              <a:ext cx="5610002"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Text Box 12">
              <a:extLst>
                <a:ext uri="{FF2B5EF4-FFF2-40B4-BE49-F238E27FC236}">
                  <a16:creationId xmlns:a16="http://schemas.microsoft.com/office/drawing/2014/main" id="{1A3F46E6-B802-4ADF-BB24-B9F9E4FC0A58}"/>
                </a:ext>
              </a:extLst>
            </p:cNvPr>
            <p:cNvSpPr txBox="1">
              <a:spLocks noChangeArrowheads="1"/>
            </p:cNvSpPr>
            <p:nvPr/>
          </p:nvSpPr>
          <p:spPr bwMode="auto">
            <a:xfrm>
              <a:off x="2632061" y="3093680"/>
              <a:ext cx="5394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3.</a:t>
              </a:r>
              <a:r>
                <a:rPr lang="zh-CN" altLang="en-US" sz="2400" dirty="0">
                  <a:solidFill>
                    <a:schemeClr val="tx1"/>
                  </a:solidFill>
                </a:rPr>
                <a:t>报送要求、送审材料清单及时间安排</a:t>
              </a:r>
              <a:endParaRPr lang="zh-CN" altLang="en-US" sz="2400" dirty="0"/>
            </a:p>
          </p:txBody>
        </p:sp>
        <p:sp>
          <p:nvSpPr>
            <p:cNvPr id="33" name="Line 11">
              <a:extLst>
                <a:ext uri="{FF2B5EF4-FFF2-40B4-BE49-F238E27FC236}">
                  <a16:creationId xmlns:a16="http://schemas.microsoft.com/office/drawing/2014/main" id="{D5F1F024-C674-4C2A-8E73-2B7D869EC799}"/>
                </a:ext>
              </a:extLst>
            </p:cNvPr>
            <p:cNvSpPr>
              <a:spLocks noChangeShapeType="1"/>
            </p:cNvSpPr>
            <p:nvPr/>
          </p:nvSpPr>
          <p:spPr bwMode="auto">
            <a:xfrm>
              <a:off x="2267744" y="1769622"/>
              <a:ext cx="2867" cy="1803394"/>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 name="Line 11">
              <a:extLst>
                <a:ext uri="{FF2B5EF4-FFF2-40B4-BE49-F238E27FC236}">
                  <a16:creationId xmlns:a16="http://schemas.microsoft.com/office/drawing/2014/main" id="{79C50A4F-1382-4F5F-AA7B-511592C333BE}"/>
                </a:ext>
              </a:extLst>
            </p:cNvPr>
            <p:cNvSpPr>
              <a:spLocks noChangeShapeType="1"/>
            </p:cNvSpPr>
            <p:nvPr/>
          </p:nvSpPr>
          <p:spPr bwMode="auto">
            <a:xfrm>
              <a:off x="2253780" y="4748124"/>
              <a:ext cx="5702596"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Text Box 12">
              <a:extLst>
                <a:ext uri="{FF2B5EF4-FFF2-40B4-BE49-F238E27FC236}">
                  <a16:creationId xmlns:a16="http://schemas.microsoft.com/office/drawing/2014/main" id="{CE75B053-518A-48F7-97B6-87621DBBE170}"/>
                </a:ext>
              </a:extLst>
            </p:cNvPr>
            <p:cNvSpPr txBox="1">
              <a:spLocks noChangeArrowheads="1"/>
            </p:cNvSpPr>
            <p:nvPr/>
          </p:nvSpPr>
          <p:spPr bwMode="auto">
            <a:xfrm>
              <a:off x="2555776" y="4286458"/>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buFontTx/>
                <a:buNone/>
              </a:pPr>
              <a:r>
                <a:rPr lang="en-US" altLang="zh-CN" sz="2400" dirty="0">
                  <a:solidFill>
                    <a:schemeClr val="tx1"/>
                  </a:solidFill>
                </a:rPr>
                <a:t>1.</a:t>
              </a:r>
              <a:r>
                <a:rPr lang="zh-CN" altLang="en-US" sz="2400" dirty="0">
                  <a:solidFill>
                    <a:schemeClr val="tx1"/>
                  </a:solidFill>
                </a:rPr>
                <a:t>经济效益月度快报修订说明</a:t>
              </a:r>
            </a:p>
          </p:txBody>
        </p:sp>
        <p:sp>
          <p:nvSpPr>
            <p:cNvPr id="36" name="Line 11">
              <a:extLst>
                <a:ext uri="{FF2B5EF4-FFF2-40B4-BE49-F238E27FC236}">
                  <a16:creationId xmlns:a16="http://schemas.microsoft.com/office/drawing/2014/main" id="{0988D471-63D9-4648-B5DE-71142C4FC693}"/>
                </a:ext>
              </a:extLst>
            </p:cNvPr>
            <p:cNvSpPr>
              <a:spLocks noChangeShapeType="1"/>
            </p:cNvSpPr>
            <p:nvPr/>
          </p:nvSpPr>
          <p:spPr bwMode="auto">
            <a:xfrm>
              <a:off x="2259289" y="5340531"/>
              <a:ext cx="5697087"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Text Box 12">
              <a:extLst>
                <a:ext uri="{FF2B5EF4-FFF2-40B4-BE49-F238E27FC236}">
                  <a16:creationId xmlns:a16="http://schemas.microsoft.com/office/drawing/2014/main" id="{91AA84A0-C13A-4B97-B39A-05D3A406FDE7}"/>
                </a:ext>
              </a:extLst>
            </p:cNvPr>
            <p:cNvSpPr txBox="1">
              <a:spLocks noChangeArrowheads="1"/>
            </p:cNvSpPr>
            <p:nvPr/>
          </p:nvSpPr>
          <p:spPr bwMode="auto">
            <a:xfrm>
              <a:off x="2576862" y="4878865"/>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2.</a:t>
              </a:r>
              <a:r>
                <a:rPr lang="zh-CN" altLang="en-US" sz="2400" dirty="0">
                  <a:solidFill>
                    <a:schemeClr val="tx1"/>
                  </a:solidFill>
                </a:rPr>
                <a:t>经济效益月度快报工作要求</a:t>
              </a:r>
              <a:endParaRPr lang="zh-CN" altLang="en-US" sz="2400" dirty="0"/>
            </a:p>
          </p:txBody>
        </p:sp>
        <p:sp>
          <p:nvSpPr>
            <p:cNvPr id="38" name="Line 11">
              <a:extLst>
                <a:ext uri="{FF2B5EF4-FFF2-40B4-BE49-F238E27FC236}">
                  <a16:creationId xmlns:a16="http://schemas.microsoft.com/office/drawing/2014/main" id="{77E49B90-DFE6-43A5-98FB-D4DF59B555E2}"/>
                </a:ext>
              </a:extLst>
            </p:cNvPr>
            <p:cNvSpPr>
              <a:spLocks noChangeShapeType="1"/>
            </p:cNvSpPr>
            <p:nvPr/>
          </p:nvSpPr>
          <p:spPr bwMode="auto">
            <a:xfrm>
              <a:off x="2277841" y="5932938"/>
              <a:ext cx="565088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Text Box 12">
              <a:extLst>
                <a:ext uri="{FF2B5EF4-FFF2-40B4-BE49-F238E27FC236}">
                  <a16:creationId xmlns:a16="http://schemas.microsoft.com/office/drawing/2014/main" id="{878A6C28-293D-42A2-A04B-70568C002133}"/>
                </a:ext>
              </a:extLst>
            </p:cNvPr>
            <p:cNvSpPr txBox="1">
              <a:spLocks noChangeArrowheads="1"/>
            </p:cNvSpPr>
            <p:nvPr/>
          </p:nvSpPr>
          <p:spPr bwMode="auto">
            <a:xfrm>
              <a:off x="2579837" y="5471272"/>
              <a:ext cx="38475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en-US" altLang="zh-CN" sz="2400" dirty="0">
                  <a:solidFill>
                    <a:schemeClr val="tx1"/>
                  </a:solidFill>
                </a:rPr>
                <a:t>3.</a:t>
              </a:r>
              <a:r>
                <a:rPr lang="zh-CN" altLang="en-US" sz="2400" dirty="0">
                  <a:solidFill>
                    <a:schemeClr val="tx1"/>
                  </a:solidFill>
                </a:rPr>
                <a:t>易错情况和易出问题说明</a:t>
              </a:r>
            </a:p>
          </p:txBody>
        </p:sp>
        <p:sp>
          <p:nvSpPr>
            <p:cNvPr id="40" name="Line 11">
              <a:extLst>
                <a:ext uri="{FF2B5EF4-FFF2-40B4-BE49-F238E27FC236}">
                  <a16:creationId xmlns:a16="http://schemas.microsoft.com/office/drawing/2014/main" id="{9253897F-BF63-4CB1-8961-F4C15C84DA36}"/>
                </a:ext>
              </a:extLst>
            </p:cNvPr>
            <p:cNvSpPr>
              <a:spLocks noChangeShapeType="1"/>
            </p:cNvSpPr>
            <p:nvPr/>
          </p:nvSpPr>
          <p:spPr bwMode="auto">
            <a:xfrm>
              <a:off x="2253351" y="4207583"/>
              <a:ext cx="430" cy="231776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Line 11">
              <a:extLst>
                <a:ext uri="{FF2B5EF4-FFF2-40B4-BE49-F238E27FC236}">
                  <a16:creationId xmlns:a16="http://schemas.microsoft.com/office/drawing/2014/main" id="{23CACC9A-26B3-41D0-B985-8ED736ACDB6A}"/>
                </a:ext>
              </a:extLst>
            </p:cNvPr>
            <p:cNvSpPr>
              <a:spLocks noChangeShapeType="1"/>
            </p:cNvSpPr>
            <p:nvPr/>
          </p:nvSpPr>
          <p:spPr bwMode="auto">
            <a:xfrm>
              <a:off x="2299833" y="6525344"/>
              <a:ext cx="5664915"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Text Box 12">
              <a:extLst>
                <a:ext uri="{FF2B5EF4-FFF2-40B4-BE49-F238E27FC236}">
                  <a16:creationId xmlns:a16="http://schemas.microsoft.com/office/drawing/2014/main" id="{5B2B2D38-97FE-46C3-A234-701F72B46623}"/>
                </a:ext>
              </a:extLst>
            </p:cNvPr>
            <p:cNvSpPr txBox="1">
              <a:spLocks noChangeArrowheads="1"/>
            </p:cNvSpPr>
            <p:nvPr/>
          </p:nvSpPr>
          <p:spPr bwMode="auto">
            <a:xfrm>
              <a:off x="2576862" y="6063679"/>
              <a:ext cx="41569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dirty="0">
                  <a:solidFill>
                    <a:schemeClr val="tx1"/>
                  </a:solidFill>
                </a:rPr>
                <a:t>4.</a:t>
              </a:r>
              <a:r>
                <a:rPr lang="zh-CN" altLang="en-US" sz="2400" dirty="0">
                  <a:solidFill>
                    <a:schemeClr val="tx1"/>
                  </a:solidFill>
                </a:rPr>
                <a:t>月度快报工作考核评分标准</a:t>
              </a:r>
            </a:p>
          </p:txBody>
        </p:sp>
      </p:grpSp>
    </p:spTree>
    <p:extLst>
      <p:ext uri="{BB962C8B-B14F-4D97-AF65-F5344CB8AC3E}">
        <p14:creationId xmlns:p14="http://schemas.microsoft.com/office/powerpoint/2010/main" val="1239066132"/>
      </p:ext>
    </p:extLst>
  </p:cSld>
  <p:clrMapOvr>
    <a:masterClrMapping/>
  </p:clrMapOvr>
  <p:transition spd="slow" advClick="0">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内容占位符 10"/>
          <p:cNvGraphicFramePr>
            <a:graphicFrameLocks noGrp="1"/>
          </p:cNvGraphicFramePr>
          <p:nvPr>
            <p:ph idx="1"/>
            <p:extLst>
              <p:ext uri="{D42A27DB-BD31-4B8C-83A1-F6EECF244321}">
                <p14:modId xmlns:p14="http://schemas.microsoft.com/office/powerpoint/2010/main" val="945960827"/>
              </p:ext>
            </p:extLst>
          </p:nvPr>
        </p:nvGraphicFramePr>
        <p:xfrm>
          <a:off x="75524" y="1268760"/>
          <a:ext cx="499654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42" name="灯片编号占位符 3"/>
          <p:cNvSpPr txBox="1">
            <a:spLocks noGrp="1" noChangeArrowheads="1"/>
          </p:cNvSpPr>
          <p:nvPr/>
        </p:nvSpPr>
        <p:spPr bwMode="auto">
          <a:xfrm>
            <a:off x="8612188" y="6642100"/>
            <a:ext cx="544512" cy="215900"/>
          </a:xfrm>
          <a:prstGeom prst="rect">
            <a:avLst/>
          </a:prstGeom>
          <a:noFill/>
          <a:ln w="9525">
            <a:noFill/>
            <a:miter lim="800000"/>
          </a:ln>
        </p:spPr>
        <p:txBody>
          <a:bodyPr/>
          <a:lstStyle/>
          <a:p>
            <a:pPr algn="r" eaLnBrk="0" hangingPunct="0"/>
            <a:fld id="{A8085E07-33E5-4A68-8FDD-0D21024DB71E}" type="slidenum">
              <a:rPr lang="en-US" altLang="zh-CN" sz="1000" b="0">
                <a:solidFill>
                  <a:schemeClr val="tx1"/>
                </a:solidFill>
                <a:latin typeface="微软雅黑" panose="020B0503020204020204" pitchFamily="34" charset="-122"/>
                <a:ea typeface="微软雅黑" panose="020B0503020204020204" pitchFamily="34" charset="-122"/>
              </a:rPr>
              <a:pPr algn="r" eaLnBrk="0" hangingPunct="0"/>
              <a:t>39</a:t>
            </a:fld>
            <a:endParaRPr lang="en-US" altLang="zh-CN" sz="1000" b="0">
              <a:solidFill>
                <a:schemeClr val="tx1"/>
              </a:solidFill>
              <a:latin typeface="微软雅黑" panose="020B0503020204020204" pitchFamily="34" charset="-122"/>
              <a:ea typeface="微软雅黑" panose="020B0503020204020204" pitchFamily="34" charset="-122"/>
            </a:endParaRPr>
          </a:p>
        </p:txBody>
      </p:sp>
      <p:sp>
        <p:nvSpPr>
          <p:cNvPr id="6" name="标题 2"/>
          <p:cNvSpPr>
            <a:spLocks noGrp="1"/>
          </p:cNvSpPr>
          <p:nvPr>
            <p:ph type="title"/>
          </p:nvPr>
        </p:nvSpPr>
        <p:spPr>
          <a:xfrm>
            <a:off x="71406" y="284144"/>
            <a:ext cx="6884988" cy="430212"/>
          </a:xfrm>
        </p:spPr>
        <p:txBody>
          <a:bodyPr/>
          <a:lstStyle/>
          <a:p>
            <a:pPr algn="l" eaLnBrk="1" hangingPunct="1">
              <a:spcBef>
                <a:spcPct val="50000"/>
              </a:spcBef>
            </a:pPr>
            <a:r>
              <a:rPr lang="en-US" altLang="zh-CN" sz="2400" dirty="0">
                <a:latin typeface="+mn-ea"/>
                <a:ea typeface="+mn-ea"/>
              </a:rPr>
              <a:t>2020</a:t>
            </a:r>
            <a:r>
              <a:rPr sz="2400" dirty="0">
                <a:latin typeface="+mn-ea"/>
                <a:ea typeface="+mn-ea"/>
              </a:rPr>
              <a:t>年度国有企业经济效益月度快报修订说明</a:t>
            </a:r>
            <a:endParaRPr lang="en-US" altLang="zh-CN" sz="2400" dirty="0">
              <a:latin typeface="+mn-ea"/>
              <a:ea typeface="+mn-ea"/>
            </a:endParaRPr>
          </a:p>
        </p:txBody>
      </p:sp>
      <p:pic>
        <p:nvPicPr>
          <p:cNvPr id="7" name="图片 6"/>
          <p:cNvPicPr>
            <a:picLocks noChangeAspect="1"/>
          </p:cNvPicPr>
          <p:nvPr/>
        </p:nvPicPr>
        <p:blipFill rotWithShape="1">
          <a:blip r:embed="rId8" cstate="print"/>
          <a:srcRect l="62857"/>
          <a:stretch>
            <a:fillRect/>
          </a:stretch>
        </p:blipFill>
        <p:spPr>
          <a:xfrm>
            <a:off x="6929454" y="90294"/>
            <a:ext cx="2359430" cy="838376"/>
          </a:xfrm>
          <a:prstGeom prst="rect">
            <a:avLst/>
          </a:prstGeom>
          <a:ln>
            <a:noFill/>
          </a:ln>
          <a:effectLst>
            <a:softEdge rad="112500"/>
          </a:effectLst>
        </p:spPr>
      </p:pic>
      <p:sp>
        <p:nvSpPr>
          <p:cNvPr id="15" name="右箭头 14"/>
          <p:cNvSpPr/>
          <p:nvPr/>
        </p:nvSpPr>
        <p:spPr bwMode="auto">
          <a:xfrm flipH="1">
            <a:off x="4746796" y="3388360"/>
            <a:ext cx="642942" cy="285752"/>
          </a:xfrm>
          <a:prstGeom prst="rightArrow">
            <a:avLst/>
          </a:prstGeom>
          <a:solidFill>
            <a:schemeClr val="accent1">
              <a:lumMod val="60000"/>
              <a:lumOff val="40000"/>
            </a:schemeClr>
          </a:solid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p>
            <a:pPr marL="0" marR="0" indent="0" algn="ctr" defTabSz="914400" rtl="0" eaLnBrk="0" fontAlgn="base" latinLnBrk="0" hangingPunct="0">
              <a:lnSpc>
                <a:spcPct val="100000"/>
              </a:lnSpc>
              <a:spcBef>
                <a:spcPct val="50000"/>
              </a:spcBef>
              <a:spcAft>
                <a:spcPct val="0"/>
              </a:spcAft>
              <a:buClrTx/>
              <a:buSzTx/>
              <a:buFontTx/>
              <a:buNone/>
            </a:pPr>
            <a:endParaRPr kumimoji="0" lang="zh-CN" altLang="en-US" sz="1800" b="1" i="0" u="none" strike="noStrike" cap="none" normalizeH="0" baseline="0" dirty="0">
              <a:ln>
                <a:noFill/>
              </a:ln>
              <a:solidFill>
                <a:schemeClr val="accent1">
                  <a:lumMod val="60000"/>
                  <a:lumOff val="40000"/>
                </a:schemeClr>
              </a:solidFill>
              <a:effectLst>
                <a:glow rad="63500">
                  <a:schemeClr val="accent1">
                    <a:satMod val="175000"/>
                    <a:alpha val="40000"/>
                  </a:schemeClr>
                </a:glow>
              </a:effectLst>
              <a:latin typeface="Arial" panose="020B0604020202020204" pitchFamily="34" charset="0"/>
            </a:endParaRPr>
          </a:p>
        </p:txBody>
      </p:sp>
      <p:sp>
        <p:nvSpPr>
          <p:cNvPr id="16" name="TextBox 15"/>
          <p:cNvSpPr txBox="1"/>
          <p:nvPr/>
        </p:nvSpPr>
        <p:spPr>
          <a:xfrm>
            <a:off x="5384758" y="3331181"/>
            <a:ext cx="3574180" cy="400110"/>
          </a:xfrm>
          <a:prstGeom prst="rect">
            <a:avLst/>
          </a:prstGeom>
          <a:noFill/>
        </p:spPr>
        <p:txBody>
          <a:bodyPr wrap="square" rtlCol="0">
            <a:spAutoFit/>
          </a:bodyPr>
          <a:lstStyle/>
          <a:p>
            <a:r>
              <a:rPr lang="zh-CN" altLang="en-US" sz="2000" b="0" dirty="0">
                <a:solidFill>
                  <a:schemeClr val="accent1">
                    <a:lumMod val="75000"/>
                  </a:schemeClr>
                </a:solidFill>
                <a:latin typeface="微软雅黑" pitchFamily="34" charset="-122"/>
                <a:ea typeface="微软雅黑" pitchFamily="34" charset="-122"/>
              </a:rPr>
              <a:t>根据决算报表格式调整利润表</a:t>
            </a:r>
          </a:p>
        </p:txBody>
      </p:sp>
      <p:sp>
        <p:nvSpPr>
          <p:cNvPr id="10" name="右箭头 14">
            <a:extLst>
              <a:ext uri="{FF2B5EF4-FFF2-40B4-BE49-F238E27FC236}">
                <a16:creationId xmlns:a16="http://schemas.microsoft.com/office/drawing/2014/main" id="{76F89BBF-4728-4A64-8104-AAD4A159D2BE}"/>
              </a:ext>
            </a:extLst>
          </p:cNvPr>
          <p:cNvSpPr/>
          <p:nvPr/>
        </p:nvSpPr>
        <p:spPr bwMode="auto">
          <a:xfrm flipH="1">
            <a:off x="4741816" y="4342874"/>
            <a:ext cx="642942" cy="285752"/>
          </a:xfrm>
          <a:prstGeom prst="rightArrow">
            <a:avLst/>
          </a:prstGeom>
          <a:solidFill>
            <a:schemeClr val="accent1">
              <a:lumMod val="60000"/>
              <a:lumOff val="40000"/>
            </a:schemeClr>
          </a:solid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p>
            <a:pPr marL="0" marR="0" indent="0" algn="ctr" defTabSz="914400" rtl="0" eaLnBrk="0" fontAlgn="base" latinLnBrk="0" hangingPunct="0">
              <a:lnSpc>
                <a:spcPct val="100000"/>
              </a:lnSpc>
              <a:spcBef>
                <a:spcPct val="50000"/>
              </a:spcBef>
              <a:spcAft>
                <a:spcPct val="0"/>
              </a:spcAft>
              <a:buClrTx/>
              <a:buSzTx/>
              <a:buFontTx/>
              <a:buNone/>
            </a:pPr>
            <a:endParaRPr kumimoji="0" lang="zh-CN" altLang="en-US" sz="1800" b="1" i="0" u="none" strike="noStrike" cap="none" normalizeH="0" baseline="0" dirty="0">
              <a:ln>
                <a:noFill/>
              </a:ln>
              <a:solidFill>
                <a:schemeClr val="accent1">
                  <a:lumMod val="60000"/>
                  <a:lumOff val="40000"/>
                </a:schemeClr>
              </a:solidFill>
              <a:effectLst>
                <a:glow rad="63500">
                  <a:schemeClr val="accent1">
                    <a:satMod val="175000"/>
                    <a:alpha val="40000"/>
                  </a:schemeClr>
                </a:glow>
              </a:effectLst>
              <a:latin typeface="Arial" panose="020B0604020202020204" pitchFamily="34" charset="0"/>
            </a:endParaRPr>
          </a:p>
        </p:txBody>
      </p:sp>
      <p:sp>
        <p:nvSpPr>
          <p:cNvPr id="13" name="TextBox 15">
            <a:extLst>
              <a:ext uri="{FF2B5EF4-FFF2-40B4-BE49-F238E27FC236}">
                <a16:creationId xmlns:a16="http://schemas.microsoft.com/office/drawing/2014/main" id="{1F07474B-ACD7-4566-B31C-CA02A922CBA9}"/>
              </a:ext>
            </a:extLst>
          </p:cNvPr>
          <p:cNvSpPr txBox="1"/>
          <p:nvPr/>
        </p:nvSpPr>
        <p:spPr>
          <a:xfrm>
            <a:off x="5384758" y="3997513"/>
            <a:ext cx="3286148" cy="1015663"/>
          </a:xfrm>
          <a:prstGeom prst="rect">
            <a:avLst/>
          </a:prstGeom>
          <a:noFill/>
        </p:spPr>
        <p:txBody>
          <a:bodyPr wrap="square" rtlCol="0">
            <a:spAutoFit/>
          </a:bodyPr>
          <a:lstStyle/>
          <a:p>
            <a:r>
              <a:rPr lang="zh-CN" altLang="en-US" sz="2000" b="0" dirty="0">
                <a:solidFill>
                  <a:schemeClr val="accent1">
                    <a:lumMod val="75000"/>
                  </a:schemeClr>
                </a:solidFill>
                <a:latin typeface="微软雅黑" pitchFamily="34" charset="-122"/>
                <a:ea typeface="微软雅黑" pitchFamily="34" charset="-122"/>
              </a:rPr>
              <a:t>增加“其他带息负债”；</a:t>
            </a:r>
            <a:endParaRPr lang="en-US" altLang="zh-CN" sz="2000" b="0" dirty="0">
              <a:solidFill>
                <a:schemeClr val="accent1">
                  <a:lumMod val="75000"/>
                </a:schemeClr>
              </a:solidFill>
              <a:latin typeface="微软雅黑" pitchFamily="34" charset="-122"/>
              <a:ea typeface="微软雅黑" pitchFamily="34" charset="-122"/>
            </a:endParaRPr>
          </a:p>
          <a:p>
            <a:r>
              <a:rPr lang="zh-CN" altLang="en-US" sz="2000" b="0" dirty="0">
                <a:solidFill>
                  <a:schemeClr val="accent1">
                    <a:lumMod val="75000"/>
                  </a:schemeClr>
                </a:solidFill>
                <a:latin typeface="微软雅黑" pitchFamily="34" charset="-122"/>
                <a:ea typeface="微软雅黑" pitchFamily="34" charset="-122"/>
              </a:rPr>
              <a:t>修改国有资本；</a:t>
            </a:r>
            <a:endParaRPr lang="en-US" altLang="zh-CN" sz="2000" b="0" dirty="0">
              <a:solidFill>
                <a:schemeClr val="accent1">
                  <a:lumMod val="75000"/>
                </a:schemeClr>
              </a:solidFill>
              <a:latin typeface="微软雅黑" pitchFamily="34" charset="-122"/>
              <a:ea typeface="微软雅黑" pitchFamily="34" charset="-122"/>
            </a:endParaRPr>
          </a:p>
          <a:p>
            <a:r>
              <a:rPr lang="zh-CN" altLang="en-US" sz="2000" b="0" dirty="0">
                <a:solidFill>
                  <a:schemeClr val="accent1">
                    <a:lumMod val="75000"/>
                  </a:schemeClr>
                </a:solidFill>
                <a:latin typeface="微软雅黑" pitchFamily="34" charset="-122"/>
                <a:ea typeface="微软雅黑" pitchFamily="34" charset="-122"/>
              </a:rPr>
              <a:t>增加“其他权益工具”。</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4">
            <a:extLst>
              <a:ext uri="{FF2B5EF4-FFF2-40B4-BE49-F238E27FC236}">
                <a16:creationId xmlns:a16="http://schemas.microsoft.com/office/drawing/2014/main" id="{572E37A0-9707-4BA7-9E32-8C9D7587D757}"/>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pPr>
            <a:fld id="{1CD29C61-0BB0-4BBC-A984-507C86D9D7E7}" type="slidenum">
              <a:rPr lang="en-US" altLang="zh-CN" sz="1000">
                <a:latin typeface="Futura Hv"/>
                <a:ea typeface="宋体" panose="02010600030101010101" pitchFamily="2" charset="-122"/>
              </a:rPr>
              <a:pPr algn="r" eaLnBrk="1" hangingPunct="1">
                <a:spcBef>
                  <a:spcPct val="0"/>
                </a:spcBef>
                <a:spcAft>
                  <a:spcPct val="0"/>
                </a:spcAft>
                <a:buSzTx/>
              </a:pPr>
              <a:t>4</a:t>
            </a:fld>
            <a:endParaRPr lang="en-US" altLang="zh-CN" sz="1000">
              <a:latin typeface="Futura Hv"/>
              <a:ea typeface="宋体" panose="02010600030101010101" pitchFamily="2" charset="-122"/>
            </a:endParaRPr>
          </a:p>
        </p:txBody>
      </p:sp>
      <p:pic>
        <p:nvPicPr>
          <p:cNvPr id="8" name="图片 7">
            <a:extLst>
              <a:ext uri="{FF2B5EF4-FFF2-40B4-BE49-F238E27FC236}">
                <a16:creationId xmlns:a16="http://schemas.microsoft.com/office/drawing/2014/main" id="{5F4DA80F-0F50-4A0A-9CEA-FA88D63D9516}"/>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9" name="Rectangle 74">
            <a:extLst>
              <a:ext uri="{FF2B5EF4-FFF2-40B4-BE49-F238E27FC236}">
                <a16:creationId xmlns:a16="http://schemas.microsoft.com/office/drawing/2014/main" id="{13D8A0C7-50AF-4BE5-B6DE-07E980E7BA63}"/>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财务会计决算报表修订说明</a:t>
            </a:r>
            <a:endParaRPr lang="zh-CN" altLang="en-US" sz="2000" b="1" dirty="0"/>
          </a:p>
        </p:txBody>
      </p:sp>
      <p:sp>
        <p:nvSpPr>
          <p:cNvPr id="10" name="Rectangle 34">
            <a:extLst>
              <a:ext uri="{FF2B5EF4-FFF2-40B4-BE49-F238E27FC236}">
                <a16:creationId xmlns:a16="http://schemas.microsoft.com/office/drawing/2014/main" id="{F14AD3DC-88EC-4761-A15B-628E08E153A5}"/>
              </a:ext>
            </a:extLst>
          </p:cNvPr>
          <p:cNvSpPr>
            <a:spLocks noChangeArrowheads="1"/>
          </p:cNvSpPr>
          <p:nvPr/>
        </p:nvSpPr>
        <p:spPr bwMode="auto">
          <a:xfrm>
            <a:off x="1165145" y="1052736"/>
            <a:ext cx="6884987" cy="476669"/>
          </a:xfrm>
          <a:prstGeom prst="rect">
            <a:avLst/>
          </a:prstGeom>
          <a:noFill/>
          <a:ln>
            <a:noFill/>
          </a:ln>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ctr">
              <a:lnSpc>
                <a:spcPct val="120000"/>
              </a:lnSpc>
              <a:spcBef>
                <a:spcPct val="50000"/>
              </a:spcBef>
              <a:spcAft>
                <a:spcPct val="0"/>
              </a:spcAft>
              <a:buSzTx/>
              <a:buFontTx/>
              <a:buNone/>
            </a:pPr>
            <a:r>
              <a:rPr lang="zh-CN" altLang="en-US" sz="2400" dirty="0">
                <a:solidFill>
                  <a:srgbClr val="A36D07"/>
                </a:solidFill>
                <a:latin typeface="+mn-ea"/>
                <a:ea typeface="+mn-ea"/>
              </a:rPr>
              <a:t>指标修订思路</a:t>
            </a:r>
          </a:p>
        </p:txBody>
      </p:sp>
      <p:sp>
        <p:nvSpPr>
          <p:cNvPr id="11" name="Rectangle 36">
            <a:extLst>
              <a:ext uri="{FF2B5EF4-FFF2-40B4-BE49-F238E27FC236}">
                <a16:creationId xmlns:a16="http://schemas.microsoft.com/office/drawing/2014/main" id="{9E9570C2-5DF6-4C34-AB6A-A9CE83310D99}"/>
              </a:ext>
            </a:extLst>
          </p:cNvPr>
          <p:cNvSpPr>
            <a:spLocks noChangeArrowheads="1"/>
          </p:cNvSpPr>
          <p:nvPr/>
        </p:nvSpPr>
        <p:spPr bwMode="auto">
          <a:xfrm>
            <a:off x="628315" y="1733728"/>
            <a:ext cx="7992888" cy="377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en-US" altLang="zh-CN" sz="1800" dirty="0">
                <a:latin typeface="Futura Hv"/>
                <a:ea typeface="宋体" panose="02010600030101010101" pitchFamily="2" charset="-122"/>
              </a:rPr>
              <a:t>1</a:t>
            </a:r>
            <a:r>
              <a:rPr lang="zh-CN" altLang="en-US" sz="1800" dirty="0">
                <a:latin typeface="Futura Hv"/>
                <a:ea typeface="宋体" panose="02010600030101010101" pitchFamily="2" charset="-122"/>
              </a:rPr>
              <a:t>、强化“管资本”的要求。</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根据“管资本”为主的核心要求，对数据指标进行“二次挖掘”。</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2</a:t>
            </a:r>
            <a:r>
              <a:rPr lang="zh-CN" altLang="en-US" sz="1800" dirty="0">
                <a:latin typeface="Futura Hv"/>
                <a:ea typeface="宋体" panose="02010600030101010101" pitchFamily="2" charset="-122"/>
              </a:rPr>
              <a:t>、减少各单位工作量。</a:t>
            </a:r>
            <a:br>
              <a:rPr lang="zh-CN" altLang="en-US" sz="1800" dirty="0">
                <a:latin typeface="Futura Hv"/>
                <a:ea typeface="宋体" panose="02010600030101010101" pitchFamily="2" charset="-122"/>
              </a:rPr>
            </a:br>
            <a:r>
              <a:rPr lang="zh-CN" altLang="en-US" sz="1800" b="0" dirty="0">
                <a:latin typeface="Futura Hv"/>
                <a:ea typeface="宋体" panose="02010600030101010101" pitchFamily="2" charset="-122"/>
              </a:rPr>
              <a:t>在延续上年度报表结构的基础上</a:t>
            </a:r>
            <a:r>
              <a:rPr lang="zh-CN" altLang="zh-CN" sz="1800" b="0" dirty="0">
                <a:latin typeface="Futura Hv"/>
                <a:ea typeface="宋体" panose="02010600030101010101" pitchFamily="2" charset="-122"/>
              </a:rPr>
              <a:t>，适当删减部分现时意义不大的指标</a:t>
            </a:r>
            <a:r>
              <a:rPr lang="zh-CN" altLang="en-US" sz="1800" b="0" dirty="0">
                <a:latin typeface="Futura Hv"/>
                <a:ea typeface="宋体" panose="02010600030101010101" pitchFamily="2" charset="-122"/>
              </a:rPr>
              <a:t>。</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3</a:t>
            </a:r>
            <a:r>
              <a:rPr lang="zh-CN" altLang="en-US" sz="1800" dirty="0">
                <a:latin typeface="Futura Hv"/>
                <a:ea typeface="宋体" panose="02010600030101010101" pitchFamily="2" charset="-122"/>
              </a:rPr>
              <a:t>、采纳建议、精简优化报表结构。</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在调整决算报表时，尽量听取各单位反馈意见，优化并精简相关表格</a:t>
            </a:r>
            <a:r>
              <a:rPr lang="zh-CN" altLang="en-US" sz="1800" dirty="0">
                <a:latin typeface="Futura Hv"/>
                <a:ea typeface="宋体" panose="02010600030101010101" pitchFamily="2" charset="-122"/>
              </a:rPr>
              <a:t>。</a:t>
            </a:r>
          </a:p>
          <a:p>
            <a:pPr>
              <a:lnSpc>
                <a:spcPct val="150000"/>
              </a:lnSpc>
              <a:spcBef>
                <a:spcPct val="0"/>
              </a:spcBef>
              <a:spcAft>
                <a:spcPct val="0"/>
              </a:spcAft>
              <a:buSzTx/>
              <a:buFontTx/>
              <a:buNone/>
            </a:pPr>
            <a:r>
              <a:rPr lang="en-US" altLang="zh-CN" sz="1800" dirty="0">
                <a:latin typeface="Futura Hv"/>
                <a:ea typeface="宋体" panose="02010600030101010101" pitchFamily="2" charset="-122"/>
              </a:rPr>
              <a:t>4</a:t>
            </a:r>
            <a:r>
              <a:rPr lang="zh-CN" altLang="en-US" sz="1800" dirty="0">
                <a:latin typeface="Futura Hv"/>
                <a:ea typeface="宋体" panose="02010600030101010101" pitchFamily="2" charset="-122"/>
              </a:rPr>
              <a:t>、定量统计与定性分析相互对照。</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本次修订加强了对财务情况说明书的模块化设计，通过细化财务情况说明书分析内容，提升财务分析质量。</a:t>
            </a:r>
          </a:p>
        </p:txBody>
      </p:sp>
    </p:spTree>
  </p:cSld>
  <p:clrMapOvr>
    <a:masterClrMapping/>
  </p:clrMapOvr>
  <p:transition spd="slow" advClick="0">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7" name="灯片编号占位符 1"/>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ts val="500"/>
              </a:spcBef>
              <a:spcAft>
                <a:spcPts val="500"/>
              </a:spcAft>
              <a:buChar char="•"/>
              <a:defRPr sz="2200">
                <a:solidFill>
                  <a:schemeClr val="tx1"/>
                </a:solidFill>
                <a:latin typeface="微软雅黑" panose="020B0503020204020204" pitchFamily="34" charset="-122"/>
                <a:ea typeface="微软雅黑" panose="020B0503020204020204" pitchFamily="34" charset="-122"/>
              </a:defRPr>
            </a:lvl1pPr>
            <a:lvl2pPr marL="742950" indent="-285750" eaLnBrk="0" hangingPunct="0">
              <a:spcBef>
                <a:spcPts val="500"/>
              </a:spcBef>
              <a:spcAft>
                <a:spcPts val="500"/>
              </a:spcAft>
              <a:buClr>
                <a:schemeClr val="tx2"/>
              </a:buClr>
              <a:buFont typeface="Wingdings" panose="05000000000000000000" pitchFamily="2" charset="2"/>
              <a:buChar char="§"/>
              <a:defRPr sz="2800">
                <a:solidFill>
                  <a:schemeClr val="tx1"/>
                </a:solidFill>
                <a:latin typeface="微软雅黑" panose="020B0503020204020204" pitchFamily="34" charset="-122"/>
                <a:ea typeface="微软雅黑" panose="020B0503020204020204" pitchFamily="34" charset="-122"/>
              </a:defRPr>
            </a:lvl2pPr>
            <a:lvl3pPr marL="1143000" indent="-228600" eaLnBrk="0" hangingPunct="0">
              <a:spcBef>
                <a:spcPts val="500"/>
              </a:spcBef>
              <a:spcAft>
                <a:spcPts val="500"/>
              </a:spcAft>
              <a:buClr>
                <a:schemeClr val="accent2"/>
              </a:buClr>
              <a:buFont typeface="Wingdings" panose="05000000000000000000" pitchFamily="2" charset="2"/>
              <a:buChar char="§"/>
              <a:defRPr sz="1400">
                <a:solidFill>
                  <a:schemeClr val="tx1"/>
                </a:solidFill>
                <a:latin typeface="微软雅黑" panose="020B0503020204020204" pitchFamily="34" charset="-122"/>
                <a:ea typeface="微软雅黑" panose="020B0503020204020204" pitchFamily="34" charset="-122"/>
              </a:defRPr>
            </a:lvl3pPr>
            <a:lvl4pPr marL="1600200" indent="-228600" eaLnBrk="0" hangingPunct="0">
              <a:spcBef>
                <a:spcPts val="500"/>
              </a:spcBef>
              <a:spcAft>
                <a:spcPts val="500"/>
              </a:spcAft>
              <a:buClr>
                <a:schemeClr val="tx2"/>
              </a:buClr>
              <a:buFont typeface="Wingdings" panose="05000000000000000000" pitchFamily="2" charset="2"/>
              <a:buChar char="§"/>
              <a:defRPr sz="1200">
                <a:solidFill>
                  <a:schemeClr val="tx1"/>
                </a:solidFill>
                <a:latin typeface="微软雅黑" panose="020B0503020204020204" pitchFamily="34" charset="-122"/>
                <a:ea typeface="微软雅黑" panose="020B0503020204020204" pitchFamily="34" charset="-122"/>
              </a:defRPr>
            </a:lvl4pPr>
            <a:lvl5pPr marL="2057400" indent="-228600" eaLnBrk="0"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5pPr>
            <a:lvl6pPr marL="25146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6pPr>
            <a:lvl7pPr marL="29718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7pPr>
            <a:lvl8pPr marL="34290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8pPr>
            <a:lvl9pPr marL="38862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9pPr>
          </a:lstStyle>
          <a:p>
            <a:pPr>
              <a:spcBef>
                <a:spcPct val="0"/>
              </a:spcBef>
              <a:spcAft>
                <a:spcPct val="0"/>
              </a:spcAft>
              <a:buFontTx/>
              <a:buNone/>
            </a:pPr>
            <a:fld id="{CA878BBE-D5F7-474C-B4D4-E302DB6DC679}" type="slidenum">
              <a:rPr lang="en-US" altLang="zh-CN" sz="1000" smtClean="0"/>
              <a:pPr>
                <a:spcBef>
                  <a:spcPct val="0"/>
                </a:spcBef>
                <a:spcAft>
                  <a:spcPct val="0"/>
                </a:spcAft>
                <a:buFontTx/>
                <a:buNone/>
              </a:pPr>
              <a:t>40</a:t>
            </a:fld>
            <a:endParaRPr lang="en-US" altLang="zh-CN" sz="1000"/>
          </a:p>
        </p:txBody>
      </p:sp>
      <p:pic>
        <p:nvPicPr>
          <p:cNvPr id="20" name="图片 19"/>
          <p:cNvPicPr>
            <a:picLocks noChangeAspect="1"/>
          </p:cNvPicPr>
          <p:nvPr/>
        </p:nvPicPr>
        <p:blipFill rotWithShape="1">
          <a:blip r:embed="rId4" cstate="print"/>
          <a:srcRect l="62857"/>
          <a:stretch>
            <a:fillRect/>
          </a:stretch>
        </p:blipFill>
        <p:spPr>
          <a:xfrm>
            <a:off x="6927478" y="90294"/>
            <a:ext cx="2359430" cy="838376"/>
          </a:xfrm>
          <a:prstGeom prst="rect">
            <a:avLst/>
          </a:prstGeom>
          <a:ln>
            <a:noFill/>
          </a:ln>
          <a:effectLst>
            <a:softEdge rad="112500"/>
          </a:effectLst>
        </p:spPr>
      </p:pic>
      <p:sp>
        <p:nvSpPr>
          <p:cNvPr id="23" name="标题 2"/>
          <p:cNvSpPr txBox="1"/>
          <p:nvPr/>
        </p:nvSpPr>
        <p:spPr>
          <a:xfrm>
            <a:off x="0" y="285728"/>
            <a:ext cx="6884988" cy="430212"/>
          </a:xfrm>
          <a:prstGeom prst="rect">
            <a:avLst/>
          </a:prstGeom>
          <a:noFill/>
          <a:effectLst>
            <a:outerShdw blurRad="50800" dist="38100" dir="2700000" algn="tl" rotWithShape="0">
              <a:prstClr val="black">
                <a:alpha val="40000"/>
              </a:prstClr>
            </a:outerShdw>
          </a:effectLst>
        </p:spPr>
        <p:txBody>
          <a:bodyPr wrap="square" rtlCol="0">
            <a:spAutoFit/>
          </a:bodyPr>
          <a:lstStyle>
            <a:lvl1pPr algn="r" rtl="0" eaLnBrk="0" fontAlgn="base" hangingPunct="0">
              <a:lnSpc>
                <a:spcPct val="120000"/>
              </a:lnSpc>
              <a:spcBef>
                <a:spcPct val="0"/>
              </a:spcBef>
              <a:spcAft>
                <a:spcPct val="0"/>
              </a:spcAft>
              <a:defRPr lang="zh-CN" altLang="en-US" sz="2000" b="1" kern="1200">
                <a:solidFill>
                  <a:schemeClr val="bg1"/>
                </a:solidFill>
                <a:latin typeface="微软雅黑" panose="020B0503020204020204" pitchFamily="34" charset="-122"/>
                <a:ea typeface="微软雅黑" panose="020B0503020204020204" pitchFamily="34" charset="-122"/>
                <a:cs typeface="+mn-cs"/>
              </a:defRPr>
            </a:lvl1pPr>
            <a:lvl2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5pPr>
            <a:lvl6pPr marL="4572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6pPr>
            <a:lvl7pPr marL="9144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7pPr>
            <a:lvl8pPr marL="13716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8pPr>
            <a:lvl9pPr marL="18288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9pPr>
          </a:lstStyle>
          <a:p>
            <a:pPr algn="l" eaLnBrk="1" hangingPunct="1">
              <a:spcBef>
                <a:spcPct val="50000"/>
              </a:spcBef>
            </a:pPr>
            <a:r>
              <a:rPr lang="en-US" altLang="zh-CN" dirty="0"/>
              <a:t>2020</a:t>
            </a:r>
            <a:r>
              <a:rPr lang="zh-CN" altLang="en-US" dirty="0"/>
              <a:t>年度国有企业经济效益月度快报修订说明</a:t>
            </a:r>
          </a:p>
        </p:txBody>
      </p:sp>
      <p:graphicFrame>
        <p:nvGraphicFramePr>
          <p:cNvPr id="4" name="对象 3">
            <a:extLst>
              <a:ext uri="{FF2B5EF4-FFF2-40B4-BE49-F238E27FC236}">
                <a16:creationId xmlns:a16="http://schemas.microsoft.com/office/drawing/2014/main" id="{D7CE3F02-81D2-4F6C-9D95-8C7F53AD5A15}"/>
              </a:ext>
            </a:extLst>
          </p:cNvPr>
          <p:cNvGraphicFramePr>
            <a:graphicFrameLocks noChangeAspect="1"/>
          </p:cNvGraphicFramePr>
          <p:nvPr>
            <p:extLst>
              <p:ext uri="{D42A27DB-BD31-4B8C-83A1-F6EECF244321}">
                <p14:modId xmlns:p14="http://schemas.microsoft.com/office/powerpoint/2010/main" val="3383943523"/>
              </p:ext>
            </p:extLst>
          </p:nvPr>
        </p:nvGraphicFramePr>
        <p:xfrm>
          <a:off x="129381" y="1046356"/>
          <a:ext cx="8885238" cy="5721350"/>
        </p:xfrm>
        <a:graphic>
          <a:graphicData uri="http://schemas.openxmlformats.org/presentationml/2006/ole">
            <mc:AlternateContent xmlns:mc="http://schemas.openxmlformats.org/markup-compatibility/2006">
              <mc:Choice xmlns:v="urn:schemas-microsoft-com:vml" Requires="v">
                <p:oleObj spid="_x0000_s1218" name="Document" r:id="rId5" imgW="8885024" imgH="5720855" progId="Word.Document.12">
                  <p:embed/>
                </p:oleObj>
              </mc:Choice>
              <mc:Fallback>
                <p:oleObj name="Document" r:id="rId5" imgW="8885024" imgH="5720855" progId="Word.Document.12">
                  <p:embed/>
                  <p:pic>
                    <p:nvPicPr>
                      <p:cNvPr id="0" name=""/>
                      <p:cNvPicPr/>
                      <p:nvPr/>
                    </p:nvPicPr>
                    <p:blipFill>
                      <a:blip r:embed="rId6"/>
                      <a:stretch>
                        <a:fillRect/>
                      </a:stretch>
                    </p:blipFill>
                    <p:spPr>
                      <a:xfrm>
                        <a:off x="129381" y="1046356"/>
                        <a:ext cx="8885238" cy="5721350"/>
                      </a:xfrm>
                      <a:prstGeom prst="rect">
                        <a:avLst/>
                      </a:prstGeom>
                    </p:spPr>
                  </p:pic>
                </p:oleObj>
              </mc:Fallback>
            </mc:AlternateContent>
          </a:graphicData>
        </a:graphic>
      </p:graphicFrame>
    </p:spTree>
    <p:extLst>
      <p:ext uri="{BB962C8B-B14F-4D97-AF65-F5344CB8AC3E}">
        <p14:creationId xmlns:p14="http://schemas.microsoft.com/office/powerpoint/2010/main" val="42697427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7" name="灯片编号占位符 1"/>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ts val="500"/>
              </a:spcBef>
              <a:spcAft>
                <a:spcPts val="500"/>
              </a:spcAft>
              <a:buChar char="•"/>
              <a:defRPr sz="2200">
                <a:solidFill>
                  <a:schemeClr val="tx1"/>
                </a:solidFill>
                <a:latin typeface="微软雅黑" panose="020B0503020204020204" pitchFamily="34" charset="-122"/>
                <a:ea typeface="微软雅黑" panose="020B0503020204020204" pitchFamily="34" charset="-122"/>
              </a:defRPr>
            </a:lvl1pPr>
            <a:lvl2pPr marL="742950" indent="-285750" eaLnBrk="0" hangingPunct="0">
              <a:spcBef>
                <a:spcPts val="500"/>
              </a:spcBef>
              <a:spcAft>
                <a:spcPts val="500"/>
              </a:spcAft>
              <a:buClr>
                <a:schemeClr val="tx2"/>
              </a:buClr>
              <a:buFont typeface="Wingdings" panose="05000000000000000000" pitchFamily="2" charset="2"/>
              <a:buChar char="§"/>
              <a:defRPr sz="2800">
                <a:solidFill>
                  <a:schemeClr val="tx1"/>
                </a:solidFill>
                <a:latin typeface="微软雅黑" panose="020B0503020204020204" pitchFamily="34" charset="-122"/>
                <a:ea typeface="微软雅黑" panose="020B0503020204020204" pitchFamily="34" charset="-122"/>
              </a:defRPr>
            </a:lvl2pPr>
            <a:lvl3pPr marL="1143000" indent="-228600" eaLnBrk="0" hangingPunct="0">
              <a:spcBef>
                <a:spcPts val="500"/>
              </a:spcBef>
              <a:spcAft>
                <a:spcPts val="500"/>
              </a:spcAft>
              <a:buClr>
                <a:schemeClr val="accent2"/>
              </a:buClr>
              <a:buFont typeface="Wingdings" panose="05000000000000000000" pitchFamily="2" charset="2"/>
              <a:buChar char="§"/>
              <a:defRPr sz="1400">
                <a:solidFill>
                  <a:schemeClr val="tx1"/>
                </a:solidFill>
                <a:latin typeface="微软雅黑" panose="020B0503020204020204" pitchFamily="34" charset="-122"/>
                <a:ea typeface="微软雅黑" panose="020B0503020204020204" pitchFamily="34" charset="-122"/>
              </a:defRPr>
            </a:lvl3pPr>
            <a:lvl4pPr marL="1600200" indent="-228600" eaLnBrk="0" hangingPunct="0">
              <a:spcBef>
                <a:spcPts val="500"/>
              </a:spcBef>
              <a:spcAft>
                <a:spcPts val="500"/>
              </a:spcAft>
              <a:buClr>
                <a:schemeClr val="tx2"/>
              </a:buClr>
              <a:buFont typeface="Wingdings" panose="05000000000000000000" pitchFamily="2" charset="2"/>
              <a:buChar char="§"/>
              <a:defRPr sz="1200">
                <a:solidFill>
                  <a:schemeClr val="tx1"/>
                </a:solidFill>
                <a:latin typeface="微软雅黑" panose="020B0503020204020204" pitchFamily="34" charset="-122"/>
                <a:ea typeface="微软雅黑" panose="020B0503020204020204" pitchFamily="34" charset="-122"/>
              </a:defRPr>
            </a:lvl4pPr>
            <a:lvl5pPr marL="2057400" indent="-228600" eaLnBrk="0"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5pPr>
            <a:lvl6pPr marL="25146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6pPr>
            <a:lvl7pPr marL="29718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7pPr>
            <a:lvl8pPr marL="34290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8pPr>
            <a:lvl9pPr marL="3886200" indent="-228600" eaLnBrk="0" fontAlgn="base" hangingPunct="0">
              <a:spcBef>
                <a:spcPts val="500"/>
              </a:spcBef>
              <a:spcAft>
                <a:spcPts val="500"/>
              </a:spcAft>
              <a:buClr>
                <a:schemeClr val="accent2"/>
              </a:buClr>
              <a:buFont typeface="Wingdings" panose="05000000000000000000" pitchFamily="2" charset="2"/>
              <a:buChar char="§"/>
              <a:defRPr sz="1000">
                <a:solidFill>
                  <a:schemeClr val="tx1"/>
                </a:solidFill>
                <a:latin typeface="Verdana" panose="020B0604030504040204" pitchFamily="34" charset="0"/>
                <a:ea typeface="微软雅黑" panose="020B0503020204020204" pitchFamily="34" charset="-122"/>
              </a:defRPr>
            </a:lvl9pPr>
          </a:lstStyle>
          <a:p>
            <a:pPr>
              <a:spcBef>
                <a:spcPct val="0"/>
              </a:spcBef>
              <a:spcAft>
                <a:spcPct val="0"/>
              </a:spcAft>
              <a:buFontTx/>
              <a:buNone/>
            </a:pPr>
            <a:fld id="{CA878BBE-D5F7-474C-B4D4-E302DB6DC679}" type="slidenum">
              <a:rPr lang="en-US" altLang="zh-CN" sz="1000" smtClean="0"/>
              <a:pPr>
                <a:spcBef>
                  <a:spcPct val="0"/>
                </a:spcBef>
                <a:spcAft>
                  <a:spcPct val="0"/>
                </a:spcAft>
                <a:buFontTx/>
                <a:buNone/>
              </a:pPr>
              <a:t>41</a:t>
            </a:fld>
            <a:endParaRPr lang="en-US" altLang="zh-CN" sz="1000"/>
          </a:p>
        </p:txBody>
      </p:sp>
      <p:pic>
        <p:nvPicPr>
          <p:cNvPr id="20" name="图片 19"/>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23" name="标题 2"/>
          <p:cNvSpPr txBox="1"/>
          <p:nvPr/>
        </p:nvSpPr>
        <p:spPr>
          <a:xfrm>
            <a:off x="0" y="285728"/>
            <a:ext cx="6884988" cy="430212"/>
          </a:xfrm>
          <a:prstGeom prst="rect">
            <a:avLst/>
          </a:prstGeom>
          <a:noFill/>
          <a:effectLst>
            <a:outerShdw blurRad="50800" dist="38100" dir="2700000" algn="tl" rotWithShape="0">
              <a:prstClr val="black">
                <a:alpha val="40000"/>
              </a:prstClr>
            </a:outerShdw>
          </a:effectLst>
        </p:spPr>
        <p:txBody>
          <a:bodyPr wrap="square" rtlCol="0">
            <a:spAutoFit/>
          </a:bodyPr>
          <a:lstStyle>
            <a:lvl1pPr algn="r" rtl="0" eaLnBrk="0" fontAlgn="base" hangingPunct="0">
              <a:lnSpc>
                <a:spcPct val="120000"/>
              </a:lnSpc>
              <a:spcBef>
                <a:spcPct val="0"/>
              </a:spcBef>
              <a:spcAft>
                <a:spcPct val="0"/>
              </a:spcAft>
              <a:defRPr lang="zh-CN" altLang="en-US" sz="2000" b="1" kern="1200">
                <a:solidFill>
                  <a:schemeClr val="bg1"/>
                </a:solidFill>
                <a:latin typeface="微软雅黑" panose="020B0503020204020204" pitchFamily="34" charset="-122"/>
                <a:ea typeface="微软雅黑" panose="020B0503020204020204" pitchFamily="34" charset="-122"/>
                <a:cs typeface="+mn-cs"/>
              </a:defRPr>
            </a:lvl1pPr>
            <a:lvl2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chemeClr val="bg1"/>
                </a:solidFill>
                <a:latin typeface="微软雅黑" panose="020B0503020204020204" pitchFamily="34" charset="-122"/>
                <a:ea typeface="微软雅黑" panose="020B0503020204020204" pitchFamily="34" charset="-122"/>
              </a:defRPr>
            </a:lvl5pPr>
            <a:lvl6pPr marL="4572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6pPr>
            <a:lvl7pPr marL="9144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7pPr>
            <a:lvl8pPr marL="13716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8pPr>
            <a:lvl9pPr marL="1828800" algn="ctr" rtl="0" eaLnBrk="1" fontAlgn="base" hangingPunct="1">
              <a:lnSpc>
                <a:spcPct val="120000"/>
              </a:lnSpc>
              <a:spcBef>
                <a:spcPct val="0"/>
              </a:spcBef>
              <a:spcAft>
                <a:spcPct val="0"/>
              </a:spcAft>
              <a:defRPr sz="2800">
                <a:solidFill>
                  <a:schemeClr val="bg1"/>
                </a:solidFill>
                <a:latin typeface="Verdana" panose="020B0604030504040204" pitchFamily="34" charset="0"/>
              </a:defRPr>
            </a:lvl9pPr>
          </a:lstStyle>
          <a:p>
            <a:pPr algn="l" eaLnBrk="1" hangingPunct="1">
              <a:spcBef>
                <a:spcPct val="50000"/>
              </a:spcBef>
            </a:pPr>
            <a:r>
              <a:rPr lang="en-US" altLang="zh-CN" dirty="0"/>
              <a:t>2020</a:t>
            </a:r>
            <a:r>
              <a:rPr lang="zh-CN" altLang="en-US" dirty="0"/>
              <a:t>年度国有企业经济效益月度快报修订说明</a:t>
            </a:r>
          </a:p>
        </p:txBody>
      </p:sp>
      <p:graphicFrame>
        <p:nvGraphicFramePr>
          <p:cNvPr id="3" name="表格 2">
            <a:extLst>
              <a:ext uri="{FF2B5EF4-FFF2-40B4-BE49-F238E27FC236}">
                <a16:creationId xmlns:a16="http://schemas.microsoft.com/office/drawing/2014/main" id="{8EAF5229-3F57-4CDE-AB47-88D76A8D36FC}"/>
              </a:ext>
            </a:extLst>
          </p:cNvPr>
          <p:cNvGraphicFramePr>
            <a:graphicFrameLocks noGrp="1"/>
          </p:cNvGraphicFramePr>
          <p:nvPr>
            <p:extLst>
              <p:ext uri="{D42A27DB-BD31-4B8C-83A1-F6EECF244321}">
                <p14:modId xmlns:p14="http://schemas.microsoft.com/office/powerpoint/2010/main" val="1798173022"/>
              </p:ext>
            </p:extLst>
          </p:nvPr>
        </p:nvGraphicFramePr>
        <p:xfrm>
          <a:off x="1763688" y="912277"/>
          <a:ext cx="5832647" cy="5705821"/>
        </p:xfrm>
        <a:graphic>
          <a:graphicData uri="http://schemas.openxmlformats.org/drawingml/2006/table">
            <a:tbl>
              <a:tblPr/>
              <a:tblGrid>
                <a:gridCol w="3360411">
                  <a:extLst>
                    <a:ext uri="{9D8B030D-6E8A-4147-A177-3AD203B41FA5}">
                      <a16:colId xmlns:a16="http://schemas.microsoft.com/office/drawing/2014/main" val="4263564671"/>
                    </a:ext>
                  </a:extLst>
                </a:gridCol>
                <a:gridCol w="384570">
                  <a:extLst>
                    <a:ext uri="{9D8B030D-6E8A-4147-A177-3AD203B41FA5}">
                      <a16:colId xmlns:a16="http://schemas.microsoft.com/office/drawing/2014/main" val="1335043077"/>
                    </a:ext>
                  </a:extLst>
                </a:gridCol>
                <a:gridCol w="677576">
                  <a:extLst>
                    <a:ext uri="{9D8B030D-6E8A-4147-A177-3AD203B41FA5}">
                      <a16:colId xmlns:a16="http://schemas.microsoft.com/office/drawing/2014/main" val="1304934031"/>
                    </a:ext>
                  </a:extLst>
                </a:gridCol>
                <a:gridCol w="686732">
                  <a:extLst>
                    <a:ext uri="{9D8B030D-6E8A-4147-A177-3AD203B41FA5}">
                      <a16:colId xmlns:a16="http://schemas.microsoft.com/office/drawing/2014/main" val="4001769793"/>
                    </a:ext>
                  </a:extLst>
                </a:gridCol>
                <a:gridCol w="723358">
                  <a:extLst>
                    <a:ext uri="{9D8B030D-6E8A-4147-A177-3AD203B41FA5}">
                      <a16:colId xmlns:a16="http://schemas.microsoft.com/office/drawing/2014/main" val="1310806212"/>
                    </a:ext>
                  </a:extLst>
                </a:gridCol>
              </a:tblGrid>
              <a:tr h="246462">
                <a:tc gridSpan="5">
                  <a:txBody>
                    <a:bodyPr/>
                    <a:lstStyle/>
                    <a:p>
                      <a:pPr algn="ctr" fontAlgn="ctr"/>
                      <a:r>
                        <a:rPr lang="en-US" altLang="zh-CN" sz="2000" b="0" i="0" u="none" strike="noStrike" dirty="0">
                          <a:solidFill>
                            <a:srgbClr val="000000"/>
                          </a:solidFill>
                          <a:effectLst/>
                          <a:latin typeface="宋体" panose="02010600030101010101" pitchFamily="2" charset="-122"/>
                          <a:ea typeface="宋体" panose="02010600030101010101" pitchFamily="2" charset="-122"/>
                        </a:rPr>
                        <a:t>2020</a:t>
                      </a:r>
                      <a:r>
                        <a:rPr lang="zh-CN" altLang="en-US" sz="2000" b="0" i="0" u="none" strike="noStrike" dirty="0">
                          <a:solidFill>
                            <a:srgbClr val="000000"/>
                          </a:solidFill>
                          <a:effectLst/>
                          <a:latin typeface="宋体" panose="02010600030101010101" pitchFamily="2" charset="-122"/>
                          <a:ea typeface="宋体" panose="02010600030101010101" pitchFamily="2" charset="-122"/>
                        </a:rPr>
                        <a:t>年   月经济效益主要指标表</a:t>
                      </a:r>
                    </a:p>
                  </a:txBody>
                  <a:tcPr marL="2725" marR="2725" marT="2725"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712105209"/>
                  </a:ext>
                </a:extLst>
              </a:tr>
              <a:tr h="159868">
                <a:tc gridSpan="5">
                  <a:txBody>
                    <a:bodyPr/>
                    <a:lstStyle/>
                    <a:p>
                      <a:pPr algn="r" fontAlgn="ctr"/>
                      <a:r>
                        <a:rPr lang="zh-CN" altLang="en-US" sz="700" b="0" i="0" u="none" strike="noStrike">
                          <a:solidFill>
                            <a:srgbClr val="000000"/>
                          </a:solidFill>
                          <a:effectLst/>
                          <a:latin typeface="宋体" panose="02010600030101010101" pitchFamily="2" charset="-122"/>
                          <a:ea typeface="宋体" panose="02010600030101010101" pitchFamily="2" charset="-122"/>
                        </a:rPr>
                        <a:t>表一</a:t>
                      </a:r>
                    </a:p>
                  </a:txBody>
                  <a:tcPr marL="2725" marR="2725" marT="2725"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73689291"/>
                  </a:ext>
                </a:extLst>
              </a:tr>
              <a:tr h="159868">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编制单位：</a:t>
                      </a:r>
                    </a:p>
                  </a:txBody>
                  <a:tcPr marL="2725" marR="2725" marT="27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a:solidFill>
                            <a:srgbClr val="000000"/>
                          </a:solidFill>
                          <a:effectLst/>
                          <a:latin typeface="宋体" panose="02010600030101010101" pitchFamily="2" charset="-122"/>
                          <a:ea typeface="宋体" panose="02010600030101010101" pitchFamily="2" charset="-122"/>
                        </a:rPr>
                        <a:t>单位：万元</a:t>
                      </a:r>
                    </a:p>
                  </a:txBody>
                  <a:tcPr marL="2725" marR="2725" marT="27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2745304"/>
                  </a:ext>
                </a:extLst>
              </a:tr>
              <a:tr h="163420">
                <a:tc>
                  <a:txBody>
                    <a:bodyPr/>
                    <a:lstStyle/>
                    <a:p>
                      <a:pPr algn="ctr"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项      目</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行号</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本月数</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本年累计</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上年同期</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212263"/>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一、利润表指标</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9065056"/>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营业总收入</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1715213"/>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其中：营业收入</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802968"/>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营业总成本</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3</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4385434"/>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其中：营业成本</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4</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3499093"/>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税金及附加</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5</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99916"/>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销售费用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6</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6123394"/>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管理费用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7</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6610372"/>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研发费用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8</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055730"/>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财务费用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9</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3399894"/>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其中：利息费用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10</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264078"/>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利息收入</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11</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3959922"/>
                  </a:ext>
                </a:extLst>
              </a:tr>
              <a:tr h="163420">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a:t>
                      </a:r>
                      <a:r>
                        <a:rPr lang="zh-CN" altLang="en-US" sz="1100" b="1" i="0" u="none" strike="noStrike" dirty="0">
                          <a:solidFill>
                            <a:srgbClr val="FF0000"/>
                          </a:solidFill>
                          <a:effectLst/>
                          <a:latin typeface="宋体" panose="02010600030101010101" pitchFamily="2" charset="-122"/>
                          <a:ea typeface="宋体" panose="02010600030101010101" pitchFamily="2" charset="-122"/>
                        </a:rPr>
                        <a:t>汇兑净损失（净收益以“</a:t>
                      </a:r>
                      <a:r>
                        <a:rPr lang="en-US" altLang="zh-CN" sz="1100" b="1" i="0" u="none" strike="noStrike" dirty="0">
                          <a:solidFill>
                            <a:srgbClr val="FF0000"/>
                          </a:solidFill>
                          <a:effectLst/>
                          <a:latin typeface="宋体" panose="02010600030101010101" pitchFamily="2" charset="-122"/>
                          <a:ea typeface="宋体" panose="02010600030101010101" pitchFamily="2" charset="-122"/>
                        </a:rPr>
                        <a:t>-”</a:t>
                      </a:r>
                      <a:r>
                        <a:rPr lang="zh-CN" altLang="en-US" sz="1100" b="1" i="0" u="none" strike="noStrike" dirty="0">
                          <a:solidFill>
                            <a:srgbClr val="FF0000"/>
                          </a:solidFill>
                          <a:effectLst/>
                          <a:latin typeface="宋体" panose="02010600030101010101" pitchFamily="2" charset="-122"/>
                          <a:ea typeface="宋体" panose="02010600030101010101" pitchFamily="2" charset="-122"/>
                        </a:rPr>
                        <a:t>号填列）</a:t>
                      </a:r>
                      <a:endParaRPr lang="zh-CN" altLang="en-US" sz="1000" b="1" i="0" u="none" strike="noStrike" dirty="0">
                        <a:solidFill>
                          <a:srgbClr val="FF0000"/>
                        </a:solidFill>
                        <a:effectLst/>
                        <a:latin typeface="宋体" panose="02010600030101010101" pitchFamily="2" charset="-122"/>
                        <a:ea typeface="宋体" panose="02010600030101010101" pitchFamily="2" charset="-122"/>
                      </a:endParaRP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宋体" panose="02010600030101010101" pitchFamily="2" charset="-122"/>
                          <a:ea typeface="宋体" panose="02010600030101010101" pitchFamily="2" charset="-122"/>
                        </a:rPr>
                        <a:t>12</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818164"/>
                  </a:ext>
                </a:extLst>
              </a:tr>
              <a:tr h="163420">
                <a:tc>
                  <a:txBody>
                    <a:bodyPr/>
                    <a:lstStyle/>
                    <a:p>
                      <a:pPr algn="l" fontAlgn="b"/>
                      <a:r>
                        <a:rPr lang="zh-CN" altLang="en-US" sz="1000" b="0" i="0" u="none" strike="noStrike" dirty="0">
                          <a:solidFill>
                            <a:srgbClr val="000000"/>
                          </a:solidFill>
                          <a:effectLst/>
                          <a:latin typeface="宋体" panose="02010600030101010101" pitchFamily="2" charset="-122"/>
                          <a:ea typeface="宋体" panose="02010600030101010101" pitchFamily="2" charset="-122"/>
                        </a:rPr>
                        <a:t>  加：其他收益</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13</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2436841"/>
                  </a:ext>
                </a:extLst>
              </a:tr>
              <a:tr h="163420">
                <a:tc>
                  <a:txBody>
                    <a:bodyPr/>
                    <a:lstStyle/>
                    <a:p>
                      <a:pPr algn="l" fontAlgn="b"/>
                      <a:r>
                        <a:rPr lang="zh-CN" altLang="en-US" sz="1000" b="0" i="0" u="none" strike="noStrike">
                          <a:solidFill>
                            <a:srgbClr val="000000"/>
                          </a:solidFill>
                          <a:effectLst/>
                          <a:latin typeface="宋体" panose="02010600030101010101" pitchFamily="2" charset="-122"/>
                          <a:ea typeface="宋体" panose="02010600030101010101" pitchFamily="2" charset="-122"/>
                        </a:rPr>
                        <a:t>      投资收益（损失以“</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号填列）</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14</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2116321"/>
                  </a:ext>
                </a:extLst>
              </a:tr>
              <a:tr h="163420">
                <a:tc>
                  <a:txBody>
                    <a:bodyPr/>
                    <a:lstStyle/>
                    <a:p>
                      <a:pPr algn="l" fontAlgn="b"/>
                      <a:r>
                        <a:rPr lang="zh-CN" altLang="en-US" sz="1000" b="0" i="0" u="none" strike="noStrike">
                          <a:solidFill>
                            <a:srgbClr val="000000"/>
                          </a:solidFill>
                          <a:effectLst/>
                          <a:latin typeface="宋体" panose="02010600030101010101" pitchFamily="2" charset="-122"/>
                          <a:ea typeface="宋体" panose="02010600030101010101" pitchFamily="2" charset="-122"/>
                        </a:rPr>
                        <a:t>      △汇兑收益（损失以“</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号填列）</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15</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7052078"/>
                  </a:ext>
                </a:extLst>
              </a:tr>
              <a:tr h="163420">
                <a:tc>
                  <a:txBody>
                    <a:bodyPr/>
                    <a:lstStyle/>
                    <a:p>
                      <a:pPr algn="l" fontAlgn="b"/>
                      <a:r>
                        <a:rPr lang="zh-CN" altLang="en-US" sz="1000" b="0" i="0" u="none" strike="noStrike">
                          <a:solidFill>
                            <a:srgbClr val="000000"/>
                          </a:solidFill>
                          <a:effectLst/>
                          <a:latin typeface="宋体" panose="02010600030101010101" pitchFamily="2" charset="-122"/>
                          <a:ea typeface="宋体" panose="02010600030101010101" pitchFamily="2" charset="-122"/>
                        </a:rPr>
                        <a:t>      净敞口套期收益（损失以“</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号填列）</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宋体" panose="02010600030101010101" pitchFamily="2" charset="-122"/>
                          <a:ea typeface="宋体" panose="02010600030101010101" pitchFamily="2" charset="-122"/>
                        </a:rPr>
                        <a:t>16</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8865855"/>
                  </a:ext>
                </a:extLst>
              </a:tr>
              <a:tr h="163420">
                <a:tc>
                  <a:txBody>
                    <a:bodyPr/>
                    <a:lstStyle/>
                    <a:p>
                      <a:pPr algn="l" fontAlgn="b"/>
                      <a:r>
                        <a:rPr lang="zh-CN" altLang="en-US" sz="1000" b="0" i="0" u="none" strike="noStrike">
                          <a:solidFill>
                            <a:srgbClr val="000000"/>
                          </a:solidFill>
                          <a:effectLst/>
                          <a:latin typeface="宋体" panose="02010600030101010101" pitchFamily="2" charset="-122"/>
                          <a:ea typeface="宋体" panose="02010600030101010101" pitchFamily="2" charset="-122"/>
                        </a:rPr>
                        <a:t>      公允价值变动收益（损失以“</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号填列）</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17</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271467"/>
                  </a:ext>
                </a:extLst>
              </a:tr>
              <a:tr h="163420">
                <a:tc>
                  <a:txBody>
                    <a:bodyPr/>
                    <a:lstStyle/>
                    <a:p>
                      <a:pPr algn="l" fontAlgn="ctr"/>
                      <a:r>
                        <a:rPr lang="zh-CN" altLang="en-US" sz="1100" b="1" i="0" u="none" strike="noStrike" dirty="0">
                          <a:solidFill>
                            <a:srgbClr val="FF0000"/>
                          </a:solidFill>
                          <a:effectLst/>
                          <a:latin typeface="宋体" panose="02010600030101010101" pitchFamily="2" charset="-122"/>
                          <a:ea typeface="宋体" panose="02010600030101010101" pitchFamily="2" charset="-122"/>
                        </a:rPr>
                        <a:t>      信用减值损失（损失以“</a:t>
                      </a:r>
                      <a:r>
                        <a:rPr lang="en-US" altLang="zh-CN" sz="1100" b="1" i="0" u="none" strike="noStrike" dirty="0">
                          <a:solidFill>
                            <a:srgbClr val="FF0000"/>
                          </a:solidFill>
                          <a:effectLst/>
                          <a:latin typeface="宋体" panose="02010600030101010101" pitchFamily="2" charset="-122"/>
                          <a:ea typeface="宋体" panose="02010600030101010101" pitchFamily="2" charset="-122"/>
                        </a:rPr>
                        <a:t>-”</a:t>
                      </a:r>
                      <a:r>
                        <a:rPr lang="zh-CN" altLang="en-US" sz="1100" b="1" i="0" u="none" strike="noStrike" dirty="0">
                          <a:solidFill>
                            <a:srgbClr val="FF0000"/>
                          </a:solidFill>
                          <a:effectLst/>
                          <a:latin typeface="宋体" panose="02010600030101010101" pitchFamily="2" charset="-122"/>
                          <a:ea typeface="宋体" panose="02010600030101010101" pitchFamily="2" charset="-122"/>
                        </a:rPr>
                        <a:t>号填列）</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18</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4302913"/>
                  </a:ext>
                </a:extLst>
              </a:tr>
              <a:tr h="163420">
                <a:tc>
                  <a:txBody>
                    <a:bodyPr/>
                    <a:lstStyle/>
                    <a:p>
                      <a:pPr algn="l" fontAlgn="ctr"/>
                      <a:r>
                        <a:rPr lang="zh-CN" altLang="en-US" sz="1100" b="1" i="0" u="none" strike="noStrike" dirty="0">
                          <a:solidFill>
                            <a:srgbClr val="FF0000"/>
                          </a:solidFill>
                          <a:effectLst/>
                          <a:latin typeface="宋体" panose="02010600030101010101" pitchFamily="2" charset="-122"/>
                          <a:ea typeface="宋体" panose="02010600030101010101" pitchFamily="2" charset="-122"/>
                        </a:rPr>
                        <a:t>      资产减值损失（损失以“</a:t>
                      </a:r>
                      <a:r>
                        <a:rPr lang="en-US" altLang="zh-CN" sz="1100" b="1" i="0" u="none" strike="noStrike" dirty="0">
                          <a:solidFill>
                            <a:srgbClr val="FF0000"/>
                          </a:solidFill>
                          <a:effectLst/>
                          <a:latin typeface="宋体" panose="02010600030101010101" pitchFamily="2" charset="-122"/>
                          <a:ea typeface="宋体" panose="02010600030101010101" pitchFamily="2" charset="-122"/>
                        </a:rPr>
                        <a:t>-”</a:t>
                      </a:r>
                      <a:r>
                        <a:rPr lang="zh-CN" altLang="en-US" sz="1100" b="1" i="0" u="none" strike="noStrike" dirty="0">
                          <a:solidFill>
                            <a:srgbClr val="FF0000"/>
                          </a:solidFill>
                          <a:effectLst/>
                          <a:latin typeface="宋体" panose="02010600030101010101" pitchFamily="2" charset="-122"/>
                          <a:ea typeface="宋体" panose="02010600030101010101" pitchFamily="2" charset="-122"/>
                        </a:rPr>
                        <a:t>号填列）</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19</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7843583"/>
                  </a:ext>
                </a:extLst>
              </a:tr>
              <a:tr h="163420">
                <a:tc>
                  <a:txBody>
                    <a:bodyPr/>
                    <a:lstStyle/>
                    <a:p>
                      <a:pPr algn="l" fontAlgn="b"/>
                      <a:r>
                        <a:rPr lang="zh-CN" altLang="en-US" sz="1000" b="0" i="0" u="none" strike="noStrike" dirty="0">
                          <a:solidFill>
                            <a:srgbClr val="000000"/>
                          </a:solidFill>
                          <a:effectLst/>
                          <a:latin typeface="宋体" panose="02010600030101010101" pitchFamily="2" charset="-122"/>
                          <a:ea typeface="宋体" panose="02010600030101010101" pitchFamily="2" charset="-122"/>
                        </a:rPr>
                        <a:t>      资产处置收益（损失以“</a:t>
                      </a:r>
                      <a:r>
                        <a:rPr lang="en-US" altLang="zh-CN" sz="1000" b="0" i="0" u="none" strike="noStrike" dirty="0">
                          <a:solidFill>
                            <a:srgbClr val="000000"/>
                          </a:solidFill>
                          <a:effectLst/>
                          <a:latin typeface="宋体" panose="02010600030101010101" pitchFamily="2" charset="-122"/>
                          <a:ea typeface="宋体" panose="02010600030101010101" pitchFamily="2" charset="-122"/>
                        </a:rPr>
                        <a:t>-”</a:t>
                      </a:r>
                      <a:r>
                        <a:rPr lang="zh-CN" altLang="en-US" sz="1000" b="0" i="0" u="none" strike="noStrike" dirty="0">
                          <a:solidFill>
                            <a:srgbClr val="000000"/>
                          </a:solidFill>
                          <a:effectLst/>
                          <a:latin typeface="宋体" panose="02010600030101010101" pitchFamily="2" charset="-122"/>
                          <a:ea typeface="宋体" panose="02010600030101010101" pitchFamily="2" charset="-122"/>
                        </a:rPr>
                        <a:t>号填列）</a:t>
                      </a:r>
                    </a:p>
                  </a:txBody>
                  <a:tcPr marL="2725" marR="2725" marT="27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20</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1020419"/>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营业利润（亏损以“－”号填列）</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21</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1632649"/>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加：营业外收入</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22</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09424"/>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 政府补助</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23</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5262972"/>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减：营业外支出</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24</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3158891"/>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利润总额（亏损总额以“－”号填列）</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25</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0925672"/>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减：所得税费用</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26</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5452219"/>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净利润（净亏损以“－”号填列）</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27</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6265085"/>
                  </a:ext>
                </a:extLst>
              </a:tr>
              <a:tr h="163420">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归属于母公司所有者的净利润</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宋体" panose="02010600030101010101" pitchFamily="2" charset="-122"/>
                          <a:ea typeface="宋体" panose="02010600030101010101" pitchFamily="2" charset="-122"/>
                        </a:rPr>
                        <a:t>28</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2725" marR="2725" marT="27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1537823"/>
                  </a:ext>
                </a:extLst>
              </a:tr>
              <a:tr h="120568">
                <a:tc>
                  <a:txBody>
                    <a:bodyPr/>
                    <a:lstStyle/>
                    <a:p>
                      <a:pPr algn="l" fontAlgn="ctr"/>
                      <a:r>
                        <a:rPr lang="zh-CN" altLang="en-US" sz="1000" b="0" i="0" u="none" strike="noStrike">
                          <a:solidFill>
                            <a:srgbClr val="000000"/>
                          </a:solidFill>
                          <a:effectLst/>
                          <a:latin typeface="宋体" panose="02010600030101010101" pitchFamily="2" charset="-122"/>
                          <a:ea typeface="宋体" panose="02010600030101010101" pitchFamily="2" charset="-122"/>
                        </a:rPr>
                        <a:t>注：加△项目为金融类企业专用。</a:t>
                      </a:r>
                    </a:p>
                  </a:txBody>
                  <a:tcPr marL="2725" marR="2725" marT="27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2725" marR="2725" marT="27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2725" marR="2725" marT="27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2725" marR="2725" marT="27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2725" marR="2725" marT="272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88346014"/>
                  </a:ext>
                </a:extLst>
              </a:tr>
            </a:tbl>
          </a:graphicData>
        </a:graphic>
      </p:graphicFrame>
      <p:sp>
        <p:nvSpPr>
          <p:cNvPr id="4" name="箭头: 右弧形 3">
            <a:extLst>
              <a:ext uri="{FF2B5EF4-FFF2-40B4-BE49-F238E27FC236}">
                <a16:creationId xmlns:a16="http://schemas.microsoft.com/office/drawing/2014/main" id="{E5C9C189-EC12-48AF-A48F-2E7A36134CBA}"/>
              </a:ext>
            </a:extLst>
          </p:cNvPr>
          <p:cNvSpPr/>
          <p:nvPr/>
        </p:nvSpPr>
        <p:spPr bwMode="auto">
          <a:xfrm>
            <a:off x="4499992" y="3861048"/>
            <a:ext cx="576064" cy="1080120"/>
          </a:xfrm>
          <a:prstGeom prst="curvedLeftArrow">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3"/>
          <p:cNvSpPr txBox="1">
            <a:spLocks noGrp="1" noChangeArrowheads="1"/>
          </p:cNvSpPr>
          <p:nvPr/>
        </p:nvSpPr>
        <p:spPr bwMode="auto">
          <a:xfrm>
            <a:off x="8612188" y="6642100"/>
            <a:ext cx="544512" cy="215900"/>
          </a:xfrm>
          <a:prstGeom prst="rect">
            <a:avLst/>
          </a:prstGeom>
          <a:noFill/>
          <a:ln w="9525">
            <a:noFill/>
            <a:miter lim="800000"/>
          </a:ln>
        </p:spPr>
        <p:txBody>
          <a:bodyPr/>
          <a:lstStyle/>
          <a:p>
            <a:pPr algn="r" eaLnBrk="0" hangingPunct="0"/>
            <a:fld id="{A8085E07-33E5-4A68-8FDD-0D21024DB71E}" type="slidenum">
              <a:rPr lang="en-US" altLang="zh-CN" sz="1000" b="0">
                <a:solidFill>
                  <a:schemeClr val="tx1"/>
                </a:solidFill>
                <a:latin typeface="微软雅黑" panose="020B0503020204020204" pitchFamily="34" charset="-122"/>
                <a:ea typeface="微软雅黑" panose="020B0503020204020204" pitchFamily="34" charset="-122"/>
              </a:rPr>
              <a:pPr algn="r" eaLnBrk="0" hangingPunct="0"/>
              <a:t>42</a:t>
            </a:fld>
            <a:endParaRPr lang="en-US" altLang="zh-CN" sz="1000" b="0">
              <a:solidFill>
                <a:schemeClr val="tx1"/>
              </a:solidFill>
              <a:latin typeface="微软雅黑" panose="020B0503020204020204" pitchFamily="34" charset="-122"/>
              <a:ea typeface="微软雅黑" panose="020B0503020204020204" pitchFamily="34" charset="-122"/>
            </a:endParaRPr>
          </a:p>
        </p:txBody>
      </p:sp>
      <p:sp>
        <p:nvSpPr>
          <p:cNvPr id="6" name="标题 2"/>
          <p:cNvSpPr>
            <a:spLocks noGrp="1"/>
          </p:cNvSpPr>
          <p:nvPr>
            <p:ph type="title"/>
          </p:nvPr>
        </p:nvSpPr>
        <p:spPr>
          <a:xfrm>
            <a:off x="71406" y="284144"/>
            <a:ext cx="6884988" cy="430212"/>
          </a:xfrm>
        </p:spPr>
        <p:txBody>
          <a:bodyPr/>
          <a:lstStyle/>
          <a:p>
            <a:pPr algn="l" eaLnBrk="1" hangingPunct="1">
              <a:spcBef>
                <a:spcPct val="50000"/>
              </a:spcBef>
            </a:pPr>
            <a:r>
              <a:rPr lang="en-US" altLang="zh-CN" sz="2000" dirty="0"/>
              <a:t>2020</a:t>
            </a:r>
            <a:r>
              <a:rPr sz="2000" dirty="0"/>
              <a:t>年度国有企业经济效益月度快报修订说明</a:t>
            </a:r>
            <a:endParaRPr lang="en-US" altLang="zh-CN" sz="2000" dirty="0"/>
          </a:p>
        </p:txBody>
      </p:sp>
      <p:pic>
        <p:nvPicPr>
          <p:cNvPr id="7" name="图片 6"/>
          <p:cNvPicPr>
            <a:picLocks noChangeAspect="1"/>
          </p:cNvPicPr>
          <p:nvPr/>
        </p:nvPicPr>
        <p:blipFill rotWithShape="1">
          <a:blip r:embed="rId3" cstate="print"/>
          <a:srcRect l="62857"/>
          <a:stretch>
            <a:fillRect/>
          </a:stretch>
        </p:blipFill>
        <p:spPr>
          <a:xfrm>
            <a:off x="6929454" y="90294"/>
            <a:ext cx="2359430" cy="838376"/>
          </a:xfrm>
          <a:prstGeom prst="rect">
            <a:avLst/>
          </a:prstGeom>
          <a:ln>
            <a:noFill/>
          </a:ln>
          <a:effectLst>
            <a:softEdge rad="112500"/>
          </a:effectLst>
        </p:spPr>
      </p:pic>
      <p:graphicFrame>
        <p:nvGraphicFramePr>
          <p:cNvPr id="5" name="表格 4">
            <a:extLst>
              <a:ext uri="{FF2B5EF4-FFF2-40B4-BE49-F238E27FC236}">
                <a16:creationId xmlns:a16="http://schemas.microsoft.com/office/drawing/2014/main" id="{C8358E93-6328-4CC5-83C9-62A1377C07B8}"/>
              </a:ext>
            </a:extLst>
          </p:cNvPr>
          <p:cNvGraphicFramePr>
            <a:graphicFrameLocks noGrp="1"/>
          </p:cNvGraphicFramePr>
          <p:nvPr>
            <p:extLst>
              <p:ext uri="{D42A27DB-BD31-4B8C-83A1-F6EECF244321}">
                <p14:modId xmlns:p14="http://schemas.microsoft.com/office/powerpoint/2010/main" val="1792372933"/>
              </p:ext>
            </p:extLst>
          </p:nvPr>
        </p:nvGraphicFramePr>
        <p:xfrm>
          <a:off x="251520" y="942145"/>
          <a:ext cx="8568953" cy="5753115"/>
        </p:xfrm>
        <a:graphic>
          <a:graphicData uri="http://schemas.openxmlformats.org/drawingml/2006/table">
            <a:tbl>
              <a:tblPr/>
              <a:tblGrid>
                <a:gridCol w="2737798">
                  <a:extLst>
                    <a:ext uri="{9D8B030D-6E8A-4147-A177-3AD203B41FA5}">
                      <a16:colId xmlns:a16="http://schemas.microsoft.com/office/drawing/2014/main" val="1440207024"/>
                    </a:ext>
                  </a:extLst>
                </a:gridCol>
                <a:gridCol w="308150">
                  <a:extLst>
                    <a:ext uri="{9D8B030D-6E8A-4147-A177-3AD203B41FA5}">
                      <a16:colId xmlns:a16="http://schemas.microsoft.com/office/drawing/2014/main" val="3096407735"/>
                    </a:ext>
                  </a:extLst>
                </a:gridCol>
                <a:gridCol w="604449">
                  <a:extLst>
                    <a:ext uri="{9D8B030D-6E8A-4147-A177-3AD203B41FA5}">
                      <a16:colId xmlns:a16="http://schemas.microsoft.com/office/drawing/2014/main" val="385221416"/>
                    </a:ext>
                  </a:extLst>
                </a:gridCol>
                <a:gridCol w="604449">
                  <a:extLst>
                    <a:ext uri="{9D8B030D-6E8A-4147-A177-3AD203B41FA5}">
                      <a16:colId xmlns:a16="http://schemas.microsoft.com/office/drawing/2014/main" val="1154294205"/>
                    </a:ext>
                  </a:extLst>
                </a:gridCol>
                <a:gridCol w="2725946">
                  <a:extLst>
                    <a:ext uri="{9D8B030D-6E8A-4147-A177-3AD203B41FA5}">
                      <a16:colId xmlns:a16="http://schemas.microsoft.com/office/drawing/2014/main" val="963215734"/>
                    </a:ext>
                  </a:extLst>
                </a:gridCol>
                <a:gridCol w="379263">
                  <a:extLst>
                    <a:ext uri="{9D8B030D-6E8A-4147-A177-3AD203B41FA5}">
                      <a16:colId xmlns:a16="http://schemas.microsoft.com/office/drawing/2014/main" val="1417387317"/>
                    </a:ext>
                  </a:extLst>
                </a:gridCol>
                <a:gridCol w="604449">
                  <a:extLst>
                    <a:ext uri="{9D8B030D-6E8A-4147-A177-3AD203B41FA5}">
                      <a16:colId xmlns:a16="http://schemas.microsoft.com/office/drawing/2014/main" val="1481751884"/>
                    </a:ext>
                  </a:extLst>
                </a:gridCol>
                <a:gridCol w="604449">
                  <a:extLst>
                    <a:ext uri="{9D8B030D-6E8A-4147-A177-3AD203B41FA5}">
                      <a16:colId xmlns:a16="http://schemas.microsoft.com/office/drawing/2014/main" val="4198827704"/>
                    </a:ext>
                  </a:extLst>
                </a:gridCol>
              </a:tblGrid>
              <a:tr h="251320">
                <a:tc gridSpan="8">
                  <a:txBody>
                    <a:bodyPr/>
                    <a:lstStyle/>
                    <a:p>
                      <a:pPr algn="ctr" rtl="0" fontAlgn="ctr"/>
                      <a:r>
                        <a:rPr lang="en-US" altLang="zh-CN" sz="2400" b="0" i="0" u="none" strike="noStrike" dirty="0">
                          <a:solidFill>
                            <a:srgbClr val="000000"/>
                          </a:solidFill>
                          <a:effectLst/>
                          <a:latin typeface="宋体" panose="02010600030101010101" pitchFamily="2" charset="-122"/>
                          <a:ea typeface="宋体" panose="02010600030101010101" pitchFamily="2" charset="-122"/>
                        </a:rPr>
                        <a:t>2020</a:t>
                      </a:r>
                      <a:r>
                        <a:rPr lang="zh-CN" altLang="en-US" sz="2400" b="0" i="0" u="none" strike="noStrike" dirty="0">
                          <a:solidFill>
                            <a:srgbClr val="000000"/>
                          </a:solidFill>
                          <a:effectLst/>
                          <a:latin typeface="宋体" panose="02010600030101010101" pitchFamily="2" charset="-122"/>
                          <a:ea typeface="宋体" panose="02010600030101010101" pitchFamily="2" charset="-122"/>
                        </a:rPr>
                        <a:t>年   月资产负债主要指标表</a:t>
                      </a:r>
                    </a:p>
                  </a:txBody>
                  <a:tcPr marL="3198" marR="3198" marT="3198"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873614703"/>
                  </a:ext>
                </a:extLst>
              </a:tr>
              <a:tr h="247454">
                <a:tc gridSpan="4">
                  <a:txBody>
                    <a:bodyPr/>
                    <a:lstStyle/>
                    <a:p>
                      <a:pPr algn="r" fontAlgn="ctr"/>
                      <a:endParaRPr lang="zh-CN" altLang="en-US" sz="1000" b="0" i="0" u="none" strike="noStrike" dirty="0">
                        <a:solidFill>
                          <a:srgbClr val="000000"/>
                        </a:solidFill>
                        <a:effectLst/>
                        <a:latin typeface="Arial" panose="020B0604020202020204" pitchFamily="34" charset="0"/>
                        <a:ea typeface="等线" panose="02010600030101010101" pitchFamily="2" charset="-122"/>
                      </a:endParaRPr>
                    </a:p>
                  </a:txBody>
                  <a:tcPr marL="3198" marR="3198" marT="3198"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r" fontAlgn="ctr"/>
                      <a:endParaRPr lang="zh-CN" altLang="en-US" sz="1000" b="0" i="0" u="none" strike="noStrike">
                        <a:solidFill>
                          <a:srgbClr val="000000"/>
                        </a:solidFill>
                        <a:effectLst/>
                        <a:latin typeface="Arial" panose="020B0604020202020204" pitchFamily="34" charset="0"/>
                        <a:ea typeface="等线" panose="02010600030101010101" pitchFamily="2" charset="-122"/>
                      </a:endParaRPr>
                    </a:p>
                  </a:txBody>
                  <a:tcPr marL="3198" marR="3198" marT="3198" marB="0" anchor="ctr">
                    <a:lnL>
                      <a:noFill/>
                    </a:lnL>
                    <a:lnR>
                      <a:noFill/>
                    </a:lnR>
                    <a:lnT>
                      <a:noFill/>
                    </a:lnT>
                    <a:lnB>
                      <a:noFill/>
                    </a:lnB>
                  </a:tcPr>
                </a:tc>
                <a:tc>
                  <a:txBody>
                    <a:bodyPr/>
                    <a:lstStyle/>
                    <a:p>
                      <a:pPr algn="r" fontAlgn="ctr"/>
                      <a:endParaRPr lang="zh-CN" altLang="en-US" sz="1000" b="0" i="0" u="none" strike="noStrike">
                        <a:solidFill>
                          <a:srgbClr val="000000"/>
                        </a:solidFill>
                        <a:effectLst/>
                        <a:latin typeface="Arial" panose="020B0604020202020204" pitchFamily="34" charset="0"/>
                        <a:ea typeface="等线" panose="02010600030101010101" pitchFamily="2" charset="-122"/>
                      </a:endParaRPr>
                    </a:p>
                  </a:txBody>
                  <a:tcPr marL="3198" marR="3198" marT="3198" marB="0" anchor="ctr">
                    <a:lnL>
                      <a:noFill/>
                    </a:lnL>
                    <a:lnR>
                      <a:noFill/>
                    </a:lnR>
                    <a:lnT>
                      <a:noFill/>
                    </a:lnT>
                    <a:lnB>
                      <a:noFill/>
                    </a:lnB>
                  </a:tcPr>
                </a:tc>
                <a:tc>
                  <a:txBody>
                    <a:bodyPr/>
                    <a:lstStyle/>
                    <a:p>
                      <a:pPr algn="r" fontAlgn="ctr"/>
                      <a:endParaRPr lang="zh-CN" altLang="en-US" sz="1000" b="0" i="0" u="none" strike="noStrike">
                        <a:solidFill>
                          <a:srgbClr val="000000"/>
                        </a:solidFill>
                        <a:effectLst/>
                        <a:latin typeface="Arial" panose="020B0604020202020204" pitchFamily="34" charset="0"/>
                        <a:ea typeface="等线" panose="02010600030101010101" pitchFamily="2" charset="-122"/>
                      </a:endParaRPr>
                    </a:p>
                  </a:txBody>
                  <a:tcPr marL="3198" marR="3198" marT="3198" marB="0" anchor="ctr">
                    <a:lnL>
                      <a:noFill/>
                    </a:lnL>
                    <a:lnR>
                      <a:noFill/>
                    </a:lnR>
                    <a:lnT>
                      <a:noFill/>
                    </a:lnT>
                    <a:lnB>
                      <a:noFill/>
                    </a:lnB>
                  </a:tcPr>
                </a:tc>
                <a:tc>
                  <a:txBody>
                    <a:bodyPr/>
                    <a:lstStyle/>
                    <a:p>
                      <a:pPr algn="r"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表二</a:t>
                      </a:r>
                    </a:p>
                  </a:txBody>
                  <a:tcPr marL="3198" marR="3198" marT="3198" marB="0" anchor="ctr">
                    <a:lnL>
                      <a:noFill/>
                    </a:lnL>
                    <a:lnR>
                      <a:noFill/>
                    </a:lnR>
                    <a:lnT>
                      <a:noFill/>
                    </a:lnT>
                    <a:lnB>
                      <a:noFill/>
                    </a:lnB>
                  </a:tcPr>
                </a:tc>
                <a:extLst>
                  <a:ext uri="{0D108BD9-81ED-4DB2-BD59-A6C34878D82A}">
                    <a16:rowId xmlns:a16="http://schemas.microsoft.com/office/drawing/2014/main" val="511644510"/>
                  </a:ext>
                </a:extLst>
              </a:tr>
              <a:tr h="261890">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编制单位：</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r"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单位：万元</a:t>
                      </a: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r" rtl="0" fontAlgn="ctr"/>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3198" marR="3198" marT="3198"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3936289"/>
                  </a:ext>
                </a:extLst>
              </a:tr>
              <a:tr h="261890">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项      目</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行号</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期末余额</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上年同期期末余额</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项      目</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行号</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期末余额</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上年同期期末余额</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3133168"/>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一、资产负债表指标</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dirty="0">
                          <a:solidFill>
                            <a:srgbClr val="000000"/>
                          </a:solidFill>
                          <a:effectLst/>
                          <a:latin typeface="宋体" panose="02010600030101010101" pitchFamily="2" charset="-122"/>
                          <a:ea typeface="宋体" panose="02010600030101010101" pitchFamily="2" charset="-122"/>
                        </a:rPr>
                        <a:t>——</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非流动负债合计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20</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1006838"/>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资产总计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其中：长期借款</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21</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0796291"/>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其中：流动资产合计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应付债券</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22</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27970"/>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其中：货币资金</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3</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其他带息非流动负债</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23</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9491278"/>
                  </a:ext>
                </a:extLst>
              </a:tr>
              <a:tr h="226575">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应收票据</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4</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所有者权益（或股东权益）合计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24</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0570283"/>
                  </a:ext>
                </a:extLst>
              </a:tr>
              <a:tr h="226575">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应收账款</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5</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其中：实收资本（或股本）</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25</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2052242"/>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存货</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6</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其中：国家资本</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26</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8256780"/>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其中：原材料</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7</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1" i="0" u="none" strike="noStrike" dirty="0">
                          <a:solidFill>
                            <a:srgbClr val="FF0000"/>
                          </a:solidFill>
                          <a:effectLst/>
                          <a:latin typeface="宋体" panose="02010600030101010101" pitchFamily="2" charset="-122"/>
                          <a:ea typeface="宋体" panose="02010600030101010101" pitchFamily="2" charset="-122"/>
                        </a:rPr>
                        <a:t>                     国有法人资本</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27</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8362069"/>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库存商品</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产成品</a:t>
                      </a:r>
                      <a:r>
                        <a:rPr lang="en-US" altLang="zh-CN" sz="1000" b="0" i="0" u="none" strike="noStrike">
                          <a:solidFill>
                            <a:srgbClr val="000000"/>
                          </a:solidFill>
                          <a:effectLst/>
                          <a:latin typeface="宋体" panose="02010600030101010101" pitchFamily="2" charset="-122"/>
                          <a:ea typeface="宋体" panose="02010600030101010101" pitchFamily="2" charset="-122"/>
                        </a:rPr>
                        <a:t>)</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8</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其他权益工具</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dirty="0">
                          <a:solidFill>
                            <a:srgbClr val="000000"/>
                          </a:solidFill>
                          <a:effectLst/>
                          <a:latin typeface="宋体" panose="02010600030101010101" pitchFamily="2" charset="-122"/>
                          <a:ea typeface="宋体" panose="02010600030101010101" pitchFamily="2" charset="-122"/>
                        </a:rPr>
                        <a:t>28</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8006131"/>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非流动资产合计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9</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资本公积</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29</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9826933"/>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其中：长期股权投资</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10</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盈余公积</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30</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5635958"/>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固定资产</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11</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未分配利润</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31</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4665328"/>
                  </a:ext>
                </a:extLst>
              </a:tr>
              <a:tr h="261890">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无形资产</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12</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归属于母公司所有者权益（或股东权益）合计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32</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5383721"/>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负债合计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13</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2828442"/>
                  </a:ext>
                </a:extLst>
              </a:tr>
              <a:tr h="226575">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其中</a:t>
                      </a:r>
                      <a:r>
                        <a:rPr lang="en-US" altLang="zh-CN" sz="1000" b="0" i="0" u="none" strike="noStrike">
                          <a:solidFill>
                            <a:srgbClr val="000000"/>
                          </a:solidFill>
                          <a:effectLst/>
                          <a:latin typeface="宋体" panose="02010600030101010101" pitchFamily="2" charset="-122"/>
                          <a:ea typeface="宋体" panose="02010600030101010101" pitchFamily="2" charset="-122"/>
                        </a:rPr>
                        <a:t>:</a:t>
                      </a:r>
                      <a:r>
                        <a:rPr lang="zh-CN" altLang="en-US" sz="1000" b="0" i="0" u="none" strike="noStrike">
                          <a:solidFill>
                            <a:srgbClr val="000000"/>
                          </a:solidFill>
                          <a:effectLst/>
                          <a:latin typeface="宋体" panose="02010600030101010101" pitchFamily="2" charset="-122"/>
                          <a:ea typeface="宋体" panose="02010600030101010101" pitchFamily="2" charset="-122"/>
                        </a:rPr>
                        <a:t>流动负债合计</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14</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974658"/>
                  </a:ext>
                </a:extLst>
              </a:tr>
              <a:tr h="226575">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其中</a:t>
                      </a:r>
                      <a:r>
                        <a:rPr lang="en-US" altLang="zh-CN" sz="1000" b="0" i="0" u="none" strike="noStrike" dirty="0">
                          <a:solidFill>
                            <a:srgbClr val="000000"/>
                          </a:solidFill>
                          <a:effectLst/>
                          <a:latin typeface="宋体" panose="02010600030101010101" pitchFamily="2" charset="-122"/>
                          <a:ea typeface="宋体" panose="02010600030101010101" pitchFamily="2" charset="-122"/>
                        </a:rPr>
                        <a:t>: </a:t>
                      </a:r>
                      <a:r>
                        <a:rPr lang="zh-CN" altLang="en-US" sz="1000" b="0" i="0" u="none" strike="noStrike" dirty="0">
                          <a:solidFill>
                            <a:srgbClr val="000000"/>
                          </a:solidFill>
                          <a:effectLst/>
                          <a:latin typeface="宋体" panose="02010600030101010101" pitchFamily="2" charset="-122"/>
                          <a:ea typeface="宋体" panose="02010600030101010101" pitchFamily="2" charset="-122"/>
                        </a:rPr>
                        <a:t>短期借款</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15</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9286286"/>
                  </a:ext>
                </a:extLst>
              </a:tr>
              <a:tr h="226575">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应付票据</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16</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1582441"/>
                  </a:ext>
                </a:extLst>
              </a:tr>
              <a:tr h="226575">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应付账款</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17</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450093"/>
                  </a:ext>
                </a:extLst>
              </a:tr>
              <a:tr h="226575">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一年内到期的非流动负债</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18</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075825"/>
                  </a:ext>
                </a:extLst>
              </a:tr>
              <a:tr h="226575">
                <a:tc>
                  <a:txBody>
                    <a:bodyPr/>
                    <a:lstStyle/>
                    <a:p>
                      <a:pPr algn="l" rtl="0" fontAlgn="ctr"/>
                      <a:r>
                        <a:rPr lang="zh-CN" altLang="en-US" sz="1000" b="0" i="0" u="none" strike="noStrike" dirty="0">
                          <a:solidFill>
                            <a:srgbClr val="000000"/>
                          </a:solidFill>
                          <a:effectLst/>
                          <a:latin typeface="宋体" panose="02010600030101010101" pitchFamily="2" charset="-122"/>
                          <a:ea typeface="宋体" panose="02010600030101010101" pitchFamily="2" charset="-122"/>
                        </a:rPr>
                        <a:t>                   其他带息流动负债</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000" b="0" i="0" u="none" strike="noStrike">
                          <a:solidFill>
                            <a:srgbClr val="000000"/>
                          </a:solidFill>
                          <a:effectLst/>
                          <a:latin typeface="宋体" panose="02010600030101010101" pitchFamily="2" charset="-122"/>
                          <a:ea typeface="宋体" panose="02010600030101010101" pitchFamily="2" charset="-122"/>
                        </a:rPr>
                        <a:t>19</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1000" b="1" i="0" u="none" strike="noStrike">
                          <a:solidFill>
                            <a:srgbClr val="FF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宋体" panose="02010600030101010101" pitchFamily="2" charset="-122"/>
                          <a:ea typeface="宋体"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Arial" panose="020B0604020202020204" pitchFamily="34" charset="0"/>
                          <a:ea typeface="等线" panose="02010600030101010101" pitchFamily="2" charset="-122"/>
                        </a:rPr>
                        <a:t>　</a:t>
                      </a:r>
                    </a:p>
                  </a:txBody>
                  <a:tcPr marL="3198" marR="3198" marT="31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829498"/>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3"/>
          <p:cNvSpPr txBox="1">
            <a:spLocks noGrp="1" noChangeArrowheads="1"/>
          </p:cNvSpPr>
          <p:nvPr/>
        </p:nvSpPr>
        <p:spPr bwMode="auto">
          <a:xfrm>
            <a:off x="8612188" y="6642100"/>
            <a:ext cx="544512" cy="215900"/>
          </a:xfrm>
          <a:prstGeom prst="rect">
            <a:avLst/>
          </a:prstGeom>
          <a:noFill/>
          <a:ln w="9525">
            <a:noFill/>
            <a:miter lim="800000"/>
          </a:ln>
        </p:spPr>
        <p:txBody>
          <a:bodyPr/>
          <a:lstStyle/>
          <a:p>
            <a:pPr algn="r" eaLnBrk="0" hangingPunct="0"/>
            <a:fld id="{A8085E07-33E5-4A68-8FDD-0D21024DB71E}" type="slidenum">
              <a:rPr lang="en-US" altLang="zh-CN" sz="1000" b="0">
                <a:solidFill>
                  <a:schemeClr val="tx1"/>
                </a:solidFill>
                <a:latin typeface="微软雅黑" panose="020B0503020204020204" pitchFamily="34" charset="-122"/>
                <a:ea typeface="微软雅黑" panose="020B0503020204020204" pitchFamily="34" charset="-122"/>
              </a:rPr>
              <a:pPr algn="r" eaLnBrk="0" hangingPunct="0"/>
              <a:t>43</a:t>
            </a:fld>
            <a:endParaRPr lang="en-US" altLang="zh-CN" sz="1000" b="0">
              <a:solidFill>
                <a:schemeClr val="tx1"/>
              </a:solidFill>
              <a:latin typeface="微软雅黑" panose="020B0503020204020204" pitchFamily="34" charset="-122"/>
              <a:ea typeface="微软雅黑" panose="020B0503020204020204" pitchFamily="34" charset="-122"/>
            </a:endParaRPr>
          </a:p>
        </p:txBody>
      </p:sp>
      <p:sp>
        <p:nvSpPr>
          <p:cNvPr id="6" name="标题 2"/>
          <p:cNvSpPr>
            <a:spLocks noGrp="1"/>
          </p:cNvSpPr>
          <p:nvPr>
            <p:ph type="title"/>
          </p:nvPr>
        </p:nvSpPr>
        <p:spPr>
          <a:xfrm>
            <a:off x="71406" y="284144"/>
            <a:ext cx="6884988" cy="430212"/>
          </a:xfrm>
        </p:spPr>
        <p:txBody>
          <a:bodyPr/>
          <a:lstStyle/>
          <a:p>
            <a:pPr algn="l" eaLnBrk="1" hangingPunct="1">
              <a:spcBef>
                <a:spcPct val="50000"/>
              </a:spcBef>
            </a:pPr>
            <a:r>
              <a:rPr lang="en-US" altLang="zh-CN" sz="2000" dirty="0"/>
              <a:t>2020</a:t>
            </a:r>
            <a:r>
              <a:rPr sz="2000" dirty="0"/>
              <a:t>年度国有企业经济效益月度快报修订说明</a:t>
            </a:r>
            <a:endParaRPr lang="en-US" altLang="zh-CN" sz="2000" dirty="0"/>
          </a:p>
        </p:txBody>
      </p:sp>
      <p:pic>
        <p:nvPicPr>
          <p:cNvPr id="7" name="图片 6"/>
          <p:cNvPicPr>
            <a:picLocks noChangeAspect="1"/>
          </p:cNvPicPr>
          <p:nvPr/>
        </p:nvPicPr>
        <p:blipFill rotWithShape="1">
          <a:blip r:embed="rId3" cstate="print"/>
          <a:srcRect l="62857"/>
          <a:stretch>
            <a:fillRect/>
          </a:stretch>
        </p:blipFill>
        <p:spPr>
          <a:xfrm>
            <a:off x="6929454" y="90294"/>
            <a:ext cx="2359430" cy="838376"/>
          </a:xfrm>
          <a:prstGeom prst="rect">
            <a:avLst/>
          </a:prstGeom>
          <a:ln>
            <a:noFill/>
          </a:ln>
          <a:effectLst>
            <a:softEdge rad="112500"/>
          </a:effectLst>
        </p:spPr>
      </p:pic>
      <p:graphicFrame>
        <p:nvGraphicFramePr>
          <p:cNvPr id="3" name="表格 2">
            <a:extLst>
              <a:ext uri="{FF2B5EF4-FFF2-40B4-BE49-F238E27FC236}">
                <a16:creationId xmlns:a16="http://schemas.microsoft.com/office/drawing/2014/main" id="{C89D3AAC-27B7-4BD4-8DB4-D9D5425AA8F6}"/>
              </a:ext>
            </a:extLst>
          </p:cNvPr>
          <p:cNvGraphicFramePr>
            <a:graphicFrameLocks noGrp="1"/>
          </p:cNvGraphicFramePr>
          <p:nvPr>
            <p:extLst>
              <p:ext uri="{D42A27DB-BD31-4B8C-83A1-F6EECF244321}">
                <p14:modId xmlns:p14="http://schemas.microsoft.com/office/powerpoint/2010/main" val="1136049238"/>
              </p:ext>
            </p:extLst>
          </p:nvPr>
        </p:nvGraphicFramePr>
        <p:xfrm>
          <a:off x="395536" y="863703"/>
          <a:ext cx="8424936" cy="5805657"/>
        </p:xfrm>
        <a:graphic>
          <a:graphicData uri="http://schemas.openxmlformats.org/drawingml/2006/table">
            <a:tbl>
              <a:tblPr/>
              <a:tblGrid>
                <a:gridCol w="4759350">
                  <a:extLst>
                    <a:ext uri="{9D8B030D-6E8A-4147-A177-3AD203B41FA5}">
                      <a16:colId xmlns:a16="http://schemas.microsoft.com/office/drawing/2014/main" val="3964380745"/>
                    </a:ext>
                  </a:extLst>
                </a:gridCol>
                <a:gridCol w="502540">
                  <a:extLst>
                    <a:ext uri="{9D8B030D-6E8A-4147-A177-3AD203B41FA5}">
                      <a16:colId xmlns:a16="http://schemas.microsoft.com/office/drawing/2014/main" val="1970018816"/>
                    </a:ext>
                  </a:extLst>
                </a:gridCol>
                <a:gridCol w="1064202">
                  <a:extLst>
                    <a:ext uri="{9D8B030D-6E8A-4147-A177-3AD203B41FA5}">
                      <a16:colId xmlns:a16="http://schemas.microsoft.com/office/drawing/2014/main" val="1538414930"/>
                    </a:ext>
                  </a:extLst>
                </a:gridCol>
                <a:gridCol w="945958">
                  <a:extLst>
                    <a:ext uri="{9D8B030D-6E8A-4147-A177-3AD203B41FA5}">
                      <a16:colId xmlns:a16="http://schemas.microsoft.com/office/drawing/2014/main" val="2481901555"/>
                    </a:ext>
                  </a:extLst>
                </a:gridCol>
                <a:gridCol w="1152886">
                  <a:extLst>
                    <a:ext uri="{9D8B030D-6E8A-4147-A177-3AD203B41FA5}">
                      <a16:colId xmlns:a16="http://schemas.microsoft.com/office/drawing/2014/main" val="3971164458"/>
                    </a:ext>
                  </a:extLst>
                </a:gridCol>
              </a:tblGrid>
              <a:tr h="232922">
                <a:tc gridSpan="5">
                  <a:txBody>
                    <a:bodyPr/>
                    <a:lstStyle/>
                    <a:p>
                      <a:pPr algn="ctr" fontAlgn="ctr"/>
                      <a:r>
                        <a:rPr lang="en-US" altLang="zh-CN" sz="2400" b="0" i="0" u="none" strike="noStrike" dirty="0">
                          <a:solidFill>
                            <a:srgbClr val="000000"/>
                          </a:solidFill>
                          <a:effectLst/>
                          <a:latin typeface="黑体" panose="02010609060101010101" pitchFamily="49" charset="-122"/>
                          <a:ea typeface="黑体" panose="02010609060101010101" pitchFamily="49" charset="-122"/>
                        </a:rPr>
                        <a:t>2020</a:t>
                      </a:r>
                      <a:r>
                        <a:rPr lang="zh-CN" altLang="en-US" sz="2400" b="0" i="0" u="none" strike="noStrike" dirty="0">
                          <a:solidFill>
                            <a:srgbClr val="000000"/>
                          </a:solidFill>
                          <a:effectLst/>
                          <a:latin typeface="黑体" panose="02010609060101010101" pitchFamily="49" charset="-122"/>
                          <a:ea typeface="黑体" panose="02010609060101010101" pitchFamily="49" charset="-122"/>
                        </a:rPr>
                        <a:t>年   月生产经营重点指标表</a:t>
                      </a:r>
                    </a:p>
                  </a:txBody>
                  <a:tcPr marL="3572" marR="3572" marT="3572"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90663679"/>
                  </a:ext>
                </a:extLst>
              </a:tr>
              <a:tr h="215669">
                <a:tc gridSpan="5">
                  <a:txBody>
                    <a:bodyPr/>
                    <a:lstStyle/>
                    <a:p>
                      <a:pPr algn="r"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表三</a:t>
                      </a:r>
                    </a:p>
                  </a:txBody>
                  <a:tcPr marL="3572" marR="3572" marT="3572"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137099997"/>
                  </a:ext>
                </a:extLst>
              </a:tr>
              <a:tr h="181162">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编制单位：</a:t>
                      </a:r>
                    </a:p>
                  </a:txBody>
                  <a:tcPr marL="3572" marR="3572" marT="357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zh-CN" altLang="en-US" sz="1200" b="0" i="0" u="none" strike="noStrike">
                        <a:solidFill>
                          <a:srgbClr val="000000"/>
                        </a:solidFill>
                        <a:effectLst/>
                        <a:latin typeface="宋体" panose="02010600030101010101" pitchFamily="2" charset="-122"/>
                        <a:ea typeface="宋体" panose="02010600030101010101" pitchFamily="2" charset="-122"/>
                      </a:endParaRPr>
                    </a:p>
                  </a:txBody>
                  <a:tcPr marL="3572" marR="3572" marT="357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zh-CN" altLang="en-US" sz="1200" b="0" i="0" u="none" strike="noStrike">
                        <a:solidFill>
                          <a:srgbClr val="000000"/>
                        </a:solidFill>
                        <a:effectLst/>
                        <a:latin typeface="宋体" panose="02010600030101010101" pitchFamily="2" charset="-122"/>
                        <a:ea typeface="宋体" panose="02010600030101010101" pitchFamily="2" charset="-122"/>
                      </a:endParaRPr>
                    </a:p>
                  </a:txBody>
                  <a:tcPr marL="3572" marR="3572" marT="357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zh-CN" altLang="en-US" sz="1200" b="0" i="0" u="none" strike="noStrike">
                        <a:solidFill>
                          <a:srgbClr val="000000"/>
                        </a:solidFill>
                        <a:effectLst/>
                        <a:latin typeface="宋体" panose="02010600030101010101" pitchFamily="2" charset="-122"/>
                        <a:ea typeface="宋体" panose="02010600030101010101" pitchFamily="2" charset="-122"/>
                      </a:endParaRPr>
                    </a:p>
                  </a:txBody>
                  <a:tcPr marL="3572" marR="3572" marT="357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endParaRPr lang="zh-CN" altLang="en-US" sz="1200" b="0" i="0" u="none" strike="noStrike">
                        <a:solidFill>
                          <a:srgbClr val="000000"/>
                        </a:solidFill>
                        <a:effectLst/>
                        <a:latin typeface="宋体" panose="02010600030101010101" pitchFamily="2" charset="-122"/>
                        <a:ea typeface="宋体" panose="02010600030101010101" pitchFamily="2" charset="-122"/>
                      </a:endParaRPr>
                    </a:p>
                  </a:txBody>
                  <a:tcPr marL="3572" marR="3572" marT="3572"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3766622"/>
                  </a:ext>
                </a:extLst>
              </a:tr>
              <a:tr h="181162">
                <a:tc>
                  <a:txBody>
                    <a:bodyPr/>
                    <a:lstStyle/>
                    <a:p>
                      <a:pPr algn="ctr"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项      目</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行号</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本月数</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本年累计</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上年同期</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633848"/>
                  </a:ext>
                </a:extLst>
              </a:tr>
              <a:tr h="181162">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一、生产运营情况指标（相关企业填报）</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9192252"/>
                  </a:ext>
                </a:extLst>
              </a:tr>
              <a:tr h="181162">
                <a:tc>
                  <a:txBody>
                    <a:bodyPr/>
                    <a:lstStyle/>
                    <a:p>
                      <a:pPr algn="l"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01.</a:t>
                      </a:r>
                      <a:r>
                        <a:rPr lang="zh-CN" altLang="en-US" sz="1200" b="0" i="0" u="none" strike="noStrike" dirty="0">
                          <a:solidFill>
                            <a:srgbClr val="000000"/>
                          </a:solidFill>
                          <a:effectLst/>
                          <a:latin typeface="宋体" panose="02010600030101010101" pitchFamily="2" charset="-122"/>
                          <a:ea typeface="宋体" panose="02010600030101010101" pitchFamily="2" charset="-122"/>
                        </a:rPr>
                        <a:t>工业企业（石油、石化、钢铁、煤炭、电力、汽车等）</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3955874"/>
                  </a:ext>
                </a:extLst>
              </a:tr>
              <a:tr h="181162">
                <a:tc>
                  <a:txBody>
                    <a:bodyPr/>
                    <a:lstStyle/>
                    <a:p>
                      <a:pPr algn="l"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(1)</a:t>
                      </a:r>
                      <a:r>
                        <a:rPr lang="zh-CN" altLang="en-US" sz="1200" b="0" i="0" u="none" strike="noStrike" dirty="0">
                          <a:solidFill>
                            <a:srgbClr val="000000"/>
                          </a:solidFill>
                          <a:effectLst/>
                          <a:latin typeface="宋体" panose="02010600030101010101" pitchFamily="2" charset="-122"/>
                          <a:ea typeface="宋体" panose="02010600030101010101" pitchFamily="2" charset="-122"/>
                        </a:rPr>
                        <a:t>原油产量（万吨）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5136827"/>
                  </a:ext>
                </a:extLst>
              </a:tr>
              <a:tr h="181162">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其中：境内</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2</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5624414"/>
                  </a:ext>
                </a:extLst>
              </a:tr>
              <a:tr h="181162">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境外</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3</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3450358"/>
                  </a:ext>
                </a:extLst>
              </a:tr>
              <a:tr h="181162">
                <a:tc>
                  <a:txBody>
                    <a:bodyPr/>
                    <a:lstStyle/>
                    <a:p>
                      <a:pPr algn="l"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(2)</a:t>
                      </a:r>
                      <a:r>
                        <a:rPr lang="zh-CN" altLang="en-US" sz="1200" b="0" i="0" u="none" strike="noStrike" dirty="0">
                          <a:solidFill>
                            <a:srgbClr val="000000"/>
                          </a:solidFill>
                          <a:effectLst/>
                          <a:latin typeface="宋体" panose="02010600030101010101" pitchFamily="2" charset="-122"/>
                          <a:ea typeface="宋体" panose="02010600030101010101" pitchFamily="2" charset="-122"/>
                        </a:rPr>
                        <a:t>进口原油（万吨）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4</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6429613"/>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(3)</a:t>
                      </a:r>
                      <a:r>
                        <a:rPr lang="zh-CN" altLang="en-US" sz="1200" b="0" i="0" u="none" strike="noStrike">
                          <a:solidFill>
                            <a:srgbClr val="000000"/>
                          </a:solidFill>
                          <a:effectLst/>
                          <a:latin typeface="宋体" panose="02010600030101010101" pitchFamily="2" charset="-122"/>
                          <a:ea typeface="宋体" panose="02010600030101010101" pitchFamily="2" charset="-122"/>
                        </a:rPr>
                        <a:t>成品油产量（万吨）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5</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1650010"/>
                  </a:ext>
                </a:extLst>
              </a:tr>
              <a:tr h="181162">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其中：汽油产量（万吨）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6</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5121690"/>
                  </a:ext>
                </a:extLst>
              </a:tr>
              <a:tr h="181162">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柴油产量（万吨）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7</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798930"/>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(4)</a:t>
                      </a:r>
                      <a:r>
                        <a:rPr lang="zh-CN" altLang="en-US" sz="1200" b="0" i="0" u="none" strike="noStrike">
                          <a:solidFill>
                            <a:srgbClr val="000000"/>
                          </a:solidFill>
                          <a:effectLst/>
                          <a:latin typeface="宋体" panose="02010600030101010101" pitchFamily="2" charset="-122"/>
                          <a:ea typeface="宋体" panose="02010600030101010101" pitchFamily="2" charset="-122"/>
                        </a:rPr>
                        <a:t>天然气产量（万立方米）</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8</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9320712"/>
                  </a:ext>
                </a:extLst>
              </a:tr>
              <a:tr h="181162">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其中：境内</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宋体" panose="02010600030101010101" pitchFamily="2" charset="-122"/>
                          <a:ea typeface="宋体" panose="02010600030101010101" pitchFamily="2" charset="-122"/>
                        </a:rPr>
                        <a:t>9</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3234764"/>
                  </a:ext>
                </a:extLst>
              </a:tr>
              <a:tr h="181162">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境外</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10</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0269898"/>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(5)</a:t>
                      </a:r>
                      <a:r>
                        <a:rPr lang="zh-CN" altLang="en-US" sz="1200" b="0" i="0" u="none" strike="noStrike">
                          <a:solidFill>
                            <a:srgbClr val="000000"/>
                          </a:solidFill>
                          <a:effectLst/>
                          <a:latin typeface="宋体" panose="02010600030101010101" pitchFamily="2" charset="-122"/>
                          <a:ea typeface="宋体" panose="02010600030101010101" pitchFamily="2" charset="-122"/>
                        </a:rPr>
                        <a:t>粗钢产量（万吨）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11</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868025"/>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(6)</a:t>
                      </a:r>
                      <a:r>
                        <a:rPr lang="zh-CN" altLang="en-US" sz="1200" b="0" i="0" u="none" strike="noStrike">
                          <a:solidFill>
                            <a:srgbClr val="000000"/>
                          </a:solidFill>
                          <a:effectLst/>
                          <a:latin typeface="宋体" panose="02010600030101010101" pitchFamily="2" charset="-122"/>
                          <a:ea typeface="宋体" panose="02010600030101010101" pitchFamily="2" charset="-122"/>
                        </a:rPr>
                        <a:t>钢材销量（万吨）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12</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786578"/>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(7)</a:t>
                      </a:r>
                      <a:r>
                        <a:rPr lang="zh-CN" altLang="en-US" sz="1200" b="0" i="0" u="none" strike="noStrike">
                          <a:solidFill>
                            <a:srgbClr val="000000"/>
                          </a:solidFill>
                          <a:effectLst/>
                          <a:latin typeface="宋体" panose="02010600030101010101" pitchFamily="2" charset="-122"/>
                          <a:ea typeface="宋体" panose="02010600030101010101" pitchFamily="2" charset="-122"/>
                        </a:rPr>
                        <a:t>原煤产量（万吨）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13</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9676308"/>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(8)</a:t>
                      </a:r>
                      <a:r>
                        <a:rPr lang="zh-CN" altLang="en-US" sz="1200" b="0" i="0" u="none" strike="noStrike">
                          <a:solidFill>
                            <a:srgbClr val="000000"/>
                          </a:solidFill>
                          <a:effectLst/>
                          <a:latin typeface="宋体" panose="02010600030101010101" pitchFamily="2" charset="-122"/>
                          <a:ea typeface="宋体" panose="02010600030101010101" pitchFamily="2" charset="-122"/>
                        </a:rPr>
                        <a:t>商品煤销量（万吨）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14</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3255109"/>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(9)</a:t>
                      </a:r>
                      <a:r>
                        <a:rPr lang="zh-CN" altLang="en-US" sz="1200" b="0" i="0" u="none" strike="noStrike">
                          <a:solidFill>
                            <a:srgbClr val="000000"/>
                          </a:solidFill>
                          <a:effectLst/>
                          <a:latin typeface="宋体" panose="02010600030101010101" pitchFamily="2" charset="-122"/>
                          <a:ea typeface="宋体" panose="02010600030101010101" pitchFamily="2" charset="-122"/>
                        </a:rPr>
                        <a:t>发电量（万千瓦时）</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15</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5251332"/>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(10)</a:t>
                      </a:r>
                      <a:r>
                        <a:rPr lang="zh-CN" altLang="en-US" sz="1200" b="0" i="0" u="none" strike="noStrike">
                          <a:solidFill>
                            <a:srgbClr val="000000"/>
                          </a:solidFill>
                          <a:effectLst/>
                          <a:latin typeface="宋体" panose="02010600030101010101" pitchFamily="2" charset="-122"/>
                          <a:ea typeface="宋体" panose="02010600030101010101" pitchFamily="2" charset="-122"/>
                        </a:rPr>
                        <a:t>售电量（万千瓦时）</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16</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1598705"/>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(11)</a:t>
                      </a:r>
                      <a:r>
                        <a:rPr lang="zh-CN" altLang="en-US" sz="1200" b="0" i="0" u="none" strike="noStrike">
                          <a:solidFill>
                            <a:srgbClr val="000000"/>
                          </a:solidFill>
                          <a:effectLst/>
                          <a:latin typeface="宋体" panose="02010600030101010101" pitchFamily="2" charset="-122"/>
                          <a:ea typeface="宋体" panose="02010600030101010101" pitchFamily="2" charset="-122"/>
                        </a:rPr>
                        <a:t>汽车产量（万辆）</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17</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1168349"/>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(12)</a:t>
                      </a:r>
                      <a:r>
                        <a:rPr lang="zh-CN" altLang="en-US" sz="1200" b="0" i="0" u="none" strike="noStrike">
                          <a:solidFill>
                            <a:srgbClr val="000000"/>
                          </a:solidFill>
                          <a:effectLst/>
                          <a:latin typeface="宋体" panose="02010600030101010101" pitchFamily="2" charset="-122"/>
                          <a:ea typeface="宋体" panose="02010600030101010101" pitchFamily="2" charset="-122"/>
                        </a:rPr>
                        <a:t>汽车销量（万辆）</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18</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0799592"/>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02.</a:t>
                      </a:r>
                      <a:r>
                        <a:rPr lang="zh-CN" altLang="en-US" sz="1200" b="0" i="0" u="none" strike="noStrike">
                          <a:solidFill>
                            <a:srgbClr val="000000"/>
                          </a:solidFill>
                          <a:effectLst/>
                          <a:latin typeface="宋体" panose="02010600030101010101" pitchFamily="2" charset="-122"/>
                          <a:ea typeface="宋体" panose="02010600030101010101" pitchFamily="2" charset="-122"/>
                        </a:rPr>
                        <a:t>交通、民航企业</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1214813"/>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(1)</a:t>
                      </a:r>
                      <a:r>
                        <a:rPr lang="zh-CN" altLang="en-US" sz="1200" b="0" i="0" u="none" strike="noStrike">
                          <a:solidFill>
                            <a:srgbClr val="000000"/>
                          </a:solidFill>
                          <a:effectLst/>
                          <a:latin typeface="宋体" panose="02010600030101010101" pitchFamily="2" charset="-122"/>
                          <a:ea typeface="宋体" panose="02010600030101010101" pitchFamily="2" charset="-122"/>
                        </a:rPr>
                        <a:t>客运量（万人次）</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19</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2152139"/>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(2)</a:t>
                      </a:r>
                      <a:r>
                        <a:rPr lang="zh-CN" altLang="en-US" sz="1200" b="0" i="0" u="none" strike="noStrike">
                          <a:solidFill>
                            <a:srgbClr val="000000"/>
                          </a:solidFill>
                          <a:effectLst/>
                          <a:latin typeface="宋体" panose="02010600030101010101" pitchFamily="2" charset="-122"/>
                          <a:ea typeface="宋体" panose="02010600030101010101" pitchFamily="2" charset="-122"/>
                        </a:rPr>
                        <a:t>货运量（万吨）</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20</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7972448"/>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03.</a:t>
                      </a:r>
                      <a:r>
                        <a:rPr lang="zh-CN" altLang="en-US" sz="1200" b="0" i="0" u="none" strike="noStrike">
                          <a:solidFill>
                            <a:srgbClr val="000000"/>
                          </a:solidFill>
                          <a:effectLst/>
                          <a:latin typeface="宋体" panose="02010600030101010101" pitchFamily="2" charset="-122"/>
                          <a:ea typeface="宋体" panose="02010600030101010101" pitchFamily="2" charset="-122"/>
                        </a:rPr>
                        <a:t>电信企业</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497775"/>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(1)</a:t>
                      </a:r>
                      <a:r>
                        <a:rPr lang="zh-CN" altLang="en-US" sz="1200" b="0" i="0" u="none" strike="noStrike">
                          <a:solidFill>
                            <a:srgbClr val="000000"/>
                          </a:solidFill>
                          <a:effectLst/>
                          <a:latin typeface="宋体" panose="02010600030101010101" pitchFamily="2" charset="-122"/>
                          <a:ea typeface="宋体" panose="02010600030101010101" pitchFamily="2" charset="-122"/>
                        </a:rPr>
                        <a:t>电信业务总量（亿元）</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21</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3982249"/>
                  </a:ext>
                </a:extLst>
              </a:tr>
              <a:tr h="181162">
                <a:tc>
                  <a:txBody>
                    <a:bodyPr/>
                    <a:lstStyle/>
                    <a:p>
                      <a:pPr algn="l" fontAlgn="ctr"/>
                      <a:r>
                        <a:rPr lang="en-US" altLang="zh-CN" sz="1200" b="0" i="0" u="none" strike="noStrike">
                          <a:solidFill>
                            <a:srgbClr val="000000"/>
                          </a:solidFill>
                          <a:effectLst/>
                          <a:latin typeface="宋体" panose="02010600030101010101" pitchFamily="2" charset="-122"/>
                          <a:ea typeface="宋体" panose="02010600030101010101" pitchFamily="2" charset="-122"/>
                        </a:rPr>
                        <a:t>(2)</a:t>
                      </a:r>
                      <a:r>
                        <a:rPr lang="zh-CN" altLang="en-US" sz="1200" b="0" i="0" u="none" strike="noStrike">
                          <a:solidFill>
                            <a:srgbClr val="000000"/>
                          </a:solidFill>
                          <a:effectLst/>
                          <a:latin typeface="宋体" panose="02010600030101010101" pitchFamily="2" charset="-122"/>
                          <a:ea typeface="宋体" panose="02010600030101010101" pitchFamily="2" charset="-122"/>
                        </a:rPr>
                        <a:t>互联网用户（万户）</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宋体" panose="02010600030101010101" pitchFamily="2" charset="-122"/>
                          <a:ea typeface="宋体" panose="02010600030101010101" pitchFamily="2" charset="-122"/>
                        </a:rPr>
                        <a:t>22</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effectLst/>
                          <a:latin typeface="宋体" panose="02010600030101010101" pitchFamily="2" charset="-122"/>
                          <a:ea typeface="宋体" panose="02010600030101010101" pitchFamily="2" charset="-122"/>
                        </a:rPr>
                        <a:t>　</a:t>
                      </a:r>
                    </a:p>
                  </a:txBody>
                  <a:tcPr marL="3572" marR="3572" marT="3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5835452"/>
                  </a:ext>
                </a:extLst>
              </a:tr>
            </a:tbl>
          </a:graphicData>
        </a:graphic>
      </p:graphicFrame>
    </p:spTree>
    <p:extLst>
      <p:ext uri="{BB962C8B-B14F-4D97-AF65-F5344CB8AC3E}">
        <p14:creationId xmlns:p14="http://schemas.microsoft.com/office/powerpoint/2010/main" val="15298815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42844" y="285728"/>
            <a:ext cx="6884988" cy="430212"/>
          </a:xfrm>
        </p:spPr>
        <p:txBody>
          <a:bodyPr/>
          <a:lstStyle/>
          <a:p>
            <a:pPr algn="l" eaLnBrk="1" hangingPunct="1">
              <a:spcBef>
                <a:spcPct val="50000"/>
              </a:spcBef>
            </a:pPr>
            <a:r>
              <a:rPr lang="en-US" altLang="zh-CN" sz="2000" dirty="0"/>
              <a:t>2020</a:t>
            </a:r>
            <a:r>
              <a:rPr sz="2000" dirty="0"/>
              <a:t>年度月度快报工作要求</a:t>
            </a:r>
            <a:endParaRPr lang="en-US" altLang="zh-CN" sz="2000" dirty="0"/>
          </a:p>
        </p:txBody>
      </p:sp>
      <p:sp>
        <p:nvSpPr>
          <p:cNvPr id="18436" name="灯片编号占位符 3"/>
          <p:cNvSpPr>
            <a:spLocks noGrp="1"/>
          </p:cNvSpPr>
          <p:nvPr>
            <p:ph type="sldNum" sz="quarter" idx="11"/>
          </p:nvPr>
        </p:nvSpPr>
        <p:spPr>
          <a:noFill/>
          <a:ln>
            <a:miter lim="800000"/>
          </a:ln>
        </p:spPr>
        <p:txBody>
          <a:bodyPr/>
          <a:lstStyle/>
          <a:p>
            <a:fld id="{8AFF432B-D693-43BA-A969-E15D1BA3CADC}" type="slidenum">
              <a:rPr lang="en-US" altLang="zh-CN" smtClean="0"/>
              <a:pPr/>
              <a:t>44</a:t>
            </a:fld>
            <a:endParaRPr lang="en-US" altLang="zh-CN"/>
          </a:p>
        </p:txBody>
      </p:sp>
      <p:pic>
        <p:nvPicPr>
          <p:cNvPr id="7" name="图片 6"/>
          <p:cNvPicPr>
            <a:picLocks noChangeAspect="1"/>
          </p:cNvPicPr>
          <p:nvPr/>
        </p:nvPicPr>
        <p:blipFill rotWithShape="1">
          <a:blip r:embed="rId3" cstate="print"/>
          <a:srcRect l="62857"/>
          <a:stretch>
            <a:fillRect/>
          </a:stretch>
        </p:blipFill>
        <p:spPr>
          <a:xfrm>
            <a:off x="6929454" y="90294"/>
            <a:ext cx="2359430" cy="838376"/>
          </a:xfrm>
          <a:prstGeom prst="rect">
            <a:avLst/>
          </a:prstGeom>
          <a:ln>
            <a:noFill/>
          </a:ln>
          <a:effectLst>
            <a:softEdge rad="112500"/>
          </a:effectLst>
        </p:spPr>
      </p:pic>
      <p:sp>
        <p:nvSpPr>
          <p:cNvPr id="6" name="Rectangle 36">
            <a:extLst>
              <a:ext uri="{FF2B5EF4-FFF2-40B4-BE49-F238E27FC236}">
                <a16:creationId xmlns:a16="http://schemas.microsoft.com/office/drawing/2014/main" id="{7FBBB05E-8BDD-47FA-A753-531119CFDFC8}"/>
              </a:ext>
            </a:extLst>
          </p:cNvPr>
          <p:cNvSpPr>
            <a:spLocks noChangeArrowheads="1"/>
          </p:cNvSpPr>
          <p:nvPr/>
        </p:nvSpPr>
        <p:spPr bwMode="auto">
          <a:xfrm>
            <a:off x="636699" y="1196752"/>
            <a:ext cx="7992888" cy="502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zh-CN" altLang="en-US" sz="1800" dirty="0">
                <a:latin typeface="Futura Hv"/>
                <a:ea typeface="宋体" panose="02010600030101010101" pitchFamily="2" charset="-122"/>
              </a:rPr>
              <a:t>（一）编报范围</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一是国有企业月度快报的编制范围包括全部国有及国有控股企业，</a:t>
            </a:r>
            <a:r>
              <a:rPr lang="zh-CN" altLang="en-US" sz="1800" b="0">
                <a:latin typeface="Futura Hv"/>
                <a:ea typeface="宋体" panose="02010600030101010101" pitchFamily="2" charset="-122"/>
              </a:rPr>
              <a:t>不含一级金融</a:t>
            </a:r>
            <a:r>
              <a:rPr lang="zh-CN" altLang="en-US" sz="1800" b="0" dirty="0">
                <a:latin typeface="Futura Hv"/>
                <a:ea typeface="宋体" panose="02010600030101010101" pitchFamily="2" charset="-122"/>
              </a:rPr>
              <a:t>企业；</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二是</a:t>
            </a:r>
            <a:r>
              <a:rPr lang="zh-CN" altLang="zh-CN" sz="1800" b="0" dirty="0">
                <a:latin typeface="Calibri" panose="020F0502020204030204" pitchFamily="34" charset="0"/>
                <a:ea typeface="宋体" panose="02010600030101010101" pitchFamily="2" charset="-122"/>
              </a:rPr>
              <a:t>单位月度快报数据发生变动时，</a:t>
            </a:r>
            <a:r>
              <a:rPr lang="zh-CN" altLang="en-US" sz="1800" b="0" dirty="0">
                <a:latin typeface="Futura Hv"/>
                <a:ea typeface="宋体" panose="02010600030101010101" pitchFamily="2" charset="-122"/>
              </a:rPr>
              <a:t>及时报送合并范围变化情况；</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三是应剔出所在地的中央企业及其分支机构的数据，有计划单列市的省级财政部门应剔除计划单列市的相关数据，避免因双方都报送造成数据重复。</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dirty="0">
                <a:latin typeface="Futura Hv"/>
                <a:ea typeface="宋体" panose="02010600030101010101" pitchFamily="2" charset="-122"/>
              </a:rPr>
              <a:t>（二）报送内容</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一是月度快报报表；</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二是月度快报指标数据额核对表；</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三是分析报告；</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四是今年还请大家继续报送</a:t>
            </a:r>
            <a:r>
              <a:rPr lang="en-US" altLang="zh-CN" sz="1800" b="0" dirty="0">
                <a:latin typeface="Futura Hv"/>
                <a:ea typeface="宋体" panose="02010600030101010101" pitchFamily="2" charset="-122"/>
              </a:rPr>
              <a:t>1</a:t>
            </a:r>
            <a:r>
              <a:rPr lang="zh-CN" altLang="en-US" sz="1800" b="0" dirty="0">
                <a:latin typeface="Futura Hv"/>
                <a:ea typeface="宋体" panose="02010600030101010101" pitchFamily="2" charset="-122"/>
              </a:rPr>
              <a:t>月份的月度快报数据。</a:t>
            </a:r>
          </a:p>
          <a:p>
            <a:pPr>
              <a:lnSpc>
                <a:spcPct val="150000"/>
              </a:lnSpc>
              <a:spcBef>
                <a:spcPct val="0"/>
              </a:spcBef>
              <a:spcAft>
                <a:spcPct val="0"/>
              </a:spcAft>
              <a:buSzTx/>
              <a:buFontTx/>
              <a:buNone/>
            </a:pPr>
            <a:endParaRPr lang="zh-CN" altLang="en-US" sz="1800" b="0" dirty="0">
              <a:latin typeface="Futura Hv"/>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42844" y="285728"/>
            <a:ext cx="6884988" cy="430212"/>
          </a:xfrm>
        </p:spPr>
        <p:txBody>
          <a:bodyPr/>
          <a:lstStyle/>
          <a:p>
            <a:pPr algn="l" eaLnBrk="1" hangingPunct="1">
              <a:spcBef>
                <a:spcPct val="50000"/>
              </a:spcBef>
            </a:pPr>
            <a:r>
              <a:rPr lang="en-US" altLang="zh-CN" sz="2000" dirty="0"/>
              <a:t>2020</a:t>
            </a:r>
            <a:r>
              <a:rPr sz="2000" dirty="0"/>
              <a:t>年度月度快报工作要求</a:t>
            </a:r>
            <a:endParaRPr lang="en-US" altLang="zh-CN" sz="2000" dirty="0"/>
          </a:p>
        </p:txBody>
      </p:sp>
      <p:sp>
        <p:nvSpPr>
          <p:cNvPr id="18436" name="灯片编号占位符 3"/>
          <p:cNvSpPr>
            <a:spLocks noGrp="1"/>
          </p:cNvSpPr>
          <p:nvPr>
            <p:ph type="sldNum" sz="quarter" idx="11"/>
          </p:nvPr>
        </p:nvSpPr>
        <p:spPr>
          <a:noFill/>
          <a:ln>
            <a:miter lim="800000"/>
          </a:ln>
        </p:spPr>
        <p:txBody>
          <a:bodyPr/>
          <a:lstStyle/>
          <a:p>
            <a:fld id="{8AFF432B-D693-43BA-A969-E15D1BA3CADC}" type="slidenum">
              <a:rPr lang="en-US" altLang="zh-CN" smtClean="0"/>
              <a:pPr/>
              <a:t>45</a:t>
            </a:fld>
            <a:endParaRPr lang="en-US" altLang="zh-CN"/>
          </a:p>
        </p:txBody>
      </p:sp>
      <p:pic>
        <p:nvPicPr>
          <p:cNvPr id="7" name="图片 6"/>
          <p:cNvPicPr>
            <a:picLocks noChangeAspect="1"/>
          </p:cNvPicPr>
          <p:nvPr/>
        </p:nvPicPr>
        <p:blipFill rotWithShape="1">
          <a:blip r:embed="rId3" cstate="print"/>
          <a:srcRect l="62857"/>
          <a:stretch>
            <a:fillRect/>
          </a:stretch>
        </p:blipFill>
        <p:spPr>
          <a:xfrm>
            <a:off x="6929454" y="90294"/>
            <a:ext cx="2359430" cy="838376"/>
          </a:xfrm>
          <a:prstGeom prst="rect">
            <a:avLst/>
          </a:prstGeom>
          <a:ln>
            <a:noFill/>
          </a:ln>
          <a:effectLst>
            <a:softEdge rad="112500"/>
          </a:effectLst>
        </p:spPr>
      </p:pic>
      <p:sp>
        <p:nvSpPr>
          <p:cNvPr id="6" name="Rectangle 36">
            <a:extLst>
              <a:ext uri="{FF2B5EF4-FFF2-40B4-BE49-F238E27FC236}">
                <a16:creationId xmlns:a16="http://schemas.microsoft.com/office/drawing/2014/main" id="{61A48B27-0C2C-42AF-ACFC-B8D0CE222F93}"/>
              </a:ext>
            </a:extLst>
          </p:cNvPr>
          <p:cNvSpPr>
            <a:spLocks noChangeArrowheads="1"/>
          </p:cNvSpPr>
          <p:nvPr/>
        </p:nvSpPr>
        <p:spPr bwMode="auto">
          <a:xfrm>
            <a:off x="619300" y="1520228"/>
            <a:ext cx="7992888" cy="2945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nSpc>
                <a:spcPct val="150000"/>
              </a:lnSpc>
              <a:spcBef>
                <a:spcPct val="0"/>
              </a:spcBef>
              <a:spcAft>
                <a:spcPct val="0"/>
              </a:spcAft>
              <a:buSzTx/>
              <a:buFontTx/>
              <a:buNone/>
            </a:pPr>
            <a:r>
              <a:rPr lang="zh-CN" altLang="en-US" sz="1800" dirty="0">
                <a:latin typeface="Futura Hv"/>
                <a:ea typeface="宋体" panose="02010600030101010101" pitchFamily="2" charset="-122"/>
              </a:rPr>
              <a:t>（三）报送相关要求</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第一、报送平台：继续通过财政部统一报表平台报送。</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第二、报送时间：严格按照报送时间。次月</a:t>
            </a:r>
            <a:r>
              <a:rPr lang="en-US" altLang="zh-CN" sz="1800" b="0" dirty="0">
                <a:latin typeface="Futura Hv"/>
                <a:ea typeface="宋体" panose="02010600030101010101" pitchFamily="2" charset="-122"/>
              </a:rPr>
              <a:t>10</a:t>
            </a:r>
            <a:r>
              <a:rPr lang="zh-CN" altLang="en-US" sz="1800" b="0" dirty="0">
                <a:latin typeface="Futura Hv"/>
                <a:ea typeface="宋体" panose="02010600030101010101" pitchFamily="2" charset="-122"/>
              </a:rPr>
              <a:t>日前报送到财政部资产管理司，原则上不得延迟。</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第三、切实保护企业商业秘密。</a:t>
            </a: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第四、认真核实基础信息。</a:t>
            </a:r>
            <a:endParaRPr lang="en-US" altLang="zh-CN" sz="1800" b="0" dirty="0">
              <a:latin typeface="Futura Hv"/>
              <a:ea typeface="宋体" panose="02010600030101010101" pitchFamily="2" charset="-122"/>
            </a:endParaRPr>
          </a:p>
          <a:p>
            <a:pPr>
              <a:lnSpc>
                <a:spcPct val="150000"/>
              </a:lnSpc>
              <a:spcBef>
                <a:spcPct val="0"/>
              </a:spcBef>
              <a:spcAft>
                <a:spcPct val="0"/>
              </a:spcAft>
              <a:buSzTx/>
              <a:buFontTx/>
              <a:buNone/>
            </a:pPr>
            <a:r>
              <a:rPr lang="zh-CN" altLang="en-US" sz="1800" b="0" dirty="0">
                <a:latin typeface="Futura Hv"/>
                <a:ea typeface="宋体" panose="02010600030101010101" pitchFamily="2" charset="-122"/>
              </a:rPr>
              <a:t>           报送</a:t>
            </a:r>
            <a:r>
              <a:rPr lang="en-US" altLang="zh-CN" sz="1800" b="0" dirty="0">
                <a:latin typeface="Futura Hv"/>
                <a:ea typeface="宋体" panose="02010600030101010101" pitchFamily="2" charset="-122"/>
              </a:rPr>
              <a:t>《2020</a:t>
            </a:r>
            <a:r>
              <a:rPr lang="zh-CN" altLang="en-US" sz="1800" b="0" dirty="0">
                <a:latin typeface="Futura Hv"/>
                <a:ea typeface="宋体" panose="02010600030101010101" pitchFamily="2" charset="-122"/>
              </a:rPr>
              <a:t>年企业经济效益月度快报负责人和经办人通讯录</a:t>
            </a:r>
            <a:r>
              <a:rPr lang="en-US" altLang="zh-CN" sz="1800" b="0" dirty="0">
                <a:latin typeface="Futura Hv"/>
                <a:ea typeface="宋体" panose="02010600030101010101" pitchFamily="2" charset="-122"/>
              </a:rPr>
              <a:t>》</a:t>
            </a:r>
            <a:r>
              <a:rPr lang="zh-CN" altLang="en-US" sz="1800" b="0" dirty="0">
                <a:latin typeface="Futura Hv"/>
                <a:ea typeface="宋体" panose="02010600030101010101" pitchFamily="2" charset="-122"/>
              </a:rPr>
              <a:t>。</a:t>
            </a:r>
          </a:p>
        </p:txBody>
      </p:sp>
    </p:spTree>
    <p:extLst>
      <p:ext uri="{BB962C8B-B14F-4D97-AF65-F5344CB8AC3E}">
        <p14:creationId xmlns:p14="http://schemas.microsoft.com/office/powerpoint/2010/main" val="26305578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500694" y="2071678"/>
            <a:ext cx="3786214" cy="493395"/>
          </a:xfrm>
        </p:spPr>
        <p:txBody>
          <a:bodyPr/>
          <a:lstStyle/>
          <a:p>
            <a:pPr marL="0" indent="0" algn="l">
              <a:lnSpc>
                <a:spcPct val="90000"/>
              </a:lnSpc>
              <a:spcBef>
                <a:spcPct val="0"/>
              </a:spcBef>
              <a:spcAft>
                <a:spcPct val="0"/>
              </a:spcAft>
              <a:buClr>
                <a:schemeClr val="tx1"/>
              </a:buClr>
              <a:buFontTx/>
              <a:buNone/>
              <a:defRPr/>
            </a:pPr>
            <a:r>
              <a:rPr lang="en-US" altLang="zh-CN" sz="1600" kern="1200" dirty="0"/>
              <a:t>4</a:t>
            </a:r>
            <a:r>
              <a:rPr lang="zh-CN" altLang="en-US" sz="1600" kern="1200" dirty="0"/>
              <a:t>、</a:t>
            </a:r>
            <a:r>
              <a:rPr lang="zh-CN" altLang="en-US" sz="1600" dirty="0"/>
              <a:t>分户数据</a:t>
            </a:r>
            <a:r>
              <a:rPr lang="zh-CN" altLang="en-US" sz="1600" b="1" kern="1200" dirty="0">
                <a:solidFill>
                  <a:srgbClr val="AC7B00"/>
                </a:solidFill>
              </a:rPr>
              <a:t>简单加总，未做合并抵消，</a:t>
            </a:r>
            <a:r>
              <a:rPr lang="zh-CN" altLang="en-US" sz="1600" dirty="0"/>
              <a:t>汇总后数据虚高。</a:t>
            </a:r>
          </a:p>
        </p:txBody>
      </p:sp>
      <p:sp>
        <p:nvSpPr>
          <p:cNvPr id="4" name="AutoShape 3"/>
          <p:cNvSpPr>
            <a:spLocks noChangeAspect="1" noChangeArrowheads="1"/>
          </p:cNvSpPr>
          <p:nvPr/>
        </p:nvSpPr>
        <p:spPr bwMode="auto">
          <a:xfrm>
            <a:off x="3635375" y="2924175"/>
            <a:ext cx="1984375" cy="1663700"/>
          </a:xfrm>
          <a:prstGeom prst="hexagon">
            <a:avLst>
              <a:gd name="adj" fmla="val 29819"/>
              <a:gd name="vf" fmla="val 115470"/>
            </a:avLst>
          </a:prstGeom>
          <a:solidFill>
            <a:srgbClr val="568523"/>
          </a:solidFill>
          <a:ln>
            <a:noFill/>
          </a:ln>
        </p:spPr>
        <p:txBody>
          <a:bodyPr lIns="0" tIns="0" rIns="0" bIns="0" anchor="ctr"/>
          <a:lstStyle/>
          <a:p>
            <a:pPr algn="ctr" fontAlgn="auto">
              <a:spcBef>
                <a:spcPts val="0"/>
              </a:spcBef>
              <a:spcAft>
                <a:spcPts val="0"/>
              </a:spcAft>
              <a:defRPr/>
            </a:pPr>
            <a:r>
              <a:rPr lang="zh-CN" altLang="en-US" sz="1800" dirty="0">
                <a:solidFill>
                  <a:schemeClr val="bg1"/>
                </a:solidFill>
                <a:latin typeface="微软雅黑" panose="020B0503020204020204" pitchFamily="34" charset="-122"/>
                <a:ea typeface="微软雅黑" panose="020B0503020204020204" pitchFamily="34" charset="-122"/>
              </a:rPr>
              <a:t>快报工作还存在的问题</a:t>
            </a:r>
            <a:endParaRPr lang="zh-CN" altLang="en-US" sz="1800" kern="0" dirty="0">
              <a:solidFill>
                <a:schemeClr val="bg1"/>
              </a:solidFill>
              <a:latin typeface="微软雅黑" panose="020B0503020204020204" pitchFamily="34" charset="-122"/>
              <a:ea typeface="微软雅黑" panose="020B0503020204020204" pitchFamily="34" charset="-122"/>
            </a:endParaRPr>
          </a:p>
        </p:txBody>
      </p:sp>
      <p:sp>
        <p:nvSpPr>
          <p:cNvPr id="5" name="Freeform 4"/>
          <p:cNvSpPr/>
          <p:nvPr/>
        </p:nvSpPr>
        <p:spPr bwMode="auto">
          <a:xfrm>
            <a:off x="5092700" y="2600325"/>
            <a:ext cx="3671888" cy="396875"/>
          </a:xfrm>
          <a:custGeom>
            <a:avLst/>
            <a:gdLst>
              <a:gd name="T0" fmla="*/ 0 w 2365"/>
              <a:gd name="T1" fmla="*/ 448 h 448"/>
              <a:gd name="T2" fmla="*/ 349 w 2365"/>
              <a:gd name="T3" fmla="*/ 0 h 448"/>
              <a:gd name="T4" fmla="*/ 2365 w 2365"/>
              <a:gd name="T5" fmla="*/ 0 h 448"/>
              <a:gd name="T6" fmla="*/ 0 60000 65536"/>
              <a:gd name="T7" fmla="*/ 0 60000 65536"/>
              <a:gd name="T8" fmla="*/ 0 60000 65536"/>
              <a:gd name="T9" fmla="*/ 0 w 2365"/>
              <a:gd name="T10" fmla="*/ 0 h 448"/>
              <a:gd name="T11" fmla="*/ 2365 w 2365"/>
              <a:gd name="T12" fmla="*/ 448 h 448"/>
            </a:gdLst>
            <a:ahLst/>
            <a:cxnLst>
              <a:cxn ang="T6">
                <a:pos x="T0" y="T1"/>
              </a:cxn>
              <a:cxn ang="T7">
                <a:pos x="T2" y="T3"/>
              </a:cxn>
              <a:cxn ang="T8">
                <a:pos x="T4" y="T5"/>
              </a:cxn>
            </a:cxnLst>
            <a:rect l="T9" t="T10" r="T11" b="T12"/>
            <a:pathLst>
              <a:path w="2365" h="448">
                <a:moveTo>
                  <a:pt x="0" y="448"/>
                </a:moveTo>
                <a:lnTo>
                  <a:pt x="349" y="0"/>
                </a:lnTo>
                <a:lnTo>
                  <a:pt x="2365" y="0"/>
                </a:lnTo>
              </a:path>
            </a:pathLst>
          </a:custGeom>
          <a:noFill/>
          <a:ln w="22225" cap="flat" cmpd="sng">
            <a:solidFill>
              <a:srgbClr val="568523"/>
            </a:solidFill>
            <a:prstDash val="solid"/>
            <a:round/>
            <a:headEnd type="triangle" w="med" len="lg"/>
            <a:tailEnd type="none" w="med" len="med"/>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6" name="Line 5"/>
          <p:cNvSpPr>
            <a:spLocks noChangeShapeType="1"/>
          </p:cNvSpPr>
          <p:nvPr/>
        </p:nvSpPr>
        <p:spPr bwMode="auto">
          <a:xfrm flipH="1">
            <a:off x="357158" y="3786190"/>
            <a:ext cx="3275013" cy="0"/>
          </a:xfrm>
          <a:prstGeom prst="line">
            <a:avLst/>
          </a:prstGeom>
          <a:noFill/>
          <a:ln w="22225">
            <a:solidFill>
              <a:srgbClr val="568523"/>
            </a:solidFill>
            <a:round/>
            <a:headEnd type="triangle" w="med" len="lg"/>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7" name="Freeform 6"/>
          <p:cNvSpPr/>
          <p:nvPr/>
        </p:nvSpPr>
        <p:spPr bwMode="auto">
          <a:xfrm flipH="1">
            <a:off x="395288" y="2600325"/>
            <a:ext cx="3754437" cy="396875"/>
          </a:xfrm>
          <a:custGeom>
            <a:avLst/>
            <a:gdLst>
              <a:gd name="T0" fmla="*/ 0 w 2365"/>
              <a:gd name="T1" fmla="*/ 448 h 448"/>
              <a:gd name="T2" fmla="*/ 349 w 2365"/>
              <a:gd name="T3" fmla="*/ 0 h 448"/>
              <a:gd name="T4" fmla="*/ 2365 w 2365"/>
              <a:gd name="T5" fmla="*/ 0 h 448"/>
              <a:gd name="T6" fmla="*/ 0 60000 65536"/>
              <a:gd name="T7" fmla="*/ 0 60000 65536"/>
              <a:gd name="T8" fmla="*/ 0 60000 65536"/>
              <a:gd name="T9" fmla="*/ 0 w 2365"/>
              <a:gd name="T10" fmla="*/ 0 h 448"/>
              <a:gd name="T11" fmla="*/ 2365 w 2365"/>
              <a:gd name="T12" fmla="*/ 448 h 448"/>
            </a:gdLst>
            <a:ahLst/>
            <a:cxnLst>
              <a:cxn ang="T6">
                <a:pos x="T0" y="T1"/>
              </a:cxn>
              <a:cxn ang="T7">
                <a:pos x="T2" y="T3"/>
              </a:cxn>
              <a:cxn ang="T8">
                <a:pos x="T4" y="T5"/>
              </a:cxn>
            </a:cxnLst>
            <a:rect l="T9" t="T10" r="T11" b="T12"/>
            <a:pathLst>
              <a:path w="2365" h="448">
                <a:moveTo>
                  <a:pt x="0" y="448"/>
                </a:moveTo>
                <a:lnTo>
                  <a:pt x="349" y="0"/>
                </a:lnTo>
                <a:lnTo>
                  <a:pt x="2365" y="0"/>
                </a:lnTo>
              </a:path>
            </a:pathLst>
          </a:custGeom>
          <a:noFill/>
          <a:ln w="22225" cap="flat" cmpd="sng">
            <a:solidFill>
              <a:srgbClr val="568523"/>
            </a:solidFill>
            <a:prstDash val="solid"/>
            <a:round/>
            <a:headEnd type="triangle" w="med" len="lg"/>
            <a:tailEnd type="none" w="med" len="med"/>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8" name="Freeform 7"/>
          <p:cNvSpPr/>
          <p:nvPr/>
        </p:nvSpPr>
        <p:spPr bwMode="auto">
          <a:xfrm flipV="1">
            <a:off x="5076056" y="4616301"/>
            <a:ext cx="3754438" cy="396875"/>
          </a:xfrm>
          <a:custGeom>
            <a:avLst/>
            <a:gdLst>
              <a:gd name="T0" fmla="*/ 0 w 2365"/>
              <a:gd name="T1" fmla="*/ 448 h 448"/>
              <a:gd name="T2" fmla="*/ 349 w 2365"/>
              <a:gd name="T3" fmla="*/ 0 h 448"/>
              <a:gd name="T4" fmla="*/ 2365 w 2365"/>
              <a:gd name="T5" fmla="*/ 0 h 448"/>
              <a:gd name="T6" fmla="*/ 0 60000 65536"/>
              <a:gd name="T7" fmla="*/ 0 60000 65536"/>
              <a:gd name="T8" fmla="*/ 0 60000 65536"/>
              <a:gd name="T9" fmla="*/ 0 w 2365"/>
              <a:gd name="T10" fmla="*/ 0 h 448"/>
              <a:gd name="T11" fmla="*/ 2365 w 2365"/>
              <a:gd name="T12" fmla="*/ 448 h 448"/>
            </a:gdLst>
            <a:ahLst/>
            <a:cxnLst>
              <a:cxn ang="T6">
                <a:pos x="T0" y="T1"/>
              </a:cxn>
              <a:cxn ang="T7">
                <a:pos x="T2" y="T3"/>
              </a:cxn>
              <a:cxn ang="T8">
                <a:pos x="T4" y="T5"/>
              </a:cxn>
            </a:cxnLst>
            <a:rect l="T9" t="T10" r="T11" b="T12"/>
            <a:pathLst>
              <a:path w="2365" h="448">
                <a:moveTo>
                  <a:pt x="0" y="448"/>
                </a:moveTo>
                <a:lnTo>
                  <a:pt x="349" y="0"/>
                </a:lnTo>
                <a:lnTo>
                  <a:pt x="2365" y="0"/>
                </a:lnTo>
              </a:path>
            </a:pathLst>
          </a:custGeom>
          <a:noFill/>
          <a:ln w="22225" cap="flat" cmpd="sng">
            <a:solidFill>
              <a:srgbClr val="568523"/>
            </a:solidFill>
            <a:prstDash val="solid"/>
            <a:round/>
            <a:headEnd type="triangle" w="med" len="lg"/>
            <a:tailEnd type="none" w="med" len="med"/>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9" name="Freeform 8"/>
          <p:cNvSpPr/>
          <p:nvPr/>
        </p:nvSpPr>
        <p:spPr bwMode="auto">
          <a:xfrm flipH="1" flipV="1">
            <a:off x="385763" y="4654550"/>
            <a:ext cx="3754437" cy="396875"/>
          </a:xfrm>
          <a:custGeom>
            <a:avLst/>
            <a:gdLst>
              <a:gd name="T0" fmla="*/ 0 w 2365"/>
              <a:gd name="T1" fmla="*/ 448 h 448"/>
              <a:gd name="T2" fmla="*/ 349 w 2365"/>
              <a:gd name="T3" fmla="*/ 0 h 448"/>
              <a:gd name="T4" fmla="*/ 2365 w 2365"/>
              <a:gd name="T5" fmla="*/ 0 h 448"/>
              <a:gd name="T6" fmla="*/ 0 60000 65536"/>
              <a:gd name="T7" fmla="*/ 0 60000 65536"/>
              <a:gd name="T8" fmla="*/ 0 60000 65536"/>
              <a:gd name="T9" fmla="*/ 0 w 2365"/>
              <a:gd name="T10" fmla="*/ 0 h 448"/>
              <a:gd name="T11" fmla="*/ 2365 w 2365"/>
              <a:gd name="T12" fmla="*/ 448 h 448"/>
            </a:gdLst>
            <a:ahLst/>
            <a:cxnLst>
              <a:cxn ang="T6">
                <a:pos x="T0" y="T1"/>
              </a:cxn>
              <a:cxn ang="T7">
                <a:pos x="T2" y="T3"/>
              </a:cxn>
              <a:cxn ang="T8">
                <a:pos x="T4" y="T5"/>
              </a:cxn>
            </a:cxnLst>
            <a:rect l="T9" t="T10" r="T11" b="T12"/>
            <a:pathLst>
              <a:path w="2365" h="448">
                <a:moveTo>
                  <a:pt x="0" y="448"/>
                </a:moveTo>
                <a:lnTo>
                  <a:pt x="349" y="0"/>
                </a:lnTo>
                <a:lnTo>
                  <a:pt x="2365" y="0"/>
                </a:lnTo>
              </a:path>
            </a:pathLst>
          </a:custGeom>
          <a:noFill/>
          <a:ln w="22225" cap="flat" cmpd="sng">
            <a:solidFill>
              <a:srgbClr val="568523"/>
            </a:solidFill>
            <a:prstDash val="solid"/>
            <a:round/>
            <a:headEnd type="triangle" w="med" len="lg"/>
            <a:tailEnd type="none" w="med" len="med"/>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10" name="Line 9"/>
          <p:cNvSpPr>
            <a:spLocks noChangeShapeType="1"/>
          </p:cNvSpPr>
          <p:nvPr/>
        </p:nvSpPr>
        <p:spPr bwMode="auto">
          <a:xfrm>
            <a:off x="5619750" y="3759068"/>
            <a:ext cx="3275013" cy="0"/>
          </a:xfrm>
          <a:prstGeom prst="line">
            <a:avLst/>
          </a:prstGeom>
          <a:noFill/>
          <a:ln w="22225">
            <a:solidFill>
              <a:srgbClr val="568523"/>
            </a:solidFill>
            <a:round/>
            <a:headEnd type="triangle" w="med" len="lg"/>
          </a:ln>
        </p:spPr>
        <p:txBody>
          <a:bodyPr lIns="0" tIns="0" rIns="0" bIns="0" anchor="ctr">
            <a:spAutoFit/>
          </a:bodyPr>
          <a:lstStyle/>
          <a:p>
            <a:pPr fontAlgn="auto">
              <a:spcBef>
                <a:spcPts val="0"/>
              </a:spcBef>
              <a:spcAft>
                <a:spcPts val="0"/>
              </a:spcAft>
              <a:defRPr/>
            </a:pPr>
            <a:endParaRPr lang="zh-CN" altLang="en-US" sz="1400" b="0" kern="0">
              <a:solidFill>
                <a:schemeClr val="tx1"/>
              </a:solidFill>
              <a:latin typeface="微软雅黑" panose="020B0503020204020204" pitchFamily="34" charset="-122"/>
              <a:ea typeface="微软雅黑" panose="020B0503020204020204" pitchFamily="34" charset="-122"/>
            </a:endParaRPr>
          </a:p>
        </p:txBody>
      </p:sp>
      <p:sp>
        <p:nvSpPr>
          <p:cNvPr id="20490" name="Rectangle 10"/>
          <p:cNvSpPr>
            <a:spLocks noChangeArrowheads="1"/>
          </p:cNvSpPr>
          <p:nvPr/>
        </p:nvSpPr>
        <p:spPr bwMode="auto">
          <a:xfrm>
            <a:off x="5619750" y="3407109"/>
            <a:ext cx="3571868" cy="442595"/>
          </a:xfrm>
          <a:prstGeom prst="rect">
            <a:avLst/>
          </a:prstGeom>
          <a:noFill/>
          <a:ln w="9525">
            <a:noFill/>
            <a:miter lim="800000"/>
          </a:ln>
        </p:spPr>
        <p:txBody>
          <a:bodyPr/>
          <a:lstStyle/>
          <a:p>
            <a:pPr eaLnBrk="0" hangingPunct="0">
              <a:lnSpc>
                <a:spcPct val="90000"/>
              </a:lnSpc>
              <a:buClr>
                <a:schemeClr val="tx1"/>
              </a:buClr>
            </a:pPr>
            <a:r>
              <a:rPr lang="en-US" altLang="zh-CN" b="0" dirty="0">
                <a:solidFill>
                  <a:schemeClr val="tx1"/>
                </a:solidFill>
                <a:latin typeface="微软雅黑" panose="020B0503020204020204" pitchFamily="34" charset="-122"/>
                <a:ea typeface="微软雅黑" panose="020B0503020204020204" pitchFamily="34" charset="-122"/>
              </a:rPr>
              <a:t>5</a:t>
            </a:r>
            <a:r>
              <a:rPr lang="zh-CN" altLang="en-US" b="0" dirty="0">
                <a:solidFill>
                  <a:schemeClr val="tx1"/>
                </a:solidFill>
                <a:latin typeface="微软雅黑" panose="020B0503020204020204" pitchFamily="34" charset="-122"/>
                <a:ea typeface="微软雅黑" panose="020B0503020204020204" pitchFamily="34" charset="-122"/>
              </a:rPr>
              <a:t>、分析报告</a:t>
            </a:r>
            <a:r>
              <a:rPr lang="zh-CN" altLang="en-US" dirty="0">
                <a:latin typeface="微软雅黑" panose="020B0503020204020204" pitchFamily="34" charset="-122"/>
                <a:ea typeface="微软雅黑" panose="020B0503020204020204" pitchFamily="34" charset="-122"/>
              </a:rPr>
              <a:t>过于简单，或缺失未报</a:t>
            </a:r>
            <a:r>
              <a:rPr lang="zh-CN" altLang="zh-CN" dirty="0">
                <a:latin typeface="微软雅黑" panose="020B0503020204020204" pitchFamily="34" charset="-122"/>
                <a:ea typeface="微软雅黑" panose="020B0503020204020204" pitchFamily="34" charset="-122"/>
              </a:rPr>
              <a:t>。</a:t>
            </a:r>
          </a:p>
        </p:txBody>
      </p:sp>
      <p:sp>
        <p:nvSpPr>
          <p:cNvPr id="20491" name="Rectangle 16"/>
          <p:cNvSpPr>
            <a:spLocks noChangeArrowheads="1"/>
          </p:cNvSpPr>
          <p:nvPr/>
        </p:nvSpPr>
        <p:spPr bwMode="auto">
          <a:xfrm>
            <a:off x="285720" y="2071678"/>
            <a:ext cx="3390900" cy="535531"/>
          </a:xfrm>
          <a:prstGeom prst="rect">
            <a:avLst/>
          </a:prstGeom>
          <a:noFill/>
          <a:ln w="9525">
            <a:noFill/>
            <a:miter lim="800000"/>
          </a:ln>
        </p:spPr>
        <p:txBody>
          <a:bodyPr>
            <a:spAutoFit/>
          </a:bodyPr>
          <a:lstStyle/>
          <a:p>
            <a:pPr>
              <a:lnSpc>
                <a:spcPct val="90000"/>
              </a:lnSpc>
              <a:buClr>
                <a:schemeClr val="tx1"/>
              </a:buClr>
            </a:pPr>
            <a:r>
              <a:rPr lang="en-US" altLang="zh-CN" b="0" dirty="0">
                <a:solidFill>
                  <a:schemeClr val="tx1"/>
                </a:solidFill>
                <a:latin typeface="微软雅黑" panose="020B0503020204020204" pitchFamily="34" charset="-122"/>
                <a:ea typeface="微软雅黑" panose="020B0503020204020204" pitchFamily="34" charset="-122"/>
              </a:rPr>
              <a:t>1</a:t>
            </a:r>
            <a:r>
              <a:rPr lang="zh-CN" altLang="en-US" b="0" dirty="0">
                <a:solidFill>
                  <a:schemeClr val="tx1"/>
                </a:solidFill>
                <a:latin typeface="微软雅黑" panose="020B0503020204020204" pitchFamily="34" charset="-122"/>
                <a:ea typeface="微软雅黑" panose="020B0503020204020204" pitchFamily="34" charset="-122"/>
              </a:rPr>
              <a:t>、报送范围不准确，或</a:t>
            </a:r>
            <a:r>
              <a:rPr lang="zh-CN" altLang="en-US" dirty="0">
                <a:latin typeface="微软雅黑" panose="020B0503020204020204" pitchFamily="34" charset="-122"/>
                <a:ea typeface="微软雅黑" panose="020B0503020204020204" pitchFamily="34" charset="-122"/>
              </a:rPr>
              <a:t>涵盖不全</a:t>
            </a:r>
            <a:r>
              <a:rPr lang="zh-CN" altLang="en-US" b="0" dirty="0">
                <a:solidFill>
                  <a:schemeClr val="tx1"/>
                </a:solidFill>
                <a:latin typeface="微软雅黑" panose="020B0503020204020204" pitchFamily="34" charset="-122"/>
                <a:ea typeface="微软雅黑" panose="020B0503020204020204" pitchFamily="34" charset="-122"/>
              </a:rPr>
              <a:t>；或</a:t>
            </a:r>
            <a:r>
              <a:rPr lang="zh-CN" altLang="en-US" dirty="0">
                <a:latin typeface="微软雅黑" panose="020B0503020204020204" pitchFamily="34" charset="-122"/>
                <a:ea typeface="微软雅黑" panose="020B0503020204020204" pitchFamily="34" charset="-122"/>
              </a:rPr>
              <a:t>超出范围（不含金融集团）</a:t>
            </a:r>
            <a:r>
              <a:rPr lang="zh-CN" altLang="en-US" b="0" dirty="0">
                <a:solidFill>
                  <a:schemeClr val="tx1"/>
                </a:solidFill>
                <a:latin typeface="微软雅黑" panose="020B0503020204020204" pitchFamily="34" charset="-122"/>
                <a:ea typeface="微软雅黑" panose="020B0503020204020204" pitchFamily="34" charset="-122"/>
              </a:rPr>
              <a:t>。</a:t>
            </a:r>
            <a:endParaRPr lang="en-US" altLang="zh-CN" b="0" dirty="0">
              <a:solidFill>
                <a:schemeClr val="tx1"/>
              </a:solidFill>
              <a:latin typeface="微软雅黑" panose="020B0503020204020204" pitchFamily="34" charset="-122"/>
              <a:ea typeface="微软雅黑" panose="020B0503020204020204" pitchFamily="34" charset="-122"/>
            </a:endParaRPr>
          </a:p>
        </p:txBody>
      </p:sp>
      <p:sp>
        <p:nvSpPr>
          <p:cNvPr id="20493" name="矩形 17"/>
          <p:cNvSpPr>
            <a:spLocks noChangeArrowheads="1"/>
          </p:cNvSpPr>
          <p:nvPr/>
        </p:nvSpPr>
        <p:spPr bwMode="auto">
          <a:xfrm>
            <a:off x="214282" y="3000372"/>
            <a:ext cx="3565525" cy="757130"/>
          </a:xfrm>
          <a:prstGeom prst="rect">
            <a:avLst/>
          </a:prstGeom>
          <a:noFill/>
          <a:ln w="9525">
            <a:noFill/>
            <a:miter lim="800000"/>
          </a:ln>
        </p:spPr>
        <p:txBody>
          <a:bodyPr>
            <a:spAutoFit/>
          </a:bodyPr>
          <a:lstStyle/>
          <a:p>
            <a:pPr>
              <a:lnSpc>
                <a:spcPct val="90000"/>
              </a:lnSpc>
              <a:buClr>
                <a:schemeClr val="tx1"/>
              </a:buClr>
            </a:pPr>
            <a:r>
              <a:rPr lang="zh-CN" altLang="en-US" b="0" dirty="0">
                <a:solidFill>
                  <a:schemeClr val="tx1"/>
                </a:solidFill>
                <a:latin typeface="微软雅黑" panose="020B0503020204020204" pitchFamily="34" charset="-122"/>
                <a:ea typeface="微软雅黑" panose="020B0503020204020204" pitchFamily="34" charset="-122"/>
              </a:rPr>
              <a:t> </a:t>
            </a:r>
            <a:r>
              <a:rPr lang="en-US" altLang="zh-CN" b="0" dirty="0">
                <a:solidFill>
                  <a:schemeClr val="tx1"/>
                </a:solidFill>
                <a:latin typeface="微软雅黑" panose="020B0503020204020204" pitchFamily="34" charset="-122"/>
                <a:ea typeface="微软雅黑" panose="020B0503020204020204" pitchFamily="34" charset="-122"/>
              </a:rPr>
              <a:t>2</a:t>
            </a:r>
            <a:r>
              <a:rPr lang="zh-CN" altLang="en-US" b="0" dirty="0">
                <a:solidFill>
                  <a:schemeClr val="tx1"/>
                </a:solidFill>
                <a:latin typeface="微软雅黑" panose="020B0503020204020204" pitchFamily="34" charset="-122"/>
                <a:ea typeface="微软雅黑" panose="020B0503020204020204" pitchFamily="34" charset="-122"/>
              </a:rPr>
              <a:t>、填报时的基础错误：</a:t>
            </a:r>
            <a:r>
              <a:rPr lang="zh-CN" altLang="en-US" dirty="0">
                <a:latin typeface="微软雅黑" panose="020B0503020204020204" pitchFamily="34" charset="-122"/>
                <a:ea typeface="微软雅黑" panose="020B0503020204020204" pitchFamily="34" charset="-122"/>
              </a:rPr>
              <a:t>信息漏填，行业归类不准确、串行、数据单位错误（应为万元）等</a:t>
            </a:r>
            <a:r>
              <a:rPr lang="zh-CN" altLang="en-US" b="0" dirty="0">
                <a:solidFill>
                  <a:schemeClr val="tx1"/>
                </a:solidFill>
                <a:latin typeface="微软雅黑" panose="020B0503020204020204" pitchFamily="34" charset="-122"/>
                <a:ea typeface="微软雅黑" panose="020B0503020204020204" pitchFamily="34" charset="-122"/>
              </a:rPr>
              <a:t>。</a:t>
            </a:r>
          </a:p>
        </p:txBody>
      </p:sp>
      <p:sp>
        <p:nvSpPr>
          <p:cNvPr id="20496" name="灯片编号占位符 3"/>
          <p:cNvSpPr txBox="1">
            <a:spLocks noGrp="1" noChangeArrowheads="1"/>
          </p:cNvSpPr>
          <p:nvPr/>
        </p:nvSpPr>
        <p:spPr bwMode="auto">
          <a:xfrm>
            <a:off x="8612188" y="6642100"/>
            <a:ext cx="544512" cy="215900"/>
          </a:xfrm>
          <a:prstGeom prst="rect">
            <a:avLst/>
          </a:prstGeom>
          <a:noFill/>
          <a:ln w="9525">
            <a:noFill/>
            <a:miter lim="800000"/>
          </a:ln>
        </p:spPr>
        <p:txBody>
          <a:bodyPr/>
          <a:lstStyle/>
          <a:p>
            <a:pPr algn="r" eaLnBrk="0" hangingPunct="0"/>
            <a:fld id="{60DDDD26-CAA6-4AB4-8DA4-94F03117C410}" type="slidenum">
              <a:rPr lang="en-US" altLang="zh-CN" sz="1000" b="0">
                <a:solidFill>
                  <a:schemeClr val="tx1"/>
                </a:solidFill>
                <a:latin typeface="微软雅黑" panose="020B0503020204020204" pitchFamily="34" charset="-122"/>
                <a:ea typeface="微软雅黑" panose="020B0503020204020204" pitchFamily="34" charset="-122"/>
              </a:rPr>
              <a:pPr algn="r" eaLnBrk="0" hangingPunct="0"/>
              <a:t>46</a:t>
            </a:fld>
            <a:endParaRPr lang="en-US" altLang="zh-CN" sz="1000" b="0">
              <a:solidFill>
                <a:schemeClr val="tx1"/>
              </a:solidFill>
              <a:latin typeface="微软雅黑" panose="020B0503020204020204" pitchFamily="34" charset="-122"/>
              <a:ea typeface="微软雅黑" panose="020B0503020204020204" pitchFamily="34" charset="-122"/>
            </a:endParaRPr>
          </a:p>
        </p:txBody>
      </p:sp>
      <p:sp>
        <p:nvSpPr>
          <p:cNvPr id="11" name="标题 10"/>
          <p:cNvSpPr>
            <a:spLocks noGrp="1"/>
          </p:cNvSpPr>
          <p:nvPr>
            <p:ph type="title"/>
          </p:nvPr>
        </p:nvSpPr>
        <p:spPr>
          <a:xfrm>
            <a:off x="0" y="285728"/>
            <a:ext cx="6884988" cy="430212"/>
          </a:xfrm>
        </p:spPr>
        <p:txBody>
          <a:bodyPr/>
          <a:lstStyle/>
          <a:p>
            <a:pPr algn="l">
              <a:defRPr/>
            </a:pPr>
            <a:r>
              <a:rPr lang="zh-CN" altLang="en-US" sz="2000" dirty="0"/>
              <a:t>易错情况和易出问题说明</a:t>
            </a:r>
          </a:p>
        </p:txBody>
      </p:sp>
      <p:pic>
        <p:nvPicPr>
          <p:cNvPr id="22" name="图片 21"/>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19" name="Rectangle 10"/>
          <p:cNvSpPr>
            <a:spLocks noChangeArrowheads="1"/>
          </p:cNvSpPr>
          <p:nvPr/>
        </p:nvSpPr>
        <p:spPr bwMode="auto">
          <a:xfrm>
            <a:off x="5572132" y="4664506"/>
            <a:ext cx="3571868" cy="442595"/>
          </a:xfrm>
          <a:prstGeom prst="rect">
            <a:avLst/>
          </a:prstGeom>
          <a:noFill/>
          <a:ln w="9525">
            <a:noFill/>
            <a:miter lim="800000"/>
          </a:ln>
        </p:spPr>
        <p:txBody>
          <a:bodyPr/>
          <a:lstStyle/>
          <a:p>
            <a:pPr eaLnBrk="0" hangingPunct="0">
              <a:lnSpc>
                <a:spcPct val="90000"/>
              </a:lnSpc>
              <a:buClr>
                <a:schemeClr val="tx1"/>
              </a:buClr>
            </a:pPr>
            <a:r>
              <a:rPr lang="en-US" altLang="zh-CN" b="0" dirty="0">
                <a:solidFill>
                  <a:schemeClr val="tx1"/>
                </a:solidFill>
                <a:latin typeface="微软雅黑" panose="020B0503020204020204" pitchFamily="34" charset="-122"/>
                <a:ea typeface="微软雅黑" panose="020B0503020204020204" pitchFamily="34" charset="-122"/>
              </a:rPr>
              <a:t>6</a:t>
            </a:r>
            <a:r>
              <a:rPr lang="zh-CN" altLang="en-US" b="0" dirty="0">
                <a:solidFill>
                  <a:schemeClr val="tx1"/>
                </a:solidFill>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报送不及时，</a:t>
            </a:r>
            <a:r>
              <a:rPr lang="zh-CN" altLang="en-US" b="0" dirty="0">
                <a:solidFill>
                  <a:schemeClr val="tx1"/>
                </a:solidFill>
                <a:latin typeface="微软雅黑" panose="020B0503020204020204" pitchFamily="34" charset="-122"/>
                <a:ea typeface="微软雅黑" panose="020B0503020204020204" pitchFamily="34" charset="-122"/>
              </a:rPr>
              <a:t>影响全国整体进度</a:t>
            </a:r>
            <a:r>
              <a:rPr lang="zh-CN" altLang="zh-CN" b="0" dirty="0">
                <a:solidFill>
                  <a:schemeClr val="tx1"/>
                </a:solidFill>
                <a:latin typeface="微软雅黑" panose="020B0503020204020204" pitchFamily="34" charset="-122"/>
                <a:ea typeface="微软雅黑" panose="020B0503020204020204" pitchFamily="34" charset="-122"/>
              </a:rPr>
              <a:t>。</a:t>
            </a:r>
          </a:p>
        </p:txBody>
      </p:sp>
      <p:sp>
        <p:nvSpPr>
          <p:cNvPr id="21" name="矩形 17"/>
          <p:cNvSpPr>
            <a:spLocks noChangeArrowheads="1"/>
          </p:cNvSpPr>
          <p:nvPr/>
        </p:nvSpPr>
        <p:spPr bwMode="auto">
          <a:xfrm>
            <a:off x="285720" y="4357694"/>
            <a:ext cx="3565525" cy="757130"/>
          </a:xfrm>
          <a:prstGeom prst="rect">
            <a:avLst/>
          </a:prstGeom>
          <a:noFill/>
          <a:ln w="9525">
            <a:noFill/>
            <a:miter lim="800000"/>
          </a:ln>
        </p:spPr>
        <p:txBody>
          <a:bodyPr>
            <a:spAutoFit/>
          </a:bodyPr>
          <a:lstStyle/>
          <a:p>
            <a:pPr>
              <a:lnSpc>
                <a:spcPct val="90000"/>
              </a:lnSpc>
              <a:buClr>
                <a:schemeClr val="tx1"/>
              </a:buClr>
            </a:pPr>
            <a:r>
              <a:rPr lang="zh-CN" altLang="en-US" b="0" dirty="0">
                <a:solidFill>
                  <a:schemeClr val="tx1"/>
                </a:solidFill>
                <a:latin typeface="微软雅黑" panose="020B0503020204020204" pitchFamily="34" charset="-122"/>
                <a:ea typeface="微软雅黑" panose="020B0503020204020204" pitchFamily="34" charset="-122"/>
              </a:rPr>
              <a:t> </a:t>
            </a:r>
            <a:r>
              <a:rPr lang="en-US" altLang="zh-CN" b="0" dirty="0">
                <a:solidFill>
                  <a:schemeClr val="tx1"/>
                </a:solidFill>
                <a:latin typeface="微软雅黑" panose="020B0503020204020204" pitchFamily="34" charset="-122"/>
                <a:ea typeface="微软雅黑" panose="020B0503020204020204" pitchFamily="34" charset="-122"/>
              </a:rPr>
              <a:t>3</a:t>
            </a:r>
            <a:r>
              <a:rPr lang="zh-CN" altLang="en-US" b="0" dirty="0">
                <a:solidFill>
                  <a:schemeClr val="tx1"/>
                </a:solidFill>
                <a:latin typeface="微软雅黑" panose="020B0503020204020204" pitchFamily="34" charset="-122"/>
                <a:ea typeface="微软雅黑" panose="020B0503020204020204" pitchFamily="34" charset="-122"/>
              </a:rPr>
              <a:t>、合理性的异常：针对这些合理性的异常数据，要及时查找原因，若确定无误，应作出分析说明。</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灯片编号占位符 1"/>
          <p:cNvSpPr>
            <a:spLocks noGrp="1"/>
          </p:cNvSpPr>
          <p:nvPr>
            <p:ph type="sldNum" sz="quarter" idx="11"/>
          </p:nvPr>
        </p:nvSpPr>
        <p:spPr>
          <a:noFill/>
          <a:ln>
            <a:miter lim="800000"/>
          </a:ln>
        </p:spPr>
        <p:txBody>
          <a:bodyPr/>
          <a:lstStyle/>
          <a:p>
            <a:fld id="{6052DEF5-6F17-4BC8-8532-70AE7C27810F}" type="slidenum">
              <a:rPr lang="en-US" altLang="zh-CN" smtClean="0"/>
              <a:pPr/>
              <a:t>47</a:t>
            </a:fld>
            <a:endParaRPr lang="en-US" altLang="zh-CN"/>
          </a:p>
        </p:txBody>
      </p:sp>
      <p:graphicFrame>
        <p:nvGraphicFramePr>
          <p:cNvPr id="2" name="表格 1"/>
          <p:cNvGraphicFramePr>
            <a:graphicFrameLocks noGrp="1"/>
          </p:cNvGraphicFramePr>
          <p:nvPr>
            <p:extLst>
              <p:ext uri="{D42A27DB-BD31-4B8C-83A1-F6EECF244321}">
                <p14:modId xmlns:p14="http://schemas.microsoft.com/office/powerpoint/2010/main" val="136833450"/>
              </p:ext>
            </p:extLst>
          </p:nvPr>
        </p:nvGraphicFramePr>
        <p:xfrm>
          <a:off x="827584" y="1844824"/>
          <a:ext cx="7488832" cy="4356064"/>
        </p:xfrm>
        <a:graphic>
          <a:graphicData uri="http://schemas.openxmlformats.org/drawingml/2006/table">
            <a:tbl>
              <a:tblPr firstRow="1" firstCol="1" bandRow="1">
                <a:tableStyleId>{5C22544A-7EE6-4342-B048-85BDC9FD1C3A}</a:tableStyleId>
              </a:tblPr>
              <a:tblGrid>
                <a:gridCol w="1258618">
                  <a:extLst>
                    <a:ext uri="{9D8B030D-6E8A-4147-A177-3AD203B41FA5}">
                      <a16:colId xmlns:a16="http://schemas.microsoft.com/office/drawing/2014/main" val="20000"/>
                    </a:ext>
                  </a:extLst>
                </a:gridCol>
                <a:gridCol w="5438126">
                  <a:extLst>
                    <a:ext uri="{9D8B030D-6E8A-4147-A177-3AD203B41FA5}">
                      <a16:colId xmlns:a16="http://schemas.microsoft.com/office/drawing/2014/main" val="20001"/>
                    </a:ext>
                  </a:extLst>
                </a:gridCol>
                <a:gridCol w="792088">
                  <a:extLst>
                    <a:ext uri="{9D8B030D-6E8A-4147-A177-3AD203B41FA5}">
                      <a16:colId xmlns:a16="http://schemas.microsoft.com/office/drawing/2014/main" val="20002"/>
                    </a:ext>
                  </a:extLst>
                </a:gridCol>
              </a:tblGrid>
              <a:tr h="576064">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项目</a:t>
                      </a:r>
                    </a:p>
                  </a:txBody>
                  <a:tcPr marL="68580" marR="68580" marT="0" marB="0" anchor="ctr"/>
                </a:tc>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审核内容</a:t>
                      </a:r>
                    </a:p>
                  </a:txBody>
                  <a:tcPr marL="68580" marR="68580" marT="0" marB="0" anchor="ctr"/>
                </a:tc>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分值</a:t>
                      </a:r>
                    </a:p>
                  </a:txBody>
                  <a:tcPr marL="68580" marR="68580" marT="0" marB="0" anchor="ctr"/>
                </a:tc>
                <a:extLst>
                  <a:ext uri="{0D108BD9-81ED-4DB2-BD59-A6C34878D82A}">
                    <a16:rowId xmlns:a16="http://schemas.microsoft.com/office/drawing/2014/main" val="10000"/>
                  </a:ext>
                </a:extLst>
              </a:tr>
              <a:tr h="900000">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按时</a:t>
                      </a:r>
                      <a:r>
                        <a:rPr lang="zh-CN" sz="1800" kern="100" dirty="0">
                          <a:effectLst/>
                          <a:latin typeface="微软雅黑" panose="020B0503020204020204" pitchFamily="34" charset="-122"/>
                          <a:ea typeface="微软雅黑" panose="020B0503020204020204" pitchFamily="34" charset="-122"/>
                        </a:rPr>
                        <a:t>上报</a:t>
                      </a:r>
                    </a:p>
                  </a:txBody>
                  <a:tcPr marL="68580" marR="68580" marT="0" marB="0" anchor="ctr"/>
                </a:tc>
                <a:tc>
                  <a:txBody>
                    <a:bodyPr/>
                    <a:lstStyle/>
                    <a:p>
                      <a:pPr algn="l">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是否按照要求每月</a:t>
                      </a:r>
                      <a:r>
                        <a:rPr lang="en-US" sz="1800" kern="100" dirty="0">
                          <a:effectLst/>
                          <a:latin typeface="微软雅黑" panose="020B0503020204020204" pitchFamily="34" charset="-122"/>
                          <a:ea typeface="微软雅黑" panose="020B0503020204020204" pitchFamily="34" charset="-122"/>
                        </a:rPr>
                        <a:t>10</a:t>
                      </a:r>
                      <a:r>
                        <a:rPr lang="zh-CN" sz="1800" kern="100" dirty="0">
                          <a:effectLst/>
                          <a:latin typeface="微软雅黑" panose="020B0503020204020204" pitchFamily="34" charset="-122"/>
                          <a:ea typeface="微软雅黑" panose="020B0503020204020204" pitchFamily="34" charset="-122"/>
                        </a:rPr>
                        <a:t>日前上报，超出一天扣</a:t>
                      </a:r>
                      <a:r>
                        <a:rPr lang="en-US" sz="1800" kern="100" dirty="0">
                          <a:effectLst/>
                          <a:latin typeface="微软雅黑" panose="020B0503020204020204" pitchFamily="34" charset="-122"/>
                          <a:ea typeface="微软雅黑" panose="020B0503020204020204" pitchFamily="34" charset="-122"/>
                        </a:rPr>
                        <a:t>10</a:t>
                      </a:r>
                      <a:r>
                        <a:rPr lang="zh-CN" sz="1800" kern="100" dirty="0">
                          <a:effectLst/>
                          <a:latin typeface="微软雅黑" panose="020B0503020204020204" pitchFamily="34" charset="-122"/>
                          <a:ea typeface="微软雅黑" panose="020B0503020204020204" pitchFamily="34" charset="-122"/>
                        </a:rPr>
                        <a:t>分，扣完为止。最终此项得分为每个月上报分数的平均分。</a:t>
                      </a:r>
                    </a:p>
                  </a:txBody>
                  <a:tcPr marL="68580" marR="68580" marT="0" marB="0" anchor="ctr"/>
                </a:tc>
                <a:tc>
                  <a:txBody>
                    <a:bodyPr/>
                    <a:lstStyle/>
                    <a:p>
                      <a:pPr algn="ctr">
                        <a:lnSpc>
                          <a:spcPct val="115000"/>
                        </a:lnSpc>
                        <a:spcAft>
                          <a:spcPts val="0"/>
                        </a:spcAft>
                      </a:pPr>
                      <a:r>
                        <a:rPr lang="en-US" sz="1800" kern="100">
                          <a:effectLst/>
                          <a:latin typeface="微软雅黑" panose="020B0503020204020204" pitchFamily="34" charset="-122"/>
                          <a:ea typeface="微软雅黑" panose="020B0503020204020204" pitchFamily="34" charset="-122"/>
                        </a:rPr>
                        <a:t>100</a:t>
                      </a:r>
                      <a:endParaRPr lang="zh-CN" sz="1800" kern="10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1"/>
                  </a:ext>
                </a:extLst>
              </a:tr>
              <a:tr h="90000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准确完整</a:t>
                      </a:r>
                    </a:p>
                  </a:txBody>
                  <a:tcPr marL="68580" marR="68580" marT="0" marB="0" anchor="ctr"/>
                </a:tc>
                <a:tc>
                  <a:txBody>
                    <a:bodyPr/>
                    <a:lstStyle/>
                    <a:p>
                      <a:pPr algn="l">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上报的快报数据是否有错误或漏填，每有一个月出现问题扣</a:t>
                      </a:r>
                      <a:r>
                        <a:rPr lang="en-US" sz="1800" kern="100" dirty="0">
                          <a:effectLst/>
                          <a:latin typeface="微软雅黑" panose="020B0503020204020204" pitchFamily="34" charset="-122"/>
                          <a:ea typeface="微软雅黑" panose="020B0503020204020204" pitchFamily="34" charset="-122"/>
                        </a:rPr>
                        <a:t>9</a:t>
                      </a:r>
                      <a:r>
                        <a:rPr lang="zh-CN" sz="1800" kern="100" dirty="0">
                          <a:effectLst/>
                          <a:latin typeface="微软雅黑" panose="020B0503020204020204" pitchFamily="34" charset="-122"/>
                          <a:ea typeface="微软雅黑" panose="020B0503020204020204" pitchFamily="34" charset="-122"/>
                        </a:rPr>
                        <a:t>分，扣完为止。</a:t>
                      </a:r>
                    </a:p>
                  </a:txBody>
                  <a:tcPr marL="68580" marR="68580" marT="0" marB="0" anchor="ctr"/>
                </a:tc>
                <a:tc>
                  <a:txBody>
                    <a:bodyPr/>
                    <a:lstStyle/>
                    <a:p>
                      <a:pPr algn="ctr">
                        <a:lnSpc>
                          <a:spcPct val="115000"/>
                        </a:lnSpc>
                        <a:spcAft>
                          <a:spcPts val="0"/>
                        </a:spcAft>
                      </a:pPr>
                      <a:r>
                        <a:rPr lang="en-US" sz="1800" kern="100">
                          <a:effectLst/>
                          <a:latin typeface="微软雅黑" panose="020B0503020204020204" pitchFamily="34" charset="-122"/>
                          <a:ea typeface="微软雅黑" panose="020B0503020204020204" pitchFamily="34" charset="-122"/>
                        </a:rPr>
                        <a:t>100</a:t>
                      </a:r>
                      <a:endParaRPr lang="zh-CN" sz="1800" kern="10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2"/>
                  </a:ext>
                </a:extLst>
              </a:tr>
              <a:tr h="90000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分析报告</a:t>
                      </a:r>
                    </a:p>
                  </a:txBody>
                  <a:tcPr marL="68580" marR="68580" marT="0" marB="0" anchor="ctr"/>
                </a:tc>
                <a:tc>
                  <a:txBody>
                    <a:bodyPr/>
                    <a:lstStyle/>
                    <a:p>
                      <a:pPr algn="l">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报送快报数据的同时，是否上传了</a:t>
                      </a:r>
                      <a:r>
                        <a:rPr lang="zh-CN" altLang="en-US" sz="1800" kern="100" dirty="0">
                          <a:effectLst/>
                          <a:latin typeface="微软雅黑" panose="020B0503020204020204" pitchFamily="34" charset="-122"/>
                          <a:ea typeface="微软雅黑" panose="020B0503020204020204" pitchFamily="34" charset="-122"/>
                        </a:rPr>
                        <a:t>月度数据</a:t>
                      </a:r>
                      <a:r>
                        <a:rPr lang="zh-CN" sz="1800" kern="100" dirty="0">
                          <a:effectLst/>
                          <a:latin typeface="微软雅黑" panose="020B0503020204020204" pitchFamily="34" charset="-122"/>
                          <a:ea typeface="微软雅黑" panose="020B0503020204020204" pitchFamily="34" charset="-122"/>
                        </a:rPr>
                        <a:t>分析</a:t>
                      </a:r>
                      <a:r>
                        <a:rPr lang="zh-CN" altLang="en-US" sz="1800" kern="100" dirty="0">
                          <a:effectLst/>
                          <a:latin typeface="微软雅黑" panose="020B0503020204020204" pitchFamily="34" charset="-122"/>
                          <a:ea typeface="微软雅黑" panose="020B0503020204020204" pitchFamily="34" charset="-122"/>
                        </a:rPr>
                        <a:t>报告</a:t>
                      </a:r>
                      <a:r>
                        <a:rPr lang="zh-CN" sz="1800" kern="100" dirty="0">
                          <a:effectLst/>
                          <a:latin typeface="微软雅黑" panose="020B0503020204020204" pitchFamily="34" charset="-122"/>
                          <a:ea typeface="微软雅黑" panose="020B0503020204020204" pitchFamily="34" charset="-122"/>
                        </a:rPr>
                        <a:t>附件，每有一个月未上传分析扣</a:t>
                      </a:r>
                      <a:r>
                        <a:rPr lang="en-US" sz="1800" kern="100" dirty="0">
                          <a:effectLst/>
                          <a:latin typeface="微软雅黑" panose="020B0503020204020204" pitchFamily="34" charset="-122"/>
                          <a:ea typeface="微软雅黑" panose="020B0503020204020204" pitchFamily="34" charset="-122"/>
                        </a:rPr>
                        <a:t>9</a:t>
                      </a:r>
                      <a:r>
                        <a:rPr lang="zh-CN" sz="1800" kern="100" dirty="0">
                          <a:effectLst/>
                          <a:latin typeface="微软雅黑" panose="020B0503020204020204" pitchFamily="34" charset="-122"/>
                          <a:ea typeface="微软雅黑" panose="020B0503020204020204" pitchFamily="34" charset="-122"/>
                        </a:rPr>
                        <a:t>分，扣完为止。</a:t>
                      </a:r>
                    </a:p>
                  </a:txBody>
                  <a:tcPr marL="68580" marR="68580" marT="0" marB="0" anchor="ctr"/>
                </a:tc>
                <a:tc>
                  <a:txBody>
                    <a:bodyPr/>
                    <a:lstStyle/>
                    <a:p>
                      <a:pPr algn="ctr">
                        <a:lnSpc>
                          <a:spcPct val="115000"/>
                        </a:lnSpc>
                        <a:spcAft>
                          <a:spcPts val="0"/>
                        </a:spcAft>
                      </a:pPr>
                      <a:r>
                        <a:rPr lang="en-US" sz="1800" kern="100" dirty="0">
                          <a:effectLst/>
                          <a:latin typeface="微软雅黑" panose="020B0503020204020204" pitchFamily="34" charset="-122"/>
                          <a:ea typeface="微软雅黑" panose="020B0503020204020204" pitchFamily="34" charset="-122"/>
                        </a:rPr>
                        <a:t>100</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3"/>
                  </a:ext>
                </a:extLst>
              </a:tr>
              <a:tr h="54000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工作强度</a:t>
                      </a:r>
                    </a:p>
                  </a:txBody>
                  <a:tcPr marL="68580" marR="68580" marT="0" marB="0" anchor="ctr"/>
                </a:tc>
                <a:tc>
                  <a:txBody>
                    <a:bodyPr/>
                    <a:lstStyle/>
                    <a:p>
                      <a:pPr algn="l">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按照单位户数占总户数比重计算。</a:t>
                      </a:r>
                    </a:p>
                  </a:txBody>
                  <a:tcPr marL="68580" marR="68580" marT="0" marB="0" anchor="ctr"/>
                </a:tc>
                <a:tc>
                  <a:txBody>
                    <a:bodyPr/>
                    <a:lstStyle/>
                    <a:p>
                      <a:pPr algn="ctr">
                        <a:lnSpc>
                          <a:spcPct val="115000"/>
                        </a:lnSpc>
                        <a:spcAft>
                          <a:spcPts val="0"/>
                        </a:spcAft>
                      </a:pPr>
                      <a:r>
                        <a:rPr lang="en-US" sz="1800" kern="100" dirty="0">
                          <a:effectLst/>
                          <a:latin typeface="微软雅黑" panose="020B0503020204020204" pitchFamily="34" charset="-122"/>
                          <a:ea typeface="微软雅黑" panose="020B0503020204020204" pitchFamily="34" charset="-122"/>
                        </a:rPr>
                        <a:t>100</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4"/>
                  </a:ext>
                </a:extLst>
              </a:tr>
              <a:tr h="54000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动态信息</a:t>
                      </a:r>
                    </a:p>
                  </a:txBody>
                  <a:tcPr marL="68580" marR="68580" marT="0" marB="0" anchor="ctr"/>
                </a:tc>
                <a:tc>
                  <a:txBody>
                    <a:bodyPr/>
                    <a:lstStyle/>
                    <a:p>
                      <a:pPr algn="l">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平时是否报送企业运行动态等资料。</a:t>
                      </a:r>
                    </a:p>
                  </a:txBody>
                  <a:tcPr marL="68580" marR="68580" marT="0" marB="0" anchor="ctr"/>
                </a:tc>
                <a:tc>
                  <a:txBody>
                    <a:bodyPr/>
                    <a:lstStyle/>
                    <a:p>
                      <a:pPr algn="ctr">
                        <a:lnSpc>
                          <a:spcPct val="115000"/>
                        </a:lnSpc>
                        <a:spcAft>
                          <a:spcPts val="0"/>
                        </a:spcAft>
                      </a:pPr>
                      <a:r>
                        <a:rPr lang="en-US" sz="1800" kern="100" dirty="0">
                          <a:effectLst/>
                          <a:latin typeface="微软雅黑" panose="020B0503020204020204" pitchFamily="34" charset="-122"/>
                          <a:ea typeface="微软雅黑" panose="020B0503020204020204" pitchFamily="34" charset="-122"/>
                        </a:rPr>
                        <a:t>100</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5"/>
                  </a:ext>
                </a:extLst>
              </a:tr>
            </a:tbl>
          </a:graphicData>
        </a:graphic>
      </p:graphicFrame>
      <p:sp>
        <p:nvSpPr>
          <p:cNvPr id="3" name="矩形 2"/>
          <p:cNvSpPr/>
          <p:nvPr/>
        </p:nvSpPr>
        <p:spPr>
          <a:xfrm>
            <a:off x="3563888" y="1262901"/>
            <a:ext cx="1795557" cy="400110"/>
          </a:xfrm>
          <a:prstGeom prst="rect">
            <a:avLst/>
          </a:prstGeom>
        </p:spPr>
        <p:txBody>
          <a:bodyPr wrap="square">
            <a:spAutoFit/>
          </a:bodyPr>
          <a:lstStyle/>
          <a:p>
            <a:r>
              <a:rPr lang="zh-CN" altLang="en-US" sz="2000"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快报评分标准</a:t>
            </a:r>
          </a:p>
        </p:txBody>
      </p:sp>
      <p:sp>
        <p:nvSpPr>
          <p:cNvPr id="7" name="标题 10">
            <a:extLst>
              <a:ext uri="{FF2B5EF4-FFF2-40B4-BE49-F238E27FC236}">
                <a16:creationId xmlns:a16="http://schemas.microsoft.com/office/drawing/2014/main" id="{42E908C4-F731-452E-86A7-C91B93A13DE9}"/>
              </a:ext>
            </a:extLst>
          </p:cNvPr>
          <p:cNvSpPr txBox="1">
            <a:spLocks/>
          </p:cNvSpPr>
          <p:nvPr/>
        </p:nvSpPr>
        <p:spPr>
          <a:xfrm>
            <a:off x="0" y="285728"/>
            <a:ext cx="6884988" cy="430212"/>
          </a:xfrm>
          <a:prstGeom prst="rect">
            <a:avLst/>
          </a:prstGeom>
        </p:spPr>
        <p:txBody>
          <a:bodyPr anchor="b"/>
          <a:lstStyle>
            <a:lvl1pPr algn="ctr" rtl="0" eaLnBrk="0" fontAlgn="base" hangingPunct="0">
              <a:lnSpc>
                <a:spcPct val="120000"/>
              </a:lnSpc>
              <a:spcBef>
                <a:spcPct val="0"/>
              </a:spcBef>
              <a:spcAft>
                <a:spcPct val="0"/>
              </a:spcAft>
              <a:defRPr sz="60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a:defRPr/>
            </a:pPr>
            <a:r>
              <a:rPr lang="zh-CN" altLang="en-US" sz="2000" b="0" dirty="0"/>
              <a:t>快报评分标准</a:t>
            </a:r>
          </a:p>
        </p:txBody>
      </p:sp>
      <p:pic>
        <p:nvPicPr>
          <p:cNvPr id="8" name="图片 7">
            <a:extLst>
              <a:ext uri="{FF2B5EF4-FFF2-40B4-BE49-F238E27FC236}">
                <a16:creationId xmlns:a16="http://schemas.microsoft.com/office/drawing/2014/main" id="{15B8AF31-1AE7-4494-9BAA-361878F79AFB}"/>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noChangeArrowheads="1"/>
          </p:cNvSpPr>
          <p:nvPr/>
        </p:nvSpPr>
        <p:spPr bwMode="auto">
          <a:xfrm>
            <a:off x="785786" y="3357562"/>
            <a:ext cx="7772400" cy="2663726"/>
          </a:xfrm>
          <a:prstGeom prst="rect">
            <a:avLst/>
          </a:prstGeom>
          <a:noFill/>
          <a:ln w="9525">
            <a:noFill/>
            <a:miter lim="800000"/>
          </a:ln>
        </p:spPr>
        <p:txBody>
          <a:bodyPr/>
          <a:lstStyle/>
          <a:p>
            <a:pPr marL="342900" indent="-342900">
              <a:lnSpc>
                <a:spcPct val="200000"/>
              </a:lnSpc>
              <a:spcBef>
                <a:spcPts val="0"/>
              </a:spcBef>
              <a:spcAft>
                <a:spcPts val="0"/>
              </a:spcAft>
              <a:buFontTx/>
              <a:buChar char="•"/>
            </a:pPr>
            <a:r>
              <a:rPr lang="zh-CN" altLang="en-US" sz="2000" b="0" dirty="0">
                <a:solidFill>
                  <a:schemeClr val="tx1"/>
                </a:solidFill>
                <a:latin typeface="微软雅黑" pitchFamily="34" charset="-122"/>
                <a:ea typeface="微软雅黑" pitchFamily="34" charset="-122"/>
              </a:rPr>
              <a:t>业务联系电话：</a:t>
            </a:r>
            <a:r>
              <a:rPr lang="en-US" altLang="zh-CN" sz="2000" b="0" dirty="0">
                <a:solidFill>
                  <a:schemeClr val="tx1"/>
                </a:solidFill>
                <a:latin typeface="微软雅黑" pitchFamily="34" charset="-122"/>
                <a:ea typeface="微软雅黑" pitchFamily="34" charset="-122"/>
              </a:rPr>
              <a:t>68552419/2797/2882</a:t>
            </a:r>
          </a:p>
          <a:p>
            <a:pPr marL="342900" indent="-342900">
              <a:lnSpc>
                <a:spcPct val="200000"/>
              </a:lnSpc>
              <a:spcBef>
                <a:spcPts val="0"/>
              </a:spcBef>
              <a:spcAft>
                <a:spcPts val="0"/>
              </a:spcAft>
              <a:buFontTx/>
              <a:buChar char="•"/>
            </a:pPr>
            <a:r>
              <a:rPr lang="zh-CN" altLang="en-US" sz="2000" b="0" dirty="0">
                <a:solidFill>
                  <a:schemeClr val="tx1"/>
                </a:solidFill>
                <a:latin typeface="微软雅黑" pitchFamily="34" charset="-122"/>
                <a:ea typeface="微软雅黑" pitchFamily="34" charset="-122"/>
              </a:rPr>
              <a:t>技术联系电话：</a:t>
            </a:r>
            <a:r>
              <a:rPr lang="en-US" altLang="zh-CN" sz="2000" b="0" dirty="0">
                <a:solidFill>
                  <a:schemeClr val="tx1"/>
                </a:solidFill>
                <a:latin typeface="微软雅黑" pitchFamily="34" charset="-122"/>
                <a:ea typeface="微软雅黑" pitchFamily="34" charset="-122"/>
              </a:rPr>
              <a:t>88014242</a:t>
            </a:r>
          </a:p>
          <a:p>
            <a:pPr marL="342900" indent="-342900">
              <a:lnSpc>
                <a:spcPct val="200000"/>
              </a:lnSpc>
              <a:spcBef>
                <a:spcPts val="0"/>
              </a:spcBef>
              <a:spcAft>
                <a:spcPts val="0"/>
              </a:spcAft>
              <a:buFontTx/>
              <a:buChar char="•"/>
            </a:pPr>
            <a:r>
              <a:rPr lang="zh-CN" altLang="en-US" sz="2000" b="0" dirty="0">
                <a:solidFill>
                  <a:schemeClr val="tx1"/>
                </a:solidFill>
                <a:latin typeface="微软雅黑" pitchFamily="34" charset="-122"/>
                <a:ea typeface="微软雅黑" pitchFamily="34" charset="-122"/>
              </a:rPr>
              <a:t>邮箱：</a:t>
            </a:r>
            <a:r>
              <a:rPr lang="en-US" altLang="zh-CN" sz="2000" b="0" dirty="0">
                <a:solidFill>
                  <a:schemeClr val="tx1"/>
                </a:solidFill>
                <a:latin typeface="微软雅黑" pitchFamily="34" charset="-122"/>
                <a:ea typeface="微软雅黑" pitchFamily="34" charset="-122"/>
                <a:hlinkClick r:id="rId3"/>
              </a:rPr>
              <a:t>czbgzysc@163.com</a:t>
            </a:r>
            <a:endParaRPr lang="en-US" altLang="zh-CN" sz="2000" b="0" dirty="0">
              <a:solidFill>
                <a:schemeClr val="tx1"/>
              </a:solidFill>
              <a:latin typeface="微软雅黑" pitchFamily="34" charset="-122"/>
              <a:ea typeface="微软雅黑" pitchFamily="34" charset="-122"/>
            </a:endParaRPr>
          </a:p>
          <a:p>
            <a:pPr marL="342900" indent="-342900">
              <a:lnSpc>
                <a:spcPct val="200000"/>
              </a:lnSpc>
              <a:spcBef>
                <a:spcPts val="0"/>
              </a:spcBef>
              <a:spcAft>
                <a:spcPts val="0"/>
              </a:spcAft>
              <a:buFontTx/>
              <a:buChar char="•"/>
            </a:pPr>
            <a:r>
              <a:rPr lang="zh-CN" altLang="en-US" sz="2000" b="0" dirty="0">
                <a:solidFill>
                  <a:schemeClr val="tx1"/>
                </a:solidFill>
                <a:latin typeface="微软雅黑" pitchFamily="34" charset="-122"/>
                <a:ea typeface="微软雅黑" pitchFamily="34" charset="-122"/>
              </a:rPr>
              <a:t>传真：</a:t>
            </a:r>
            <a:r>
              <a:rPr lang="en-US" altLang="zh-CN" sz="2000" b="0" dirty="0">
                <a:solidFill>
                  <a:schemeClr val="tx1"/>
                </a:solidFill>
                <a:latin typeface="微软雅黑" pitchFamily="34" charset="-122"/>
                <a:ea typeface="微软雅黑" pitchFamily="34" charset="-122"/>
              </a:rPr>
              <a:t>68552882</a:t>
            </a:r>
          </a:p>
          <a:p>
            <a:pPr marL="342900" indent="-342900">
              <a:spcBef>
                <a:spcPts val="0"/>
              </a:spcBef>
              <a:spcAft>
                <a:spcPts val="0"/>
              </a:spcAft>
            </a:pPr>
            <a:endParaRPr lang="en-US" altLang="zh-CN" sz="2000" dirty="0">
              <a:solidFill>
                <a:schemeClr val="tx1"/>
              </a:solidFill>
              <a:latin typeface="微软雅黑" pitchFamily="34" charset="-122"/>
              <a:ea typeface="微软雅黑" pitchFamily="34" charset="-122"/>
            </a:endParaRPr>
          </a:p>
        </p:txBody>
      </p:sp>
      <p:sp>
        <p:nvSpPr>
          <p:cNvPr id="21507" name="灯片编号占位符 1"/>
          <p:cNvSpPr>
            <a:spLocks noGrp="1"/>
          </p:cNvSpPr>
          <p:nvPr>
            <p:ph type="sldNum" sz="quarter" idx="11"/>
          </p:nvPr>
        </p:nvSpPr>
        <p:spPr>
          <a:noFill/>
          <a:ln>
            <a:miter lim="800000"/>
          </a:ln>
        </p:spPr>
        <p:txBody>
          <a:bodyPr/>
          <a:lstStyle/>
          <a:p>
            <a:fld id="{6052DEF5-6F17-4BC8-8532-70AE7C27810F}" type="slidenum">
              <a:rPr lang="en-US" altLang="zh-CN" smtClean="0"/>
              <a:pPr/>
              <a:t>48</a:t>
            </a:fld>
            <a:endParaRPr lang="en-US" altLang="zh-CN"/>
          </a:p>
        </p:txBody>
      </p:sp>
      <p:sp>
        <p:nvSpPr>
          <p:cNvPr id="6" name="矩形 5"/>
          <p:cNvSpPr/>
          <p:nvPr/>
        </p:nvSpPr>
        <p:spPr>
          <a:xfrm>
            <a:off x="857224" y="1357298"/>
            <a:ext cx="7358114" cy="2246769"/>
          </a:xfrm>
          <a:prstGeom prst="rect">
            <a:avLst/>
          </a:prstGeom>
        </p:spPr>
        <p:txBody>
          <a:bodyPr wrap="square">
            <a:spAutoFit/>
          </a:bodyPr>
          <a:lstStyle/>
          <a:p>
            <a:pPr>
              <a:buFontTx/>
              <a:buNone/>
            </a:pPr>
            <a:r>
              <a:rPr lang="zh-CN" altLang="en-US" sz="2000" b="0" dirty="0">
                <a:solidFill>
                  <a:schemeClr val="tx1"/>
                </a:solidFill>
                <a:latin typeface="微软雅黑" pitchFamily="34" charset="-122"/>
                <a:ea typeface="微软雅黑" pitchFamily="34" charset="-122"/>
              </a:rPr>
              <a:t> 财政部统一报表平台网络报送系统入口：</a:t>
            </a:r>
            <a:endParaRPr lang="en-US" altLang="zh-CN" sz="2000" b="0" dirty="0">
              <a:solidFill>
                <a:schemeClr val="tx1"/>
              </a:solidFill>
              <a:latin typeface="微软雅黑" pitchFamily="34" charset="-122"/>
              <a:ea typeface="微软雅黑" pitchFamily="34" charset="-122"/>
            </a:endParaRPr>
          </a:p>
          <a:p>
            <a:pPr>
              <a:buFontTx/>
              <a:buNone/>
            </a:pPr>
            <a:r>
              <a:rPr lang="zh-CN" altLang="en-US" sz="2000" dirty="0">
                <a:solidFill>
                  <a:srgbClr val="FF9900"/>
                </a:solidFill>
              </a:rPr>
              <a:t> </a:t>
            </a:r>
            <a:r>
              <a:rPr lang="en-US" altLang="zh-CN" sz="2000" dirty="0">
                <a:solidFill>
                  <a:srgbClr val="FF9900"/>
                </a:solidFill>
              </a:rPr>
              <a:t>https</a:t>
            </a:r>
            <a:r>
              <a:rPr lang="en-US" altLang="en-US" sz="2000" dirty="0">
                <a:solidFill>
                  <a:srgbClr val="FF9900"/>
                </a:solidFill>
              </a:rPr>
              <a:t> ://tybb.mof.gov.cn</a:t>
            </a:r>
            <a:endParaRPr lang="en-US" altLang="zh-CN" sz="2000" dirty="0">
              <a:solidFill>
                <a:srgbClr val="FF9900"/>
              </a:solidFill>
            </a:endParaRPr>
          </a:p>
          <a:p>
            <a:endParaRPr lang="en-US" altLang="zh-CN" sz="2000" b="0" dirty="0">
              <a:solidFill>
                <a:schemeClr val="tx1"/>
              </a:solidFill>
              <a:latin typeface="微软雅黑" pitchFamily="34" charset="-122"/>
              <a:ea typeface="微软雅黑" pitchFamily="34" charset="-122"/>
            </a:endParaRPr>
          </a:p>
          <a:p>
            <a:r>
              <a:rPr lang="zh-CN" altLang="en-US" sz="2000" b="0" dirty="0">
                <a:solidFill>
                  <a:schemeClr val="tx1"/>
                </a:solidFill>
                <a:latin typeface="微软雅黑" pitchFamily="34" charset="-122"/>
                <a:ea typeface="微软雅黑" pitchFamily="34" charset="-122"/>
              </a:rPr>
              <a:t>系统操作手册下载：</a:t>
            </a:r>
            <a:endParaRPr lang="en-US" altLang="zh-CN" sz="2000" b="0" dirty="0">
              <a:solidFill>
                <a:schemeClr val="tx1"/>
              </a:solidFill>
              <a:latin typeface="微软雅黑" pitchFamily="34" charset="-122"/>
              <a:ea typeface="微软雅黑" pitchFamily="34" charset="-122"/>
            </a:endParaRPr>
          </a:p>
          <a:p>
            <a:r>
              <a:rPr lang="zh-CN" altLang="en-US" sz="2000" dirty="0">
                <a:solidFill>
                  <a:srgbClr val="FF9900"/>
                </a:solidFill>
              </a:rPr>
              <a:t>财政部网站资产管理司频道国有企业财务信息管理专题栏目（</a:t>
            </a:r>
            <a:r>
              <a:rPr lang="en-US" altLang="zh-CN" sz="2000" dirty="0">
                <a:solidFill>
                  <a:srgbClr val="FF9900"/>
                </a:solidFill>
              </a:rPr>
              <a:t>http://zcgls.mof.gov.cn/zhuantilanmu/gyqicwxxgl</a:t>
            </a:r>
            <a:r>
              <a:rPr lang="zh-CN" altLang="en-US" sz="2000" dirty="0">
                <a:solidFill>
                  <a:srgbClr val="FF9900"/>
                </a:solidFill>
              </a:rPr>
              <a:t>）</a:t>
            </a:r>
            <a:endParaRPr lang="en-US" altLang="zh-CN" sz="2000" dirty="0">
              <a:solidFill>
                <a:srgbClr val="FF9900"/>
              </a:solidFill>
            </a:endParaRPr>
          </a:p>
          <a:p>
            <a:pPr>
              <a:buFontTx/>
              <a:buNone/>
            </a:pPr>
            <a:endParaRPr lang="zh-CN" altLang="en-US" sz="2000" dirty="0"/>
          </a:p>
        </p:txBody>
      </p:sp>
      <p:sp>
        <p:nvSpPr>
          <p:cNvPr id="9" name="标题 10">
            <a:extLst>
              <a:ext uri="{FF2B5EF4-FFF2-40B4-BE49-F238E27FC236}">
                <a16:creationId xmlns:a16="http://schemas.microsoft.com/office/drawing/2014/main" id="{F75EB514-CE83-4A7F-B45C-45223FFDFA1B}"/>
              </a:ext>
            </a:extLst>
          </p:cNvPr>
          <p:cNvSpPr txBox="1">
            <a:spLocks/>
          </p:cNvSpPr>
          <p:nvPr/>
        </p:nvSpPr>
        <p:spPr>
          <a:xfrm>
            <a:off x="0" y="285728"/>
            <a:ext cx="6884988" cy="430212"/>
          </a:xfrm>
          <a:prstGeom prst="rect">
            <a:avLst/>
          </a:prstGeom>
        </p:spPr>
        <p:txBody>
          <a:bodyPr anchor="b"/>
          <a:lstStyle>
            <a:lvl1pPr algn="ctr" rtl="0" eaLnBrk="0" fontAlgn="base" hangingPunct="0">
              <a:lnSpc>
                <a:spcPct val="120000"/>
              </a:lnSpc>
              <a:spcBef>
                <a:spcPct val="0"/>
              </a:spcBef>
              <a:spcAft>
                <a:spcPct val="0"/>
              </a:spcAft>
              <a:defRPr sz="60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a:defRPr/>
            </a:pPr>
            <a:r>
              <a:rPr lang="zh-CN" altLang="en-US" sz="2000" b="0" dirty="0"/>
              <a:t>报送方式及联系方式</a:t>
            </a:r>
          </a:p>
        </p:txBody>
      </p:sp>
      <p:pic>
        <p:nvPicPr>
          <p:cNvPr id="10" name="图片 9">
            <a:extLst>
              <a:ext uri="{FF2B5EF4-FFF2-40B4-BE49-F238E27FC236}">
                <a16:creationId xmlns:a16="http://schemas.microsoft.com/office/drawing/2014/main" id="{B762A21E-F713-45EE-95ED-75D251CCDCB1}"/>
              </a:ext>
            </a:extLst>
          </p:cNvPr>
          <p:cNvPicPr>
            <a:picLocks noChangeAspect="1"/>
          </p:cNvPicPr>
          <p:nvPr/>
        </p:nvPicPr>
        <p:blipFill rotWithShape="1">
          <a:blip r:embed="rId4" cstate="print"/>
          <a:srcRect l="62857"/>
          <a:stretch>
            <a:fillRect/>
          </a:stretch>
        </p:blipFill>
        <p:spPr>
          <a:xfrm>
            <a:off x="6927478" y="90294"/>
            <a:ext cx="2359430" cy="838376"/>
          </a:xfrm>
          <a:prstGeom prst="rect">
            <a:avLst/>
          </a:prstGeom>
          <a:ln>
            <a:noFill/>
          </a:ln>
          <a:effectLst>
            <a:softEdge rad="112500"/>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48">
            <a:hlinkClick r:id="rId3" action="ppaction://hlinksldjump"/>
            <a:extLst>
              <a:ext uri="{FF2B5EF4-FFF2-40B4-BE49-F238E27FC236}">
                <a16:creationId xmlns:a16="http://schemas.microsoft.com/office/drawing/2014/main" id="{4A228896-0830-468C-8AD1-D87CEA10A462}"/>
              </a:ext>
            </a:extLst>
          </p:cNvPr>
          <p:cNvSpPr>
            <a:spLocks noChangeArrowheads="1"/>
          </p:cNvSpPr>
          <p:nvPr/>
        </p:nvSpPr>
        <p:spPr bwMode="auto">
          <a:xfrm>
            <a:off x="7740650" y="6113463"/>
            <a:ext cx="9350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eaLnBrk="1" hangingPunct="1">
              <a:spcBef>
                <a:spcPct val="0"/>
              </a:spcBef>
              <a:spcAft>
                <a:spcPct val="0"/>
              </a:spcAft>
              <a:buSzTx/>
              <a:buFontTx/>
              <a:buNone/>
            </a:pPr>
            <a:r>
              <a:rPr lang="zh-CN" altLang="en-US" sz="1400">
                <a:solidFill>
                  <a:srgbClr val="FFFFFF"/>
                </a:solidFill>
                <a:latin typeface="华文彩云" panose="02010800040101010101" pitchFamily="2" charset="-122"/>
                <a:ea typeface="华文彩云" panose="02010800040101010101" pitchFamily="2" charset="-122"/>
              </a:rPr>
              <a:t>返回首页</a:t>
            </a:r>
            <a:endParaRPr lang="zh-CN" altLang="zh-CN" sz="1600">
              <a:solidFill>
                <a:srgbClr val="AC7B00"/>
              </a:solidFill>
              <a:latin typeface="Futura Hv"/>
              <a:ea typeface="宋体" panose="02010600030101010101" pitchFamily="2" charset="-122"/>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D94A40F7-B6FD-4B15-9C7F-7598076190F6}"/>
              </a:ext>
            </a:extLst>
          </p:cNvPr>
          <p:cNvGraphicFramePr>
            <a:graphicFrameLocks noGrp="1"/>
          </p:cNvGraphicFramePr>
          <p:nvPr>
            <p:extLst>
              <p:ext uri="{D42A27DB-BD31-4B8C-83A1-F6EECF244321}">
                <p14:modId xmlns:p14="http://schemas.microsoft.com/office/powerpoint/2010/main" val="816499084"/>
              </p:ext>
            </p:extLst>
          </p:nvPr>
        </p:nvGraphicFramePr>
        <p:xfrm>
          <a:off x="395536" y="1341366"/>
          <a:ext cx="8496944" cy="5400002"/>
        </p:xfrm>
        <a:graphic>
          <a:graphicData uri="http://schemas.openxmlformats.org/drawingml/2006/table">
            <a:tbl>
              <a:tblPr firstRow="1" bandRow="1">
                <a:tableStyleId>{9D7B26C5-4107-4FEC-AEDC-1716B250A1EF}</a:tableStyleId>
              </a:tblPr>
              <a:tblGrid>
                <a:gridCol w="4248472">
                  <a:extLst>
                    <a:ext uri="{9D8B030D-6E8A-4147-A177-3AD203B41FA5}">
                      <a16:colId xmlns:a16="http://schemas.microsoft.com/office/drawing/2014/main" val="105045933"/>
                    </a:ext>
                  </a:extLst>
                </a:gridCol>
                <a:gridCol w="4248472">
                  <a:extLst>
                    <a:ext uri="{9D8B030D-6E8A-4147-A177-3AD203B41FA5}">
                      <a16:colId xmlns:a16="http://schemas.microsoft.com/office/drawing/2014/main" val="3988796426"/>
                    </a:ext>
                  </a:extLst>
                </a:gridCol>
              </a:tblGrid>
              <a:tr h="4632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主表（</a:t>
                      </a:r>
                      <a:r>
                        <a:rPr lang="en-US" altLang="zh-CN" sz="1800" dirty="0"/>
                        <a:t>9</a:t>
                      </a:r>
                      <a:r>
                        <a:rPr lang="zh-CN" altLang="en-US" sz="1800" dirty="0"/>
                        <a:t>张）</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主表（</a:t>
                      </a:r>
                      <a:r>
                        <a:rPr lang="en-US" altLang="zh-CN" sz="1800" dirty="0"/>
                        <a:t>10</a:t>
                      </a:r>
                      <a:r>
                        <a:rPr lang="zh-CN" altLang="en-US" sz="1800" dirty="0"/>
                        <a:t>张）</a:t>
                      </a:r>
                      <a:endParaRPr lang="en-US" altLang="zh-CN" sz="1800" b="1" dirty="0">
                        <a:latin typeface="仿宋_GB2312" panose="02010609030101010101" charset="-122"/>
                        <a:ea typeface="仿宋_GB2312" panose="02010609030101010101" charset="-122"/>
                        <a:cs typeface="仿宋_GB2312" panose="02010609030101010101" charset="-122"/>
                      </a:endParaRPr>
                    </a:p>
                  </a:txBody>
                  <a:tcPr/>
                </a:tc>
                <a:extLst>
                  <a:ext uri="{0D108BD9-81ED-4DB2-BD59-A6C34878D82A}">
                    <a16:rowId xmlns:a16="http://schemas.microsoft.com/office/drawing/2014/main" val="1586913532"/>
                  </a:ext>
                </a:extLst>
              </a:tr>
              <a:tr h="463288">
                <a:tc>
                  <a:txBody>
                    <a:bodyPr/>
                    <a:lstStyle/>
                    <a:p>
                      <a:pPr algn="just" fontAlgn="ctr"/>
                      <a:r>
                        <a:rPr lang="zh-CN" altLang="en-US" sz="1600" u="none" strike="noStrike" dirty="0">
                          <a:effectLst/>
                        </a:rPr>
                        <a:t>    财企</a:t>
                      </a:r>
                      <a:r>
                        <a:rPr lang="zh-CN" sz="1600" u="none" strike="noStrike" dirty="0">
                          <a:effectLst/>
                        </a:rPr>
                        <a:t>01表-资产负债表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01</a:t>
                      </a:r>
                      <a:r>
                        <a:rPr lang="zh-CN" altLang="en-US" sz="1600" u="none" strike="noStrike" dirty="0">
                          <a:effectLst/>
                        </a:rPr>
                        <a:t>表</a:t>
                      </a:r>
                      <a:r>
                        <a:rPr lang="en-US" altLang="zh-CN" sz="1600" u="none" strike="noStrike" dirty="0">
                          <a:effectLst/>
                        </a:rPr>
                        <a:t>-</a:t>
                      </a:r>
                      <a:r>
                        <a:rPr lang="zh-CN" altLang="en-US" sz="1600" u="none" strike="noStrike" dirty="0">
                          <a:effectLst/>
                        </a:rPr>
                        <a:t>资产负债表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728526127"/>
                  </a:ext>
                </a:extLst>
              </a:tr>
              <a:tr h="463288">
                <a:tc>
                  <a:txBody>
                    <a:bodyPr/>
                    <a:lstStyle/>
                    <a:p>
                      <a:pPr algn="just" fontAlgn="ctr"/>
                      <a:r>
                        <a:rPr lang="zh-CN" altLang="en-US" sz="1600" u="none" strike="noStrike" dirty="0">
                          <a:effectLst/>
                        </a:rPr>
                        <a:t>    财企</a:t>
                      </a:r>
                      <a:r>
                        <a:rPr lang="zh-CN" sz="1600" u="none" strike="noStrike" dirty="0">
                          <a:effectLst/>
                        </a:rPr>
                        <a:t>02表-利润表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02</a:t>
                      </a:r>
                      <a:r>
                        <a:rPr lang="zh-CN" altLang="en-US" sz="1600" u="none" strike="noStrike" dirty="0">
                          <a:effectLst/>
                        </a:rPr>
                        <a:t>表</a:t>
                      </a:r>
                      <a:r>
                        <a:rPr lang="en-US" altLang="zh-CN" sz="1600" u="none" strike="noStrike" dirty="0">
                          <a:effectLst/>
                        </a:rPr>
                        <a:t>-</a:t>
                      </a:r>
                      <a:r>
                        <a:rPr lang="zh-CN" altLang="en-US" sz="1600" u="none" strike="noStrike" dirty="0">
                          <a:effectLst/>
                        </a:rPr>
                        <a:t>利润表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1819921805"/>
                  </a:ext>
                </a:extLst>
              </a:tr>
              <a:tr h="463288">
                <a:tc>
                  <a:txBody>
                    <a:bodyPr/>
                    <a:lstStyle/>
                    <a:p>
                      <a:pPr algn="just" fontAlgn="ctr"/>
                      <a:r>
                        <a:rPr lang="zh-CN" altLang="en-US" sz="1600" u="none" strike="noStrike" dirty="0">
                          <a:effectLst/>
                        </a:rPr>
                        <a:t>    财企</a:t>
                      </a:r>
                      <a:r>
                        <a:rPr lang="zh-CN" sz="1600" u="none" strike="noStrike" dirty="0">
                          <a:effectLst/>
                        </a:rPr>
                        <a:t>03表-现金流量表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03</a:t>
                      </a:r>
                      <a:r>
                        <a:rPr lang="zh-CN" altLang="en-US" sz="1600" u="none" strike="noStrike" dirty="0">
                          <a:effectLst/>
                        </a:rPr>
                        <a:t>表</a:t>
                      </a:r>
                      <a:r>
                        <a:rPr lang="en-US" altLang="zh-CN" sz="1600" u="none" strike="noStrike" dirty="0">
                          <a:effectLst/>
                        </a:rPr>
                        <a:t>-</a:t>
                      </a:r>
                      <a:r>
                        <a:rPr lang="zh-CN" altLang="en-US" sz="1600" u="none" strike="noStrike" dirty="0">
                          <a:effectLst/>
                        </a:rPr>
                        <a:t>现金流量表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814865276"/>
                  </a:ext>
                </a:extLst>
              </a:tr>
              <a:tr h="463288">
                <a:tc>
                  <a:txBody>
                    <a:bodyPr/>
                    <a:lstStyle/>
                    <a:p>
                      <a:pPr algn="just" fontAlgn="ctr"/>
                      <a:r>
                        <a:rPr lang="zh-CN" altLang="en-US" sz="1600" u="none" strike="noStrike" dirty="0">
                          <a:effectLst/>
                        </a:rPr>
                        <a:t>    财企</a:t>
                      </a:r>
                      <a:r>
                        <a:rPr lang="zh-CN" sz="1600" u="none" strike="noStrike" dirty="0">
                          <a:effectLst/>
                        </a:rPr>
                        <a:t>04表-所有者权益变动表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04</a:t>
                      </a:r>
                      <a:r>
                        <a:rPr lang="zh-CN" altLang="en-US" sz="1600" u="none" strike="noStrike" dirty="0">
                          <a:effectLst/>
                        </a:rPr>
                        <a:t>表</a:t>
                      </a:r>
                      <a:r>
                        <a:rPr lang="en-US" altLang="zh-CN" sz="1600" u="none" strike="noStrike" dirty="0">
                          <a:effectLst/>
                        </a:rPr>
                        <a:t>-</a:t>
                      </a:r>
                      <a:r>
                        <a:rPr lang="zh-CN" altLang="en-US" sz="1600" u="none" strike="noStrike" dirty="0">
                          <a:effectLst/>
                        </a:rPr>
                        <a:t>所有者权益变动表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1997102113"/>
                  </a:ext>
                </a:extLst>
              </a:tr>
              <a:tr h="615205">
                <a:tc>
                  <a:txBody>
                    <a:bodyPr/>
                    <a:lstStyle/>
                    <a:p>
                      <a:pPr algn="just" fontAlgn="ctr"/>
                      <a:r>
                        <a:rPr lang="zh-CN" altLang="en-US" sz="1600" u="none" strike="noStrike" dirty="0">
                          <a:effectLst/>
                        </a:rPr>
                        <a:t>    财企</a:t>
                      </a:r>
                      <a:r>
                        <a:rPr lang="zh-CN" sz="1600" u="none" strike="noStrike" dirty="0">
                          <a:effectLst/>
                        </a:rPr>
                        <a:t>05表-国有资本权益变动情况表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05</a:t>
                      </a:r>
                      <a:r>
                        <a:rPr lang="zh-CN" altLang="en-US" sz="1600" u="none" strike="noStrike" dirty="0">
                          <a:effectLst/>
                        </a:rPr>
                        <a:t>表</a:t>
                      </a:r>
                      <a:r>
                        <a:rPr lang="en-US" altLang="zh-CN" sz="1600" u="none" strike="noStrike" dirty="0">
                          <a:effectLst/>
                        </a:rPr>
                        <a:t>-</a:t>
                      </a:r>
                      <a:r>
                        <a:rPr lang="zh-CN" altLang="en-US" sz="1600" u="none" strike="noStrike" dirty="0">
                          <a:effectLst/>
                        </a:rPr>
                        <a:t>国有资本权益变动情况表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4061974856"/>
                  </a:ext>
                </a:extLst>
              </a:tr>
              <a:tr h="463288">
                <a:tc>
                  <a:txBody>
                    <a:bodyPr/>
                    <a:lstStyle/>
                    <a:p>
                      <a:pPr algn="just" fontAlgn="ctr"/>
                      <a:r>
                        <a:rPr lang="zh-CN" altLang="en-US" sz="1600" u="none" strike="noStrike" dirty="0">
                          <a:effectLst/>
                        </a:rPr>
                        <a:t>    财企</a:t>
                      </a:r>
                      <a:r>
                        <a:rPr lang="zh-CN" sz="1600" u="none" strike="noStrike" dirty="0">
                          <a:effectLst/>
                        </a:rPr>
                        <a:t>06表-资产减值准备情况表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06</a:t>
                      </a:r>
                      <a:r>
                        <a:rPr lang="zh-CN" altLang="en-US" sz="1600" u="none" strike="noStrike" dirty="0">
                          <a:effectLst/>
                        </a:rPr>
                        <a:t>表</a:t>
                      </a:r>
                      <a:r>
                        <a:rPr lang="en-US" altLang="zh-CN" sz="1600" u="none" strike="noStrike" dirty="0">
                          <a:effectLst/>
                        </a:rPr>
                        <a:t>-</a:t>
                      </a:r>
                      <a:r>
                        <a:rPr lang="zh-CN" altLang="en-US" sz="1600" u="none" strike="noStrike" dirty="0">
                          <a:effectLst/>
                        </a:rPr>
                        <a:t>资产减值准备情况表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587348109"/>
                  </a:ext>
                </a:extLst>
              </a:tr>
              <a:tr h="463288">
                <a:tc>
                  <a:txBody>
                    <a:bodyPr/>
                    <a:lstStyle/>
                    <a:p>
                      <a:pPr algn="just" fontAlgn="ctr"/>
                      <a:r>
                        <a:rPr lang="zh-CN" altLang="en-US" sz="1600" u="none" strike="noStrike" dirty="0">
                          <a:effectLst/>
                        </a:rPr>
                        <a:t>    财企</a:t>
                      </a:r>
                      <a:r>
                        <a:rPr lang="zh-CN" sz="1600" u="none" strike="noStrike" dirty="0">
                          <a:effectLst/>
                        </a:rPr>
                        <a:t>07表-应上交应弥补款项表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07</a:t>
                      </a:r>
                      <a:r>
                        <a:rPr lang="zh-CN" altLang="en-US" sz="1600" u="none" strike="noStrike" dirty="0">
                          <a:effectLst/>
                        </a:rPr>
                        <a:t>表</a:t>
                      </a:r>
                      <a:r>
                        <a:rPr lang="en-US" altLang="zh-CN" sz="1600" u="none" strike="noStrike" dirty="0">
                          <a:effectLst/>
                        </a:rPr>
                        <a:t>-</a:t>
                      </a:r>
                      <a:r>
                        <a:rPr lang="zh-CN" altLang="en-US" sz="1600" u="none" strike="noStrike" dirty="0">
                          <a:effectLst/>
                        </a:rPr>
                        <a:t>应上交应弥补款项表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3663800686"/>
                  </a:ext>
                </a:extLst>
              </a:tr>
              <a:tr h="463288">
                <a:tc>
                  <a:txBody>
                    <a:bodyPr/>
                    <a:lstStyle/>
                    <a:p>
                      <a:pPr algn="just" fontAlgn="ctr"/>
                      <a:r>
                        <a:rPr lang="zh-CN" altLang="en-US" sz="1600" u="none" strike="noStrike" dirty="0">
                          <a:effectLst/>
                        </a:rPr>
                        <a:t>    财企</a:t>
                      </a:r>
                      <a:r>
                        <a:rPr lang="zh-CN" sz="1600" u="none" strike="noStrike" dirty="0">
                          <a:effectLst/>
                        </a:rPr>
                        <a:t>08表-</a:t>
                      </a:r>
                      <a:r>
                        <a:rPr lang="zh-CN" sz="1600" u="none" strike="noStrike" dirty="0">
                          <a:solidFill>
                            <a:srgbClr val="FF0000"/>
                          </a:solidFill>
                          <a:effectLst/>
                        </a:rPr>
                        <a:t>国有企业</a:t>
                      </a:r>
                      <a:r>
                        <a:rPr lang="zh-CN" sz="1600" u="none" strike="noStrike" dirty="0">
                          <a:effectLst/>
                        </a:rPr>
                        <a:t>基本情况表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08</a:t>
                      </a:r>
                      <a:r>
                        <a:rPr lang="zh-CN" altLang="en-US" sz="1600" u="none" strike="noStrike" dirty="0">
                          <a:effectLst/>
                        </a:rPr>
                        <a:t>表</a:t>
                      </a:r>
                      <a:r>
                        <a:rPr lang="en-US" altLang="zh-CN" sz="1600" u="none" strike="noStrike" dirty="0">
                          <a:effectLst/>
                        </a:rPr>
                        <a:t>-</a:t>
                      </a:r>
                      <a:r>
                        <a:rPr lang="zh-CN" altLang="en-US" sz="1600" u="none" strike="noStrike" dirty="0">
                          <a:effectLst/>
                        </a:rPr>
                        <a:t>基本情况表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3693495626"/>
                  </a:ext>
                </a:extLst>
              </a:tr>
              <a:tr h="615205">
                <a:tc>
                  <a:txBody>
                    <a:bodyPr/>
                    <a:lstStyle/>
                    <a:p>
                      <a:pPr algn="just" fontAlgn="ctr"/>
                      <a:r>
                        <a:rPr lang="zh-CN" altLang="en-US" sz="1600" u="none" strike="noStrike" dirty="0">
                          <a:effectLst/>
                        </a:rPr>
                        <a:t>    财企</a:t>
                      </a:r>
                      <a:r>
                        <a:rPr lang="zh-CN" sz="1600" u="none" strike="noStrike" dirty="0">
                          <a:effectLst/>
                        </a:rPr>
                        <a:t>09表-</a:t>
                      </a:r>
                      <a:r>
                        <a:rPr lang="zh-CN" sz="1600" u="none" strike="noStrike" dirty="0">
                          <a:solidFill>
                            <a:srgbClr val="FF0000"/>
                          </a:solidFill>
                          <a:effectLst/>
                        </a:rPr>
                        <a:t>国有企业</a:t>
                      </a:r>
                      <a:r>
                        <a:rPr lang="zh-CN" sz="1600" u="none" strike="noStrike" dirty="0">
                          <a:effectLst/>
                        </a:rPr>
                        <a:t>人力资源情况表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09</a:t>
                      </a:r>
                      <a:r>
                        <a:rPr lang="zh-CN" altLang="en-US" sz="1600" u="none" strike="noStrike" dirty="0">
                          <a:effectLst/>
                        </a:rPr>
                        <a:t>表</a:t>
                      </a:r>
                      <a:r>
                        <a:rPr lang="en-US" altLang="zh-CN" sz="1600" u="none" strike="noStrike" dirty="0">
                          <a:effectLst/>
                        </a:rPr>
                        <a:t>-</a:t>
                      </a:r>
                      <a:r>
                        <a:rPr lang="zh-CN" altLang="en-US" sz="1600" u="none" strike="noStrike" dirty="0">
                          <a:effectLst/>
                        </a:rPr>
                        <a:t>人力资源情况表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3882475258"/>
                  </a:ext>
                </a:extLst>
              </a:tr>
              <a:tr h="463288">
                <a:tc>
                  <a:txBody>
                    <a:bodyPr/>
                    <a:lstStyle/>
                    <a:p>
                      <a:pPr algn="just" fontAlgn="ct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a:t>
                      </a:r>
                      <a:r>
                        <a:rPr lang="en-US" altLang="zh-CN" sz="1600" u="none" strike="noStrike" dirty="0">
                          <a:effectLst/>
                        </a:rPr>
                        <a:t>10</a:t>
                      </a:r>
                      <a:r>
                        <a:rPr lang="zh-CN" altLang="en-US" sz="1600" u="none" strike="noStrike" dirty="0">
                          <a:effectLst/>
                        </a:rPr>
                        <a:t>表</a:t>
                      </a:r>
                      <a:r>
                        <a:rPr lang="en-US" altLang="zh-CN" sz="1600" u="none" strike="noStrike" dirty="0">
                          <a:effectLst/>
                        </a:rPr>
                        <a:t>-</a:t>
                      </a:r>
                      <a:r>
                        <a:rPr lang="zh-CN" altLang="en-US" sz="1600" u="none" strike="noStrike" dirty="0">
                          <a:effectLst/>
                        </a:rPr>
                        <a:t>带息负债情况表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033293346"/>
                  </a:ext>
                </a:extLst>
              </a:tr>
            </a:tbl>
          </a:graphicData>
        </a:graphic>
      </p:graphicFrame>
      <p:sp>
        <p:nvSpPr>
          <p:cNvPr id="10" name="标题 1">
            <a:extLst>
              <a:ext uri="{FF2B5EF4-FFF2-40B4-BE49-F238E27FC236}">
                <a16:creationId xmlns:a16="http://schemas.microsoft.com/office/drawing/2014/main" id="{9DA20378-0186-4290-82D2-259B6B8BBAD6}"/>
              </a:ext>
            </a:extLst>
          </p:cNvPr>
          <p:cNvSpPr txBox="1"/>
          <p:nvPr/>
        </p:nvSpPr>
        <p:spPr>
          <a:xfrm>
            <a:off x="378115" y="777975"/>
            <a:ext cx="3495208" cy="576064"/>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zh-CN" altLang="en-US" sz="2400" b="1" dirty="0">
                <a:latin typeface="楷体_GB2312" panose="02010609030101010101" pitchFamily="49" charset="-122"/>
                <a:ea typeface="楷体_GB2312" panose="02010609030101010101" pitchFamily="49" charset="-122"/>
              </a:rPr>
              <a:t>两年报表体系对比情况：</a:t>
            </a:r>
          </a:p>
        </p:txBody>
      </p:sp>
      <p:sp>
        <p:nvSpPr>
          <p:cNvPr id="8" name="箭头: 五边形 7">
            <a:extLst>
              <a:ext uri="{FF2B5EF4-FFF2-40B4-BE49-F238E27FC236}">
                <a16:creationId xmlns:a16="http://schemas.microsoft.com/office/drawing/2014/main" id="{F0D38EAB-581D-4BFE-8503-4BC515CBA963}"/>
              </a:ext>
            </a:extLst>
          </p:cNvPr>
          <p:cNvSpPr/>
          <p:nvPr/>
        </p:nvSpPr>
        <p:spPr bwMode="auto">
          <a:xfrm>
            <a:off x="611560" y="6305000"/>
            <a:ext cx="3423200" cy="436368"/>
          </a:xfrm>
          <a:prstGeom prst="homePlate">
            <a:avLst/>
          </a:prstGeom>
          <a:solidFill>
            <a:schemeClr val="accent5">
              <a:alpha val="50000"/>
            </a:schemeClr>
          </a:solidFill>
          <a:ln>
            <a:noFill/>
          </a:ln>
          <a:extLst/>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a:ln>
                  <a:noFill/>
                </a:ln>
                <a:solidFill>
                  <a:srgbClr val="AC7B00"/>
                </a:solidFill>
                <a:effectLst/>
                <a:latin typeface="Futura Hv"/>
                <a:ea typeface="宋体" panose="02010600030101010101" pitchFamily="2" charset="-122"/>
              </a:rPr>
              <a:t>由补充指标表调整至主表</a:t>
            </a:r>
          </a:p>
        </p:txBody>
      </p:sp>
      <p:pic>
        <p:nvPicPr>
          <p:cNvPr id="7" name="图片 6">
            <a:extLst>
              <a:ext uri="{FF2B5EF4-FFF2-40B4-BE49-F238E27FC236}">
                <a16:creationId xmlns:a16="http://schemas.microsoft.com/office/drawing/2014/main" id="{251DE180-6BB8-4263-9F83-99F6728336CD}"/>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9" name="Rectangle 74">
            <a:extLst>
              <a:ext uri="{FF2B5EF4-FFF2-40B4-BE49-F238E27FC236}">
                <a16:creationId xmlns:a16="http://schemas.microsoft.com/office/drawing/2014/main" id="{37F624FE-ACF2-4405-8751-F86231A82884}"/>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财务会计决算报表修订说明</a:t>
            </a:r>
            <a:endParaRPr lang="zh-CN" altLang="en-US" sz="2000" b="1" dirty="0"/>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D94A40F7-B6FD-4B15-9C7F-7598076190F6}"/>
              </a:ext>
            </a:extLst>
          </p:cNvPr>
          <p:cNvGraphicFramePr>
            <a:graphicFrameLocks noGrp="1"/>
          </p:cNvGraphicFramePr>
          <p:nvPr>
            <p:extLst>
              <p:ext uri="{D42A27DB-BD31-4B8C-83A1-F6EECF244321}">
                <p14:modId xmlns:p14="http://schemas.microsoft.com/office/powerpoint/2010/main" val="2813538075"/>
              </p:ext>
            </p:extLst>
          </p:nvPr>
        </p:nvGraphicFramePr>
        <p:xfrm>
          <a:off x="179511" y="1177951"/>
          <a:ext cx="8886702" cy="5400000"/>
        </p:xfrm>
        <a:graphic>
          <a:graphicData uri="http://schemas.openxmlformats.org/drawingml/2006/table">
            <a:tbl>
              <a:tblPr firstRow="1" bandRow="1">
                <a:tableStyleId>{9D7B26C5-4107-4FEC-AEDC-1716B250A1EF}</a:tableStyleId>
              </a:tblPr>
              <a:tblGrid>
                <a:gridCol w="4443351">
                  <a:extLst>
                    <a:ext uri="{9D8B030D-6E8A-4147-A177-3AD203B41FA5}">
                      <a16:colId xmlns:a16="http://schemas.microsoft.com/office/drawing/2014/main" val="105045933"/>
                    </a:ext>
                  </a:extLst>
                </a:gridCol>
                <a:gridCol w="4443351">
                  <a:extLst>
                    <a:ext uri="{9D8B030D-6E8A-4147-A177-3AD203B41FA5}">
                      <a16:colId xmlns:a16="http://schemas.microsoft.com/office/drawing/2014/main" val="3988796426"/>
                    </a:ext>
                  </a:extLst>
                </a:gridCol>
              </a:tblGrid>
              <a:tr h="415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补充指标表（</a:t>
                      </a:r>
                      <a:r>
                        <a:rPr lang="en-US" altLang="zh-CN" sz="1800" dirty="0"/>
                        <a:t>8</a:t>
                      </a:r>
                      <a:r>
                        <a:rPr lang="zh-CN" altLang="en-US" sz="1800" dirty="0"/>
                        <a:t>张）</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a:t>补充指标表（</a:t>
                      </a:r>
                      <a:r>
                        <a:rPr lang="en-US" altLang="zh-CN" sz="1800" dirty="0"/>
                        <a:t>6</a:t>
                      </a:r>
                      <a:r>
                        <a:rPr lang="zh-CN" altLang="en-US" sz="1800" dirty="0"/>
                        <a:t>张）</a:t>
                      </a:r>
                      <a:endParaRPr lang="en-US" altLang="zh-CN" sz="1800" b="1" dirty="0">
                        <a:latin typeface="仿宋_GB2312" panose="02010609030101010101" charset="-122"/>
                        <a:ea typeface="仿宋_GB2312" panose="02010609030101010101" charset="-122"/>
                        <a:cs typeface="仿宋_GB2312" panose="02010609030101010101" charset="-122"/>
                      </a:endParaRPr>
                    </a:p>
                  </a:txBody>
                  <a:tcPr/>
                </a:tc>
                <a:extLst>
                  <a:ext uri="{0D108BD9-81ED-4DB2-BD59-A6C34878D82A}">
                    <a16:rowId xmlns:a16="http://schemas.microsoft.com/office/drawing/2014/main" val="1586913532"/>
                  </a:ext>
                </a:extLst>
              </a:tr>
              <a:tr h="415905">
                <a:tc>
                  <a:txBody>
                    <a:bodyPr/>
                    <a:lstStyle/>
                    <a:p>
                      <a:pPr algn="just" fontAlgn="ctr"/>
                      <a:r>
                        <a:rPr lang="zh-CN" altLang="en-US" sz="1600" u="none" strike="noStrike" dirty="0">
                          <a:effectLst/>
                        </a:rPr>
                        <a:t>    财企补</a:t>
                      </a:r>
                      <a:r>
                        <a:rPr lang="zh-CN" sz="1600" u="none" strike="noStrike" dirty="0">
                          <a:effectLst/>
                        </a:rPr>
                        <a:t>01表-</a:t>
                      </a:r>
                      <a:r>
                        <a:rPr lang="zh-CN" altLang="en-US" sz="1600" u="none" strike="noStrike" dirty="0">
                          <a:solidFill>
                            <a:srgbClr val="FF0000"/>
                          </a:solidFill>
                          <a:effectLst/>
                        </a:rPr>
                        <a:t>汇编范围企业户数情况表</a:t>
                      </a:r>
                      <a:endParaRPr lang="zh-CN" sz="1600" b="0" i="0" u="none" strike="noStrike" dirty="0">
                        <a:solidFill>
                          <a:srgbClr val="FF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01</a:t>
                      </a:r>
                      <a:r>
                        <a:rPr lang="zh-CN" altLang="en-US" sz="1600" u="none" strike="noStrike" dirty="0">
                          <a:effectLst/>
                        </a:rPr>
                        <a:t>表</a:t>
                      </a:r>
                      <a:r>
                        <a:rPr lang="en-US" altLang="zh-CN" sz="1600" u="none" strike="noStrike" dirty="0">
                          <a:effectLst/>
                        </a:rPr>
                        <a:t>-</a:t>
                      </a:r>
                      <a:r>
                        <a:rPr lang="zh-CN" altLang="en-US" sz="1600" u="none" strike="noStrike" dirty="0">
                          <a:effectLst/>
                        </a:rPr>
                        <a:t>企业集团基本情况表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728526127"/>
                  </a:ext>
                </a:extLst>
              </a:tr>
              <a:tr h="415905">
                <a:tc>
                  <a:txBody>
                    <a:bodyPr/>
                    <a:lstStyle/>
                    <a:p>
                      <a:pPr algn="just" fontAlgn="ctr"/>
                      <a:r>
                        <a:rPr lang="zh-CN" altLang="en-US" sz="1600" u="none" strike="noStrike" dirty="0">
                          <a:effectLst/>
                        </a:rPr>
                        <a:t>    财企补</a:t>
                      </a:r>
                      <a:r>
                        <a:rPr lang="zh-CN" sz="1600" u="none" strike="noStrike" dirty="0">
                          <a:effectLst/>
                        </a:rPr>
                        <a:t>02表-</a:t>
                      </a:r>
                      <a:r>
                        <a:rPr lang="zh-CN" altLang="en-US" sz="1600" u="none" strike="noStrike" dirty="0">
                          <a:solidFill>
                            <a:srgbClr val="FF0000"/>
                          </a:solidFill>
                          <a:effectLst/>
                        </a:rPr>
                        <a:t>国有</a:t>
                      </a:r>
                      <a:r>
                        <a:rPr lang="zh-CN" altLang="en-US" sz="1600" u="none" strike="noStrike" dirty="0">
                          <a:effectLst/>
                        </a:rPr>
                        <a:t>企业办社会机构情况表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02</a:t>
                      </a:r>
                      <a:r>
                        <a:rPr lang="zh-CN" altLang="en-US" sz="1600" u="none" strike="noStrike" dirty="0">
                          <a:effectLst/>
                        </a:rPr>
                        <a:t>表</a:t>
                      </a:r>
                      <a:r>
                        <a:rPr lang="en-US" altLang="zh-CN" sz="1600" u="none" strike="noStrike" dirty="0">
                          <a:effectLst/>
                        </a:rPr>
                        <a:t>-</a:t>
                      </a:r>
                      <a:r>
                        <a:rPr lang="zh-CN" altLang="en-US" sz="1600" u="none" strike="noStrike" dirty="0">
                          <a:effectLst/>
                        </a:rPr>
                        <a:t>企业股权结构表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1819921805"/>
                  </a:ext>
                </a:extLst>
              </a:tr>
              <a:tr h="415905">
                <a:tc>
                  <a:txBody>
                    <a:bodyPr/>
                    <a:lstStyle/>
                    <a:p>
                      <a:pPr algn="just" fontAlgn="ctr"/>
                      <a:r>
                        <a:rPr lang="zh-CN" altLang="en-US" sz="1600" u="none" strike="noStrike" dirty="0">
                          <a:effectLst/>
                        </a:rPr>
                        <a:t>    财企补</a:t>
                      </a:r>
                      <a:r>
                        <a:rPr lang="zh-CN" sz="1600" u="none" strike="noStrike" dirty="0">
                          <a:effectLst/>
                        </a:rPr>
                        <a:t>03表-</a:t>
                      </a:r>
                      <a:r>
                        <a:rPr lang="zh-CN" altLang="en-US" sz="1600" u="none" strike="sngStrike" dirty="0">
                          <a:solidFill>
                            <a:srgbClr val="FF0000"/>
                          </a:solidFill>
                          <a:effectLst/>
                        </a:rPr>
                        <a:t>上市公司国有股情况表</a:t>
                      </a:r>
                      <a:endParaRPr lang="zh-CN" sz="1600" b="0" i="0" u="none" strike="sngStrike" dirty="0">
                        <a:solidFill>
                          <a:srgbClr val="FF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03</a:t>
                      </a:r>
                      <a:r>
                        <a:rPr lang="zh-CN" altLang="en-US" sz="1600" u="none" strike="noStrike" dirty="0">
                          <a:effectLst/>
                        </a:rPr>
                        <a:t>表</a:t>
                      </a:r>
                      <a:r>
                        <a:rPr lang="en-US" altLang="zh-CN" sz="1600" u="none" strike="noStrike" dirty="0">
                          <a:effectLst/>
                        </a:rPr>
                        <a:t>-</a:t>
                      </a:r>
                      <a:r>
                        <a:rPr lang="zh-CN" altLang="en-US" sz="1600" u="none" strike="noStrike" dirty="0">
                          <a:effectLst/>
                        </a:rPr>
                        <a:t>境外投资情况表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814865276"/>
                  </a:ext>
                </a:extLst>
              </a:tr>
              <a:tr h="415905">
                <a:tc>
                  <a:txBody>
                    <a:bodyPr/>
                    <a:lstStyle/>
                    <a:p>
                      <a:pPr algn="just" fontAlgn="ctr"/>
                      <a:r>
                        <a:rPr lang="zh-CN" altLang="en-US" sz="1600" u="none" strike="noStrike" dirty="0">
                          <a:effectLst/>
                        </a:rPr>
                        <a:t>    财企补</a:t>
                      </a:r>
                      <a:r>
                        <a:rPr lang="zh-CN" sz="1600" u="none" strike="noStrike" dirty="0">
                          <a:effectLst/>
                        </a:rPr>
                        <a:t>04表-</a:t>
                      </a:r>
                      <a:r>
                        <a:rPr lang="zh-CN" altLang="en-US" sz="1600" u="none" strike="noStrike" dirty="0">
                          <a:solidFill>
                            <a:srgbClr val="FF0000"/>
                          </a:solidFill>
                          <a:effectLst/>
                        </a:rPr>
                        <a:t>国有企业</a:t>
                      </a:r>
                      <a:r>
                        <a:rPr lang="zh-CN" altLang="en-US" sz="1600" u="none" strike="noStrike" dirty="0">
                          <a:effectLst/>
                        </a:rPr>
                        <a:t>带息负债情况表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04</a:t>
                      </a:r>
                      <a:r>
                        <a:rPr lang="zh-CN" altLang="en-US" sz="1600" u="none" strike="noStrike" dirty="0">
                          <a:effectLst/>
                        </a:rPr>
                        <a:t>表</a:t>
                      </a:r>
                      <a:r>
                        <a:rPr lang="en-US" altLang="zh-CN" sz="1600" u="none" strike="noStrike" dirty="0">
                          <a:effectLst/>
                        </a:rPr>
                        <a:t>-</a:t>
                      </a:r>
                      <a:r>
                        <a:rPr lang="zh-CN" altLang="en-US" sz="1600" u="none" strike="noStrike" dirty="0">
                          <a:effectLst/>
                        </a:rPr>
                        <a:t>企业办社会机构情况表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1997102113"/>
                  </a:ext>
                </a:extLst>
              </a:tr>
              <a:tr h="552285">
                <a:tc>
                  <a:txBody>
                    <a:bodyPr/>
                    <a:lstStyle/>
                    <a:p>
                      <a:pPr algn="just" fontAlgn="ctr"/>
                      <a:r>
                        <a:rPr lang="zh-CN" altLang="en-US" sz="1600" u="none" strike="noStrike" dirty="0">
                          <a:effectLst/>
                        </a:rPr>
                        <a:t>    财企补</a:t>
                      </a:r>
                      <a:r>
                        <a:rPr lang="zh-CN" sz="1600" u="none" strike="noStrike" dirty="0">
                          <a:effectLst/>
                        </a:rPr>
                        <a:t>05表-</a:t>
                      </a:r>
                      <a:r>
                        <a:rPr lang="zh-CN" altLang="en-US" sz="1600" u="none" strike="noStrike" dirty="0">
                          <a:effectLst/>
                        </a:rPr>
                        <a:t>中央企业国有资本经营决算支出表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05</a:t>
                      </a:r>
                      <a:r>
                        <a:rPr lang="zh-CN" altLang="en-US" sz="1600" u="none" strike="noStrike" dirty="0">
                          <a:effectLst/>
                        </a:rPr>
                        <a:t>表</a:t>
                      </a:r>
                      <a:r>
                        <a:rPr lang="en-US" altLang="zh-CN" sz="1600" u="none" strike="noStrike" dirty="0">
                          <a:effectLst/>
                        </a:rPr>
                        <a:t>-</a:t>
                      </a:r>
                      <a:r>
                        <a:rPr lang="zh-CN" altLang="en-US" sz="1600" u="none" strike="noStrike" dirty="0">
                          <a:effectLst/>
                        </a:rPr>
                        <a:t>中央企业国有资本经营决算支出表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4061974856"/>
                  </a:ext>
                </a:extLst>
              </a:tr>
              <a:tr h="415905">
                <a:tc>
                  <a:txBody>
                    <a:bodyPr/>
                    <a:lstStyle/>
                    <a:p>
                      <a:pPr algn="just" fontAlgn="ctr"/>
                      <a:r>
                        <a:rPr lang="zh-CN" altLang="en-US" sz="1600" u="none" strike="noStrike" dirty="0">
                          <a:effectLst/>
                        </a:rPr>
                        <a:t>    财企补</a:t>
                      </a:r>
                      <a:r>
                        <a:rPr lang="zh-CN" sz="1600" u="none" strike="noStrike" dirty="0">
                          <a:effectLst/>
                        </a:rPr>
                        <a:t>06表-</a:t>
                      </a:r>
                      <a:r>
                        <a:rPr lang="zh-CN" altLang="en-US" sz="1600" u="none" strike="noStrike" dirty="0">
                          <a:solidFill>
                            <a:srgbClr val="FF0000"/>
                          </a:solidFill>
                          <a:effectLst/>
                        </a:rPr>
                        <a:t>国有企业</a:t>
                      </a:r>
                      <a:r>
                        <a:rPr lang="zh-CN" altLang="en-US" sz="1600" u="none" strike="noStrike" dirty="0">
                          <a:effectLst/>
                        </a:rPr>
                        <a:t>境外投资情况表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r>
                        <a:rPr lang="zh-CN" altLang="en-US" sz="1600" u="none" strike="noStrike" dirty="0">
                          <a:effectLst/>
                        </a:rPr>
                        <a:t>    财企补</a:t>
                      </a:r>
                      <a:r>
                        <a:rPr lang="en-US" altLang="zh-CN" sz="1600" u="none" strike="noStrike" dirty="0">
                          <a:effectLst/>
                        </a:rPr>
                        <a:t>06</a:t>
                      </a:r>
                      <a:r>
                        <a:rPr lang="zh-CN" altLang="en-US" sz="1600" u="none" strike="noStrike" dirty="0">
                          <a:effectLst/>
                        </a:rPr>
                        <a:t>表</a:t>
                      </a:r>
                      <a:r>
                        <a:rPr lang="en-US" altLang="zh-CN" sz="1600" u="none" strike="noStrike" dirty="0">
                          <a:effectLst/>
                        </a:rPr>
                        <a:t>-</a:t>
                      </a:r>
                      <a:r>
                        <a:rPr lang="zh-CN" altLang="en-US" sz="1600" u="none" strike="noStrike" dirty="0">
                          <a:effectLst/>
                        </a:rPr>
                        <a:t>主要分析指标表</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587348109"/>
                  </a:ext>
                </a:extLst>
              </a:tr>
              <a:tr h="415905">
                <a:tc>
                  <a:txBody>
                    <a:bodyPr/>
                    <a:lstStyle/>
                    <a:p>
                      <a:pPr algn="just" fontAlgn="ctr"/>
                      <a:r>
                        <a:rPr lang="zh-CN" altLang="en-US" sz="1600" u="none" strike="noStrike" dirty="0">
                          <a:effectLst/>
                        </a:rPr>
                        <a:t>    财企补</a:t>
                      </a:r>
                      <a:r>
                        <a:rPr lang="zh-CN" sz="1600" u="none" strike="noStrike" dirty="0">
                          <a:effectLst/>
                        </a:rPr>
                        <a:t>07表-</a:t>
                      </a:r>
                      <a:r>
                        <a:rPr lang="zh-CN" altLang="en-US" sz="1600" u="none" strike="noStrike" dirty="0">
                          <a:solidFill>
                            <a:srgbClr val="FF0000"/>
                          </a:solidFill>
                          <a:effectLst/>
                        </a:rPr>
                        <a:t>国有企业</a:t>
                      </a:r>
                      <a:r>
                        <a:rPr lang="zh-CN" altLang="en-US" sz="1600" u="none" strike="noStrike" dirty="0">
                          <a:solidFill>
                            <a:schemeClr val="tx1"/>
                          </a:solidFill>
                          <a:effectLst/>
                        </a:rPr>
                        <a:t>主</a:t>
                      </a:r>
                      <a:r>
                        <a:rPr lang="zh-CN" altLang="en-US" sz="1600" u="none" strike="noStrike" dirty="0">
                          <a:effectLst/>
                        </a:rPr>
                        <a:t>要分析指标表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a:txBody>
                    <a:bodyPr/>
                    <a:lstStyle/>
                    <a:p>
                      <a:pPr algn="just" fontAlgn="ct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3663800686"/>
                  </a:ext>
                </a:extLst>
              </a:tr>
              <a:tr h="415905">
                <a:tc>
                  <a:txBody>
                    <a:bodyPr/>
                    <a:lstStyle/>
                    <a:p>
                      <a:pPr algn="just" fontAlgn="ctr"/>
                      <a:r>
                        <a:rPr lang="zh-CN" altLang="en-US" sz="1600" u="none" strike="noStrike" dirty="0">
                          <a:effectLst/>
                        </a:rPr>
                        <a:t>    财企补</a:t>
                      </a:r>
                      <a:r>
                        <a:rPr lang="zh-CN" sz="1600" u="none" strike="noStrike" dirty="0">
                          <a:effectLst/>
                        </a:rPr>
                        <a:t>08表-</a:t>
                      </a:r>
                      <a:r>
                        <a:rPr lang="zh-CN" sz="1600" u="none" strike="noStrike" dirty="0">
                          <a:solidFill>
                            <a:srgbClr val="FF0000"/>
                          </a:solidFill>
                          <a:effectLst/>
                        </a:rPr>
                        <a:t>国有</a:t>
                      </a:r>
                      <a:r>
                        <a:rPr lang="zh-CN" sz="1600" u="none" strike="noStrike" dirty="0">
                          <a:effectLst/>
                        </a:rPr>
                        <a:t>企业</a:t>
                      </a:r>
                      <a:r>
                        <a:rPr lang="zh-CN" altLang="en-US" sz="1600" u="none" strike="noStrike" dirty="0">
                          <a:effectLst/>
                        </a:rPr>
                        <a:t>股权结构</a:t>
                      </a:r>
                      <a:r>
                        <a:rPr lang="zh-CN" altLang="en-US" sz="1600" u="none" strike="noStrike" dirty="0">
                          <a:solidFill>
                            <a:srgbClr val="FF0000"/>
                          </a:solidFill>
                          <a:effectLst/>
                        </a:rPr>
                        <a:t>及分布情况</a:t>
                      </a:r>
                      <a:r>
                        <a:rPr lang="zh-CN" altLang="en-US" sz="1600" u="none" strike="noStrike" dirty="0">
                          <a:effectLst/>
                        </a:rPr>
                        <a:t>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algn="just" fontAlgn="ctr"/>
                      <a:r>
                        <a:rPr lang="zh-CN" altLang="en-US" sz="1600" u="none" strike="noStrike" dirty="0">
                          <a:effectLst/>
                        </a:rPr>
                        <a:t> </a:t>
                      </a: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3495626"/>
                  </a:ext>
                </a:extLst>
              </a:tr>
              <a:tr h="55228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kern="1200" dirty="0">
                          <a:solidFill>
                            <a:schemeClr val="tx1"/>
                          </a:solidFill>
                          <a:latin typeface="+mn-lt"/>
                          <a:ea typeface="+mn-ea"/>
                          <a:cs typeface="+mn-cs"/>
                        </a:rPr>
                        <a:t>收益情况表（</a:t>
                      </a:r>
                      <a:r>
                        <a:rPr lang="en-US" altLang="zh-CN" sz="1800" b="1" kern="1200" dirty="0">
                          <a:solidFill>
                            <a:schemeClr val="tx1"/>
                          </a:solidFill>
                          <a:latin typeface="+mn-lt"/>
                          <a:ea typeface="+mn-ea"/>
                          <a:cs typeface="+mn-cs"/>
                        </a:rPr>
                        <a:t>2</a:t>
                      </a:r>
                      <a:r>
                        <a:rPr lang="zh-CN" altLang="en-US" sz="1800" b="1" kern="1200" dirty="0">
                          <a:solidFill>
                            <a:schemeClr val="tx1"/>
                          </a:solidFill>
                          <a:latin typeface="+mn-lt"/>
                          <a:ea typeface="+mn-ea"/>
                          <a:cs typeface="+mn-cs"/>
                        </a:rPr>
                        <a:t>张）</a:t>
                      </a:r>
                      <a:r>
                        <a:rPr lang="zh-CN" altLang="en-US" sz="1800" b="1" kern="1200" dirty="0">
                          <a:solidFill>
                            <a:srgbClr val="FF0000"/>
                          </a:solidFill>
                          <a:latin typeface="+mn-lt"/>
                          <a:ea typeface="+mn-ea"/>
                          <a:cs typeface="+mn-cs"/>
                        </a:rPr>
                        <a:t>无变化 </a:t>
                      </a:r>
                      <a:r>
                        <a:rPr lang="en-US" altLang="zh-CN" sz="1800" b="1" kern="1200" dirty="0">
                          <a:solidFill>
                            <a:schemeClr val="tx1"/>
                          </a:solidFill>
                          <a:latin typeface="+mn-lt"/>
                          <a:ea typeface="+mn-ea"/>
                          <a:cs typeface="+mn-cs"/>
                        </a:rPr>
                        <a:t>+</a:t>
                      </a:r>
                      <a:r>
                        <a:rPr lang="zh-CN" altLang="en-US" sz="1800" b="1" kern="1200" dirty="0">
                          <a:solidFill>
                            <a:schemeClr val="tx1"/>
                          </a:solidFill>
                          <a:latin typeface="+mn-lt"/>
                          <a:ea typeface="+mn-ea"/>
                          <a:cs typeface="+mn-cs"/>
                        </a:rPr>
                        <a:t>财务情况说明书（</a:t>
                      </a:r>
                      <a:r>
                        <a:rPr lang="zh-CN" altLang="en-US" sz="1800" b="1" kern="1200" dirty="0">
                          <a:solidFill>
                            <a:srgbClr val="FF0000"/>
                          </a:solidFill>
                          <a:latin typeface="+mn-lt"/>
                          <a:ea typeface="+mn-ea"/>
                          <a:cs typeface="+mn-cs"/>
                        </a:rPr>
                        <a:t>部分调整</a:t>
                      </a:r>
                      <a:r>
                        <a:rPr lang="zh-CN" altLang="en-US" sz="1800" b="1" kern="1200" dirty="0">
                          <a:solidFill>
                            <a:schemeClr val="tx1"/>
                          </a:solidFill>
                          <a:latin typeface="+mn-lt"/>
                          <a:ea typeface="+mn-ea"/>
                          <a:cs typeface="+mn-cs"/>
                        </a:rPr>
                        <a:t>）</a:t>
                      </a:r>
                      <a:r>
                        <a:rPr lang="en-US" altLang="zh-CN" sz="1800" b="1" kern="1200" dirty="0">
                          <a:solidFill>
                            <a:schemeClr val="tx1"/>
                          </a:solidFill>
                          <a:latin typeface="+mn-lt"/>
                          <a:ea typeface="+mn-ea"/>
                          <a:cs typeface="+mn-cs"/>
                        </a:rPr>
                        <a:t>+</a:t>
                      </a:r>
                      <a:r>
                        <a:rPr lang="zh-CN" altLang="en-US" sz="1800" b="1" kern="1200" dirty="0">
                          <a:solidFill>
                            <a:schemeClr val="tx1"/>
                          </a:solidFill>
                          <a:latin typeface="+mn-lt"/>
                          <a:ea typeface="+mn-ea"/>
                          <a:cs typeface="+mn-cs"/>
                        </a:rPr>
                        <a:t>财务报表附注（</a:t>
                      </a:r>
                      <a:r>
                        <a:rPr lang="zh-CN" altLang="en-US" sz="1800" b="1" kern="1200" dirty="0">
                          <a:solidFill>
                            <a:srgbClr val="FF0000"/>
                          </a:solidFill>
                          <a:latin typeface="+mn-lt"/>
                          <a:ea typeface="+mn-ea"/>
                          <a:cs typeface="+mn-cs"/>
                        </a:rPr>
                        <a:t>部分调整</a:t>
                      </a:r>
                      <a:r>
                        <a:rPr lang="zh-CN" altLang="en-US" sz="1800" b="1" kern="1200" dirty="0">
                          <a:solidFill>
                            <a:schemeClr val="tx1"/>
                          </a:solidFill>
                          <a:latin typeface="+mn-lt"/>
                          <a:ea typeface="+mn-ea"/>
                          <a:cs typeface="+mn-cs"/>
                        </a:rPr>
                        <a:t>）</a:t>
                      </a: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800" b="1" kern="1200" dirty="0">
                        <a:solidFill>
                          <a:schemeClr val="tx1"/>
                        </a:solidFill>
                        <a:latin typeface="+mn-lt"/>
                        <a:ea typeface="+mn-ea"/>
                        <a:cs typeface="+mn-cs"/>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2475258"/>
                  </a:ext>
                </a:extLst>
              </a:tr>
              <a:tr h="552285">
                <a:tc gridSpan="2">
                  <a:txBody>
                    <a:bodyPr/>
                    <a:lstStyle/>
                    <a:p>
                      <a:pPr algn="just" fontAlgn="ctr"/>
                      <a:r>
                        <a:rPr lang="en-US" altLang="zh-CN" sz="1600" u="none" strike="noStrike" kern="1200" dirty="0">
                          <a:solidFill>
                            <a:schemeClr val="tx1"/>
                          </a:solidFill>
                          <a:effectLst/>
                          <a:latin typeface="+mn-lt"/>
                          <a:ea typeface="+mn-ea"/>
                          <a:cs typeface="+mn-cs"/>
                        </a:rPr>
                        <a:t>  </a:t>
                      </a:r>
                      <a:r>
                        <a:rPr lang="zh-CN" altLang="zh-CN" sz="1600" u="none" strike="noStrike" kern="1200" dirty="0">
                          <a:solidFill>
                            <a:schemeClr val="tx1"/>
                          </a:solidFill>
                          <a:effectLst/>
                          <a:latin typeface="+mn-lt"/>
                          <a:ea typeface="+mn-ea"/>
                          <a:cs typeface="+mn-cs"/>
                        </a:rPr>
                        <a:t>国资收益</a:t>
                      </a:r>
                      <a:r>
                        <a:rPr lang="en-US" altLang="zh-CN" sz="1600" u="none" strike="noStrike" kern="1200" dirty="0">
                          <a:solidFill>
                            <a:schemeClr val="tx1"/>
                          </a:solidFill>
                          <a:effectLst/>
                          <a:latin typeface="+mn-lt"/>
                          <a:ea typeface="+mn-ea"/>
                          <a:cs typeface="+mn-cs"/>
                        </a:rPr>
                        <a:t>01</a:t>
                      </a:r>
                      <a:r>
                        <a:rPr lang="zh-CN" altLang="zh-CN" sz="1600" u="none" strike="noStrike" kern="1200" dirty="0">
                          <a:solidFill>
                            <a:schemeClr val="tx1"/>
                          </a:solidFill>
                          <a:effectLst/>
                          <a:latin typeface="+mn-lt"/>
                          <a:ea typeface="+mn-ea"/>
                          <a:cs typeface="+mn-cs"/>
                        </a:rPr>
                        <a:t>表</a:t>
                      </a:r>
                      <a:r>
                        <a:rPr lang="en-US" altLang="zh-CN" sz="1600" u="none" strike="noStrike" kern="1200" dirty="0">
                          <a:solidFill>
                            <a:schemeClr val="tx1"/>
                          </a:solidFill>
                          <a:effectLst/>
                          <a:latin typeface="+mn-lt"/>
                          <a:ea typeface="+mn-ea"/>
                          <a:cs typeface="+mn-cs"/>
                        </a:rPr>
                        <a:t>-</a:t>
                      </a:r>
                      <a:r>
                        <a:rPr lang="zh-CN" altLang="zh-CN" sz="1600" u="none" strike="noStrike" kern="1200" dirty="0">
                          <a:solidFill>
                            <a:schemeClr val="tx1"/>
                          </a:solidFill>
                          <a:effectLst/>
                          <a:latin typeface="+mn-lt"/>
                          <a:ea typeface="+mn-ea"/>
                          <a:cs typeface="+mn-cs"/>
                        </a:rPr>
                        <a:t>中央企业国有资本收益（应交利润）情况表</a:t>
                      </a:r>
                      <a:endParaRPr lang="zh-CN" altLang="en-US" sz="1600" u="none" strike="noStrike" kern="1200" dirty="0">
                        <a:solidFill>
                          <a:schemeClr val="tx1"/>
                        </a:solidFill>
                        <a:effectLst/>
                        <a:latin typeface="+mn-lt"/>
                        <a:ea typeface="+mn-ea"/>
                        <a:cs typeface="+mn-cs"/>
                      </a:endParaRPr>
                    </a:p>
                  </a:txBody>
                  <a:tcPr marL="4763" marR="4763" marT="4763" marB="0" anchor="ctr">
                    <a:lnT w="12700" cap="flat" cmpd="sng" algn="ctr">
                      <a:solidFill>
                        <a:schemeClr val="tx1"/>
                      </a:solidFill>
                      <a:prstDash val="solid"/>
                      <a:round/>
                      <a:headEnd type="none" w="med" len="med"/>
                      <a:tailEnd type="none" w="med" len="med"/>
                    </a:lnT>
                  </a:tcPr>
                </a:tc>
                <a:tc hMerge="1">
                  <a:txBody>
                    <a:bodyPr/>
                    <a:lstStyle/>
                    <a:p>
                      <a:pPr algn="just" fontAlgn="ct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831944"/>
                  </a:ext>
                </a:extLst>
              </a:tr>
              <a:tr h="415905">
                <a:tc gridSpan="2">
                  <a:txBody>
                    <a:bodyPr/>
                    <a:lstStyle/>
                    <a:p>
                      <a:pPr algn="just" fontAlgn="ctr"/>
                      <a:r>
                        <a:rPr lang="zh-CN" altLang="en-US" sz="1800" kern="1200" dirty="0">
                          <a:solidFill>
                            <a:schemeClr val="tx1"/>
                          </a:solidFill>
                          <a:effectLst/>
                          <a:latin typeface="+mn-lt"/>
                          <a:ea typeface="+mn-ea"/>
                          <a:cs typeface="+mn-cs"/>
                        </a:rPr>
                        <a:t>  </a:t>
                      </a:r>
                      <a:r>
                        <a:rPr lang="zh-CN" altLang="en-US" sz="1600" kern="1200" dirty="0">
                          <a:solidFill>
                            <a:schemeClr val="tx1"/>
                          </a:solidFill>
                          <a:effectLst/>
                          <a:latin typeface="+mn-lt"/>
                          <a:ea typeface="+mn-ea"/>
                          <a:cs typeface="+mn-cs"/>
                        </a:rPr>
                        <a:t>国资收益</a:t>
                      </a:r>
                      <a:r>
                        <a:rPr lang="en-US" altLang="zh-CN" sz="1600" kern="1200" dirty="0">
                          <a:solidFill>
                            <a:schemeClr val="tx1"/>
                          </a:solidFill>
                          <a:effectLst/>
                          <a:latin typeface="+mn-lt"/>
                          <a:ea typeface="+mn-ea"/>
                          <a:cs typeface="+mn-cs"/>
                        </a:rPr>
                        <a:t>02</a:t>
                      </a:r>
                      <a:r>
                        <a:rPr lang="zh-CN" altLang="en-US" sz="1600" kern="1200" dirty="0">
                          <a:solidFill>
                            <a:schemeClr val="tx1"/>
                          </a:solidFill>
                          <a:effectLst/>
                          <a:latin typeface="+mn-lt"/>
                          <a:ea typeface="+mn-ea"/>
                          <a:cs typeface="+mn-cs"/>
                        </a:rPr>
                        <a:t>表</a:t>
                      </a:r>
                      <a:r>
                        <a:rPr lang="en-US" altLang="zh-CN" sz="1600" kern="1200" dirty="0">
                          <a:solidFill>
                            <a:schemeClr val="tx1"/>
                          </a:solidFill>
                          <a:effectLst/>
                          <a:latin typeface="+mn-lt"/>
                          <a:ea typeface="+mn-ea"/>
                          <a:cs typeface="+mn-cs"/>
                        </a:rPr>
                        <a:t>-</a:t>
                      </a:r>
                      <a:r>
                        <a:rPr lang="zh-CN" altLang="zh-CN" sz="1600" kern="1200" dirty="0">
                          <a:solidFill>
                            <a:schemeClr val="tx1"/>
                          </a:solidFill>
                          <a:effectLst/>
                          <a:latin typeface="+mn-lt"/>
                          <a:ea typeface="+mn-ea"/>
                          <a:cs typeface="+mn-cs"/>
                        </a:rPr>
                        <a:t>中央企业国有资本收益（国有股股利、股息）情况表</a:t>
                      </a:r>
                      <a:endParaRPr lang="zh-CN"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tc hMerge="1">
                  <a:txBody>
                    <a:bodyPr/>
                    <a:lstStyle/>
                    <a:p>
                      <a:pPr algn="just" fontAlgn="ctr"/>
                      <a:endParaRPr lang="zh-CN" altLang="en-US" sz="1600" b="0" i="0" u="none" strike="noStrike" dirty="0">
                        <a:solidFill>
                          <a:srgbClr val="000000"/>
                        </a:solidFill>
                        <a:effectLst/>
                        <a:latin typeface="仿宋_GB2312" panose="02010609030101010101" pitchFamily="49" charset="-122"/>
                        <a:ea typeface="仿宋_GB2312" panose="02010609030101010101" pitchFamily="49" charset="-122"/>
                      </a:endParaRPr>
                    </a:p>
                  </a:txBody>
                  <a:tcPr marL="4763" marR="4763" marT="4763" marB="0" anchor="ctr"/>
                </a:tc>
                <a:extLst>
                  <a:ext uri="{0D108BD9-81ED-4DB2-BD59-A6C34878D82A}">
                    <a16:rowId xmlns:a16="http://schemas.microsoft.com/office/drawing/2014/main" val="2033293346"/>
                  </a:ext>
                </a:extLst>
              </a:tr>
            </a:tbl>
          </a:graphicData>
        </a:graphic>
      </p:graphicFrame>
      <p:pic>
        <p:nvPicPr>
          <p:cNvPr id="5" name="图片 4">
            <a:extLst>
              <a:ext uri="{FF2B5EF4-FFF2-40B4-BE49-F238E27FC236}">
                <a16:creationId xmlns:a16="http://schemas.microsoft.com/office/drawing/2014/main" id="{A3059D04-8C47-4DC0-8049-57A46D421EA4}"/>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6" name="Rectangle 74">
            <a:extLst>
              <a:ext uri="{FF2B5EF4-FFF2-40B4-BE49-F238E27FC236}">
                <a16:creationId xmlns:a16="http://schemas.microsoft.com/office/drawing/2014/main" id="{2127341F-7818-4C2B-8423-79FEDBFDC938}"/>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财务会计决算报表修订说明</a:t>
            </a:r>
            <a:endParaRPr lang="zh-CN" altLang="en-US" sz="2000" b="1" dirty="0"/>
          </a:p>
        </p:txBody>
      </p:sp>
    </p:spTree>
    <p:extLst>
      <p:ext uri="{BB962C8B-B14F-4D97-AF65-F5344CB8AC3E}">
        <p14:creationId xmlns:p14="http://schemas.microsoft.com/office/powerpoint/2010/main" val="4060775139"/>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4344" name="Group 40">
            <a:extLst>
              <a:ext uri="{FF2B5EF4-FFF2-40B4-BE49-F238E27FC236}">
                <a16:creationId xmlns:a16="http://schemas.microsoft.com/office/drawing/2014/main" id="{99D15F14-5B9C-4C8C-8E17-1107C3BC8A80}"/>
              </a:ext>
            </a:extLst>
          </p:cNvPr>
          <p:cNvGraphicFramePr>
            <a:graphicFrameLocks noGrp="1"/>
          </p:cNvGraphicFramePr>
          <p:nvPr/>
        </p:nvGraphicFramePr>
        <p:xfrm>
          <a:off x="349250" y="928688"/>
          <a:ext cx="3790950" cy="5857875"/>
        </p:xfrm>
        <a:graphic>
          <a:graphicData uri="http://schemas.openxmlformats.org/drawingml/2006/table">
            <a:tbl>
              <a:tblPr/>
              <a:tblGrid>
                <a:gridCol w="3790950">
                  <a:extLst>
                    <a:ext uri="{9D8B030D-6E8A-4147-A177-3AD203B41FA5}">
                      <a16:colId xmlns:a16="http://schemas.microsoft.com/office/drawing/2014/main" val="20000"/>
                    </a:ext>
                  </a:extLst>
                </a:gridCol>
              </a:tblGrid>
              <a:tr h="585787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endParaRPr kumimoji="0" lang="zh-CN" altLang="en-US" sz="1800" b="1" i="0" u="none" strike="noStrike" cap="none" normalizeH="0" baseline="0" dirty="0">
                        <a:ln>
                          <a:noFill/>
                        </a:ln>
                        <a:solidFill>
                          <a:srgbClr val="000000"/>
                        </a:solidFill>
                        <a:effectLst/>
                        <a:latin typeface="Verdana" panose="020B0604030504040204" pitchFamily="34" charset="0"/>
                        <a:ea typeface="宋体" panose="02010600030101010101" pitchFamily="2" charset="-122"/>
                      </a:endParaRPr>
                    </a:p>
                  </a:txBody>
                  <a:tcPr marL="91434" marR="9143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4194346" name="Group 42">
            <a:extLst>
              <a:ext uri="{FF2B5EF4-FFF2-40B4-BE49-F238E27FC236}">
                <a16:creationId xmlns:a16="http://schemas.microsoft.com/office/drawing/2014/main" id="{DEA41E1E-F725-4CC5-B929-900C945E5D04}"/>
              </a:ext>
            </a:extLst>
          </p:cNvPr>
          <p:cNvGraphicFramePr>
            <a:graphicFrameLocks noGrp="1"/>
          </p:cNvGraphicFramePr>
          <p:nvPr>
            <p:extLst>
              <p:ext uri="{D42A27DB-BD31-4B8C-83A1-F6EECF244321}">
                <p14:modId xmlns:p14="http://schemas.microsoft.com/office/powerpoint/2010/main" val="3421065524"/>
              </p:ext>
            </p:extLst>
          </p:nvPr>
        </p:nvGraphicFramePr>
        <p:xfrm>
          <a:off x="361156" y="930348"/>
          <a:ext cx="3767137" cy="5737232"/>
        </p:xfrm>
        <a:graphic>
          <a:graphicData uri="http://schemas.openxmlformats.org/drawingml/2006/table">
            <a:tbl>
              <a:tblPr/>
              <a:tblGrid>
                <a:gridCol w="200025">
                  <a:extLst>
                    <a:ext uri="{9D8B030D-6E8A-4147-A177-3AD203B41FA5}">
                      <a16:colId xmlns:a16="http://schemas.microsoft.com/office/drawing/2014/main" val="20000"/>
                    </a:ext>
                  </a:extLst>
                </a:gridCol>
                <a:gridCol w="1211262">
                  <a:extLst>
                    <a:ext uri="{9D8B030D-6E8A-4147-A177-3AD203B41FA5}">
                      <a16:colId xmlns:a16="http://schemas.microsoft.com/office/drawing/2014/main" val="20001"/>
                    </a:ext>
                  </a:extLst>
                </a:gridCol>
                <a:gridCol w="46038">
                  <a:extLst>
                    <a:ext uri="{9D8B030D-6E8A-4147-A177-3AD203B41FA5}">
                      <a16:colId xmlns:a16="http://schemas.microsoft.com/office/drawing/2014/main" val="20002"/>
                    </a:ext>
                  </a:extLst>
                </a:gridCol>
                <a:gridCol w="546100">
                  <a:extLst>
                    <a:ext uri="{9D8B030D-6E8A-4147-A177-3AD203B41FA5}">
                      <a16:colId xmlns:a16="http://schemas.microsoft.com/office/drawing/2014/main" val="20003"/>
                    </a:ext>
                  </a:extLst>
                </a:gridCol>
                <a:gridCol w="46037">
                  <a:extLst>
                    <a:ext uri="{9D8B030D-6E8A-4147-A177-3AD203B41FA5}">
                      <a16:colId xmlns:a16="http://schemas.microsoft.com/office/drawing/2014/main" val="20004"/>
                    </a:ext>
                  </a:extLst>
                </a:gridCol>
                <a:gridCol w="47625">
                  <a:extLst>
                    <a:ext uri="{9D8B030D-6E8A-4147-A177-3AD203B41FA5}">
                      <a16:colId xmlns:a16="http://schemas.microsoft.com/office/drawing/2014/main" val="20005"/>
                    </a:ext>
                  </a:extLst>
                </a:gridCol>
                <a:gridCol w="46038">
                  <a:extLst>
                    <a:ext uri="{9D8B030D-6E8A-4147-A177-3AD203B41FA5}">
                      <a16:colId xmlns:a16="http://schemas.microsoft.com/office/drawing/2014/main" val="20006"/>
                    </a:ext>
                  </a:extLst>
                </a:gridCol>
                <a:gridCol w="46037">
                  <a:extLst>
                    <a:ext uri="{9D8B030D-6E8A-4147-A177-3AD203B41FA5}">
                      <a16:colId xmlns:a16="http://schemas.microsoft.com/office/drawing/2014/main" val="20007"/>
                    </a:ext>
                  </a:extLst>
                </a:gridCol>
                <a:gridCol w="190500">
                  <a:extLst>
                    <a:ext uri="{9D8B030D-6E8A-4147-A177-3AD203B41FA5}">
                      <a16:colId xmlns:a16="http://schemas.microsoft.com/office/drawing/2014/main" val="20008"/>
                    </a:ext>
                  </a:extLst>
                </a:gridCol>
                <a:gridCol w="479425">
                  <a:extLst>
                    <a:ext uri="{9D8B030D-6E8A-4147-A177-3AD203B41FA5}">
                      <a16:colId xmlns:a16="http://schemas.microsoft.com/office/drawing/2014/main" val="20009"/>
                    </a:ext>
                  </a:extLst>
                </a:gridCol>
                <a:gridCol w="746125">
                  <a:extLst>
                    <a:ext uri="{9D8B030D-6E8A-4147-A177-3AD203B41FA5}">
                      <a16:colId xmlns:a16="http://schemas.microsoft.com/office/drawing/2014/main" val="20010"/>
                    </a:ext>
                  </a:extLst>
                </a:gridCol>
                <a:gridCol w="161925">
                  <a:extLst>
                    <a:ext uri="{9D8B030D-6E8A-4147-A177-3AD203B41FA5}">
                      <a16:colId xmlns:a16="http://schemas.microsoft.com/office/drawing/2014/main" val="20011"/>
                    </a:ext>
                  </a:extLst>
                </a:gridCol>
              </a:tblGrid>
              <a:tr h="173038">
                <a:tc gridSpan="1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rPr>
                        <a:t>[</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企业分户录入封面</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7145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gridSpan="3">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gridSpan="3">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1635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gridSpan="3">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17145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gridSpan="3">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217488">
                <a:tc gridSpan="1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base" latinLnBrk="1" hangingPunct="1">
                        <a:lnSpc>
                          <a:spcPct val="100000"/>
                        </a:lnSpc>
                        <a:spcBef>
                          <a:spcPct val="0"/>
                        </a:spcBef>
                        <a:spcAft>
                          <a:spcPct val="0"/>
                        </a:spcAft>
                        <a:buClrTx/>
                        <a:buSzTx/>
                        <a:buFontTx/>
                        <a:buNone/>
                        <a:tabLst/>
                      </a:pPr>
                      <a:r>
                        <a:rPr kumimoji="0" lang="en-US" altLang="zh-CN" sz="1400" b="1" i="0" u="none" strike="noStrike" cap="none" normalizeH="0" baseline="0" dirty="0">
                          <a:ln>
                            <a:noFill/>
                          </a:ln>
                          <a:solidFill>
                            <a:srgbClr val="000000"/>
                          </a:solidFill>
                          <a:effectLst/>
                          <a:latin typeface="黑体" panose="02010609060101010101" pitchFamily="49" charset="-122"/>
                          <a:ea typeface="宋体" panose="02010600030101010101" pitchFamily="2" charset="-122"/>
                        </a:rPr>
                        <a:t>2019</a:t>
                      </a:r>
                      <a:r>
                        <a:rPr kumimoji="0" lang="zh-CN" altLang="zh-CN" sz="1400" b="1" i="0" u="none" strike="noStrike" cap="none" normalizeH="0" baseline="0" dirty="0">
                          <a:ln>
                            <a:noFill/>
                          </a:ln>
                          <a:solidFill>
                            <a:srgbClr val="000000"/>
                          </a:solidFill>
                          <a:effectLst/>
                          <a:latin typeface="Times New Roman" panose="02020603050405020304" pitchFamily="18" charset="0"/>
                          <a:ea typeface="黑体" panose="02010609060101010101" pitchFamily="49" charset="-122"/>
                        </a:rPr>
                        <a:t>年度企业财务会计决算报表</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5"/>
                  </a:ext>
                </a:extLst>
              </a:tr>
              <a:tr h="150813">
                <a:tc gridSpan="1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6"/>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7"/>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8"/>
                  </a:ext>
                </a:extLst>
              </a:tr>
              <a:tr h="1635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9"/>
                  </a:ext>
                </a:extLst>
              </a:tr>
              <a:tr h="171450">
                <a:tc row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rowSpan="2"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rowSpan="2" hMerge="1">
                  <a:txBody>
                    <a:bodyPr/>
                    <a:lstStyle/>
                    <a:p>
                      <a:endParaRPr lang="zh-CN" altLang="en-US"/>
                    </a:p>
                  </a:txBody>
                  <a:tcPr/>
                </a:tc>
                <a:tc rowSpan="2"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rowSpan="2" hMerge="1">
                  <a:txBody>
                    <a:bodyPr/>
                    <a:lstStyle/>
                    <a:p>
                      <a:endParaRPr lang="zh-CN" altLang="en-US"/>
                    </a:p>
                  </a:txBody>
                  <a:tcPr/>
                </a:tc>
                <a:tc rowSpan="2"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rowSpan="2" hMerge="1">
                  <a:txBody>
                    <a:bodyPr/>
                    <a:lstStyle/>
                    <a:p>
                      <a:endParaRPr lang="zh-CN" altLang="en-US"/>
                    </a:p>
                  </a:txBody>
                  <a:tcPr/>
                </a:tc>
                <a:tc rowSpan="2"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0"/>
                  </a:ext>
                </a:extLst>
              </a:tr>
              <a:tr h="366711">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1"/>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2"/>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企</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业</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名</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称：</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（公章）</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3"/>
                  </a:ext>
                </a:extLst>
              </a:tr>
              <a:tr h="1635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单</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位</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负</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责</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（签章）</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4"/>
                  </a:ext>
                </a:extLst>
              </a:tr>
              <a:tr h="347662">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主管会计工作负责人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（总会计师）：</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p>
                      <a:pPr marL="0" marR="0" lvl="0" indent="-342900" algn="r"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（签章）</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5"/>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会计</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财务</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机构负责人：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（签章）</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6"/>
                  </a:ext>
                </a:extLst>
              </a:tr>
              <a:tr h="165100">
                <a:tc row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rowSpan="2"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填</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表</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rowSpan="2"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7"/>
                  </a:ext>
                </a:extLst>
              </a:tr>
              <a:tr h="168275">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8"/>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通</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讯</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地</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址：</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9"/>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邮</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政</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编</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码：</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0"/>
                  </a:ext>
                </a:extLst>
              </a:tr>
              <a:tr h="2794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电</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话</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号</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码：</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1"/>
                  </a:ext>
                </a:extLst>
              </a:tr>
              <a:tr h="1635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（长途区号）</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lvl1pPr indent="-1905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1905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（电话号）</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（分机号）</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2"/>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编</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报</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日</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期：</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年</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月</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日</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3"/>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3">
                  <a:txBody>
                    <a:bodyPr/>
                    <a:lstStyle>
                      <a:lvl1pPr indent="-342900" eaLnBrk="0" hangingPunct="0">
                        <a:spcBef>
                          <a:spcPts val="500"/>
                        </a:spcBef>
                        <a:spcAft>
                          <a:spcPts val="500"/>
                        </a:spcAft>
                        <a:buSzPct val="100000"/>
                        <a:tabLst>
                          <a:tab pos="384175" algn="l"/>
                        </a:tabLst>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tabLst>
                          <a:tab pos="384175" algn="l"/>
                        </a:tabLst>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tabLst>
                          <a:tab pos="384175" algn="l"/>
                        </a:tabLst>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tabLst>
                          <a:tab pos="384175" algn="l"/>
                        </a:tabLst>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tabLst>
                          <a:tab pos="384175" algn="l"/>
                        </a:tabLst>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tabLst>
                          <a:tab pos="384175" algn="l"/>
                        </a:tabLst>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tabLst>
                          <a:tab pos="384175" algn="l"/>
                        </a:tabLst>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tabLst>
                          <a:tab pos="384175" algn="l"/>
                        </a:tabLst>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tabLst>
                          <a:tab pos="384175" algn="l"/>
                        </a:tabLst>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tab pos="384175" algn="l"/>
                        </a:tabLst>
                      </a:pPr>
                      <a:r>
                        <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4"/>
                  </a:ext>
                </a:extLst>
              </a:tr>
              <a:tr h="163513">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报表审计机构：</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r"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5"/>
                  </a:ext>
                </a:extLst>
              </a:tr>
              <a:tr h="17145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dist"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审计报告签字人：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8">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6"/>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dirty="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7"/>
                  </a:ext>
                </a:extLst>
              </a:tr>
              <a:tr h="17145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8"/>
                  </a:ext>
                </a:extLst>
              </a:tr>
              <a:tr h="173038">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gridSpan="4">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endParaRPr kumimoji="0" lang="en-US" altLang="zh-CN" sz="900" b="1" i="0" u="none" strike="noStrike" cap="none" normalizeH="0" baseline="0">
                        <a:ln>
                          <a:noFill/>
                        </a:ln>
                        <a:solidFill>
                          <a:srgbClr val="000000"/>
                        </a:solidFill>
                        <a:effectLst/>
                        <a:latin typeface="宋体" panose="02010600030101010101" pitchFamily="2" charset="-122"/>
                        <a:ea typeface="宋体" panose="02010600030101010101" pitchFamily="2" charset="-122"/>
                      </a:endParaRPr>
                    </a:p>
                  </a:txBody>
                  <a:tcPr marL="0" marR="0" marT="0" marB="0" horzOverflow="overflow">
                    <a:lnL>
                      <a:noFill/>
                    </a:lnL>
                    <a:lnR>
                      <a:noFill/>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just" defTabSz="914400" rtl="0" eaLnBrk="1" fontAlgn="base" latinLnBrk="1" hangingPunct="1">
                        <a:lnSpc>
                          <a:spcPct val="100000"/>
                        </a:lnSpc>
                        <a:spcBef>
                          <a:spcPct val="0"/>
                        </a:spcBef>
                        <a:spcAft>
                          <a:spcPct val="0"/>
                        </a:spcAft>
                        <a:buClrTx/>
                        <a:buSzTx/>
                        <a:buFontTx/>
                        <a:buNone/>
                        <a:tabLst/>
                      </a:pPr>
                      <a:r>
                        <a:rPr kumimoji="0" lang="zh-CN" altLang="zh-CN" sz="10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9"/>
                  </a:ext>
                </a:extLst>
              </a:tr>
              <a:tr h="139700">
                <a:tc gridSpan="12">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ctr" defTabSz="914400" rtl="0" eaLnBrk="1" fontAlgn="base" latinLnBrk="1" hangingPunct="1">
                        <a:lnSpc>
                          <a:spcPct val="100000"/>
                        </a:lnSpc>
                        <a:spcBef>
                          <a:spcPct val="0"/>
                        </a:spcBef>
                        <a:spcAft>
                          <a:spcPct val="0"/>
                        </a:spcAft>
                        <a:buClrTx/>
                        <a:buSzTx/>
                        <a:buFontTx/>
                        <a:buNone/>
                        <a:tabLst/>
                      </a:pPr>
                      <a:r>
                        <a:rPr kumimoji="0" lang="zh-CN"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中华人民共和国财政部印制</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30"/>
                  </a:ext>
                </a:extLst>
              </a:tr>
            </a:tbl>
          </a:graphicData>
        </a:graphic>
      </p:graphicFrame>
      <p:graphicFrame>
        <p:nvGraphicFramePr>
          <p:cNvPr id="4194348" name="Group 44">
            <a:extLst>
              <a:ext uri="{FF2B5EF4-FFF2-40B4-BE49-F238E27FC236}">
                <a16:creationId xmlns:a16="http://schemas.microsoft.com/office/drawing/2014/main" id="{D2D194F0-24E4-4C3A-BA18-29A15DC9F29E}"/>
              </a:ext>
            </a:extLst>
          </p:cNvPr>
          <p:cNvGraphicFramePr>
            <a:graphicFrameLocks noGrp="1"/>
          </p:cNvGraphicFramePr>
          <p:nvPr>
            <p:extLst>
              <p:ext uri="{D42A27DB-BD31-4B8C-83A1-F6EECF244321}">
                <p14:modId xmlns:p14="http://schemas.microsoft.com/office/powerpoint/2010/main" val="2098757737"/>
              </p:ext>
            </p:extLst>
          </p:nvPr>
        </p:nvGraphicFramePr>
        <p:xfrm>
          <a:off x="4214813" y="928688"/>
          <a:ext cx="4786312" cy="5848652"/>
        </p:xfrm>
        <a:graphic>
          <a:graphicData uri="http://schemas.openxmlformats.org/drawingml/2006/table">
            <a:tbl>
              <a:tblPr/>
              <a:tblGrid>
                <a:gridCol w="4786312">
                  <a:extLst>
                    <a:ext uri="{9D8B030D-6E8A-4147-A177-3AD203B41FA5}">
                      <a16:colId xmlns:a16="http://schemas.microsoft.com/office/drawing/2014/main" val="20000"/>
                    </a:ext>
                  </a:extLst>
                </a:gridCol>
              </a:tblGrid>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统一社会信用代码</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0"/>
                  </a:ext>
                </a:extLst>
              </a:tr>
              <a:tr h="193675">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本企业代码</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1"/>
                  </a:ext>
                </a:extLst>
              </a:tr>
              <a:tr h="161925">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上一级企业（单位）代码</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2"/>
                  </a:ext>
                </a:extLst>
              </a:tr>
              <a:tr h="139700">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集团企业（公司）总部代码</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隶属关系</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4"/>
                  </a:ext>
                </a:extLst>
              </a:tr>
              <a:tr h="146050">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（国家标准：行政隶属关系代码－部门标识代码）</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所在地区</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6"/>
                  </a:ext>
                </a:extLst>
              </a:tr>
              <a:tr h="142875">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（国家标准：国家和地区代码－行政区划代码）</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所属行业码</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8"/>
                  </a:ext>
                </a:extLst>
              </a:tr>
              <a:tr h="254000">
                <a:tc>
                  <a:txBody>
                    <a:bodyPr/>
                    <a:lstStyle>
                      <a:lvl1pPr indent="-2413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41300" algn="r"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（国家标准：国民经济行业分类与代码</a:t>
                      </a:r>
                      <a:r>
                        <a:rPr kumimoji="0" lang="zh-CN" altLang="en-US"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－执行会计准则情况代码</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a:t>
                      </a:r>
                      <a:r>
                        <a:rPr kumimoji="0" lang="zh-CN" altLang="zh-CN"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a:t>
                      </a:r>
                      <a:endParaRPr kumimoji="0" lang="en-US" altLang="en-US" sz="1600" b="1" i="0" u="none" strike="sngStrike" cap="none" normalizeH="0" baseline="0" dirty="0">
                        <a:ln>
                          <a:noFill/>
                        </a:ln>
                        <a:solidFill>
                          <a:srgbClr val="FF00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397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经营规模</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1.</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大型</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中型</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3.</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小型</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4.</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微型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540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经济类型 </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10.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国有及国有控股</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(11.</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国有独资</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12.</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国有控股</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13.</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国有实际控制</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 20.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厂办大集体</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1"/>
                  </a:ext>
                </a:extLst>
              </a:tr>
              <a:tr h="342900">
                <a:tc>
                  <a:txBody>
                    <a:bodyPr/>
                    <a:lstStyle>
                      <a:lvl1pPr indent="-342900" eaLnBrk="0" hangingPunct="0">
                        <a:spcBef>
                          <a:spcPts val="500"/>
                        </a:spcBef>
                        <a:spcAft>
                          <a:spcPts val="500"/>
                        </a:spcAft>
                        <a:buSzPct val="100000"/>
                        <a:tabLst>
                          <a:tab pos="4102100" algn="l"/>
                        </a:tabLst>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tabLst>
                          <a:tab pos="4102100" algn="l"/>
                        </a:tabLst>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tabLst>
                          <a:tab pos="4102100" algn="l"/>
                        </a:tabLst>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tabLst>
                          <a:tab pos="4102100" algn="l"/>
                        </a:tabLst>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tabLst>
                          <a:tab pos="4102100" algn="l"/>
                        </a:tabLst>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tabLst>
                          <a:tab pos="4102100" algn="l"/>
                        </a:tabLst>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tabLst>
                          <a:tab pos="4102100" algn="l"/>
                        </a:tabLst>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tabLst>
                          <a:tab pos="4102100" algn="l"/>
                        </a:tabLst>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tabLst>
                          <a:tab pos="4102100" algn="l"/>
                        </a:tabLst>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tab pos="4102100" algn="l"/>
                        </a:tabLst>
                      </a:pP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(21.</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中央企业厂办大集体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22.</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中央下放企业厂办大集体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23.</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地方企业厂办大集体）</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p>
                      <a:pPr marL="0" marR="0" lvl="0" indent="-342900" algn="l" defTabSz="914400" rtl="0" eaLnBrk="1" fontAlgn="base" latinLnBrk="1" hangingPunct="1">
                        <a:lnSpc>
                          <a:spcPct val="100000"/>
                        </a:lnSpc>
                        <a:spcBef>
                          <a:spcPct val="0"/>
                        </a:spcBef>
                        <a:spcAft>
                          <a:spcPct val="0"/>
                        </a:spcAft>
                        <a:buClrTx/>
                        <a:buSzTx/>
                        <a:buFontTx/>
                        <a:buNone/>
                        <a:tabLst>
                          <a:tab pos="4102100" algn="l"/>
                        </a:tabLst>
                      </a:pP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30.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其它城镇集体 </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540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组织形式</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公司制企业</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(11.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国有独资公司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12.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其他有限责任公司</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13.</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上市股份有限公司</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3"/>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股票代码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14.</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非上市股份有限公司</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15.</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法人独资公司</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20.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非公司制企业</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4"/>
                  </a:ext>
                </a:extLst>
              </a:tr>
              <a:tr h="254000">
                <a:tc>
                  <a:txBody>
                    <a:bodyPr/>
                    <a:lstStyle>
                      <a:lvl1pPr indent="-2921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292100" algn="l" defTabSz="914400" rtl="0" eaLnBrk="1" fontAlgn="base" latinLnBrk="1" hangingPunct="1">
                        <a:lnSpc>
                          <a:spcPct val="100000"/>
                        </a:lnSpc>
                        <a:spcBef>
                          <a:spcPct val="0"/>
                        </a:spcBef>
                        <a:spcAft>
                          <a:spcPct val="0"/>
                        </a:spcAft>
                        <a:buClrTx/>
                        <a:buSzTx/>
                        <a:buFontTx/>
                        <a:buNone/>
                        <a:tabLst/>
                      </a:pP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(21.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非公司制独资企业</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其他非公司制企业</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30.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企业化管理事业单位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40.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其他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327025">
                <a:tc>
                  <a:txBody>
                    <a:bodyPr/>
                    <a:lstStyle>
                      <a:lvl1pPr indent="-342900" eaLnBrk="0" hangingPunct="0">
                        <a:spcBef>
                          <a:spcPts val="500"/>
                        </a:spcBef>
                        <a:spcAft>
                          <a:spcPts val="500"/>
                        </a:spcAft>
                        <a:buSzPct val="100000"/>
                        <a:tabLst>
                          <a:tab pos="2832100" algn="l"/>
                          <a:tab pos="2898775" algn="l"/>
                        </a:tabLst>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tabLst>
                          <a:tab pos="2832100" algn="l"/>
                          <a:tab pos="2898775" algn="l"/>
                        </a:tabLst>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tabLst>
                          <a:tab pos="2832100" algn="l"/>
                          <a:tab pos="2898775" algn="l"/>
                        </a:tabLst>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tabLst>
                          <a:tab pos="2832100" algn="l"/>
                          <a:tab pos="2898775" algn="l"/>
                        </a:tabLst>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tabLst>
                          <a:tab pos="2832100" algn="l"/>
                          <a:tab pos="2898775" algn="l"/>
                        </a:tabLst>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tabLst>
                          <a:tab pos="2832100" algn="l"/>
                          <a:tab pos="2898775" algn="l"/>
                        </a:tabLst>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tabLst>
                          <a:tab pos="2832100" algn="l"/>
                          <a:tab pos="2898775" algn="l"/>
                        </a:tabLst>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tabLst>
                          <a:tab pos="2832100" algn="l"/>
                          <a:tab pos="2898775" algn="l"/>
                        </a:tabLst>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tabLst>
                          <a:tab pos="2832100" algn="l"/>
                          <a:tab pos="2898775" algn="l"/>
                        </a:tabLst>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tab pos="2832100" algn="l"/>
                          <a:tab pos="2898775" algn="l"/>
                        </a:tabLst>
                      </a:pPr>
                      <a:r>
                        <a:rPr kumimoji="0" lang="zh-CN" altLang="en-US"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工资管理标识码</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整体执行工效挂钩</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20.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部分执行工效挂钩</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p>
                      <a:pPr marL="0" marR="0" lvl="0" indent="-342900" algn="l" defTabSz="914400" rtl="0" eaLnBrk="1" fontAlgn="base" latinLnBrk="1" hangingPunct="1">
                        <a:lnSpc>
                          <a:spcPct val="100000"/>
                        </a:lnSpc>
                        <a:spcBef>
                          <a:spcPct val="0"/>
                        </a:spcBef>
                        <a:spcAft>
                          <a:spcPct val="0"/>
                        </a:spcAft>
                        <a:buClrTx/>
                        <a:buSzTx/>
                        <a:buFontTx/>
                        <a:buNone/>
                        <a:tabLst>
                          <a:tab pos="2832100" algn="l"/>
                          <a:tab pos="2898775" algn="l"/>
                        </a:tabLst>
                      </a:pP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30.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不执行工效挂钩</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(31.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工资总额预算管理</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32.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其他</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160957">
                <a:tc>
                  <a:txBody>
                    <a:bodyPr/>
                    <a:lstStyle>
                      <a:lvl1pPr indent="-342900" eaLnBrk="0" hangingPunct="0">
                        <a:spcBef>
                          <a:spcPts val="500"/>
                        </a:spcBef>
                        <a:spcAft>
                          <a:spcPts val="500"/>
                        </a:spcAft>
                        <a:buSzPct val="100000"/>
                        <a:tabLst>
                          <a:tab pos="5600700" algn="l"/>
                          <a:tab pos="5829300" algn="l"/>
                        </a:tabLst>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tabLst>
                          <a:tab pos="5600700" algn="l"/>
                          <a:tab pos="5829300" algn="l"/>
                        </a:tabLst>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tabLst>
                          <a:tab pos="5600700" algn="l"/>
                          <a:tab pos="5829300" algn="l"/>
                        </a:tabLst>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tabLst>
                          <a:tab pos="5600700" algn="l"/>
                          <a:tab pos="5829300" algn="l"/>
                        </a:tabLst>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tabLst>
                          <a:tab pos="5600700" algn="l"/>
                          <a:tab pos="5829300" algn="l"/>
                        </a:tabLst>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tabLst>
                          <a:tab pos="5600700" algn="l"/>
                          <a:tab pos="5829300" algn="l"/>
                        </a:tabLst>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tabLst>
                          <a:tab pos="5600700" algn="l"/>
                          <a:tab pos="5829300" algn="l"/>
                        </a:tabLst>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tabLst>
                          <a:tab pos="5600700" algn="l"/>
                          <a:tab pos="5829300" algn="l"/>
                        </a:tabLst>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tabLst>
                          <a:tab pos="5600700" algn="l"/>
                          <a:tab pos="5829300" algn="l"/>
                        </a:tabLst>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tab pos="5600700" algn="l"/>
                          <a:tab pos="5829300" algn="l"/>
                        </a:tabLst>
                      </a:pPr>
                      <a:r>
                        <a:rPr kumimoji="0" lang="zh-CN" altLang="en-US"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社会保险标识码</a:t>
                      </a:r>
                      <a:r>
                        <a:rPr kumimoji="0" lang="en-US" altLang="zh-CN" sz="900" b="1" i="0" u="none" strike="sngStrike" cap="none" normalizeH="0" baseline="0" dirty="0">
                          <a:ln>
                            <a:noFill/>
                          </a:ln>
                          <a:solidFill>
                            <a:srgbClr val="FF0000"/>
                          </a:solidFill>
                          <a:effectLst/>
                          <a:latin typeface="宋体" panose="02010600030101010101" pitchFamily="2" charset="-122"/>
                          <a:ea typeface="宋体" panose="02010600030101010101" pitchFamily="2" charset="-122"/>
                        </a:rPr>
                        <a:t>0.</a:t>
                      </a:r>
                      <a:r>
                        <a:rPr kumimoji="0" lang="zh-CN" altLang="en-US"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未参加</a:t>
                      </a:r>
                      <a:r>
                        <a:rPr kumimoji="0" lang="en-US" altLang="zh-CN"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      1.</a:t>
                      </a:r>
                      <a:r>
                        <a:rPr kumimoji="0" lang="zh-CN" altLang="en-US" sz="900" b="1" i="0" u="none" strike="sngStrike" cap="none" normalizeH="0" baseline="0" dirty="0">
                          <a:ln>
                            <a:noFill/>
                          </a:ln>
                          <a:solidFill>
                            <a:srgbClr val="FF0000"/>
                          </a:solidFill>
                          <a:effectLst/>
                          <a:latin typeface="Times New Roman" panose="02020603050405020304" pitchFamily="18" charset="0"/>
                          <a:ea typeface="宋体" panose="02010600030101010101" pitchFamily="2" charset="-122"/>
                        </a:rPr>
                        <a:t>参加</a:t>
                      </a:r>
                      <a:endParaRPr kumimoji="0" lang="en-US" altLang="en-US" sz="1600" b="1" i="0" u="none" strike="sngStrike" cap="none" normalizeH="0" baseline="0" dirty="0">
                        <a:ln>
                          <a:noFill/>
                        </a:ln>
                        <a:solidFill>
                          <a:srgbClr val="FF00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审计方式</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未经审计</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社会中介机构审计</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内部审计机构审计</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28257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审计意见类型</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标准无保留意见</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非标准无保留意见</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3.</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保留意见</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p>
                      <a:pPr marL="0" marR="0" lvl="0" indent="-342900" algn="l" defTabSz="914400" rtl="0" eaLnBrk="1" fontAlgn="base" latinLnBrk="1" hangingPunct="1">
                        <a:lnSpc>
                          <a:spcPct val="100000"/>
                        </a:lnSpc>
                        <a:spcBef>
                          <a:spcPct val="0"/>
                        </a:spcBef>
                        <a:spcAft>
                          <a:spcPct val="0"/>
                        </a:spcAft>
                        <a:buClrTx/>
                        <a:buSzTx/>
                        <a:buFontTx/>
                        <a:buNone/>
                        <a:tabLst/>
                      </a:pP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4.</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否定意见</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5.</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无法表示意见</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397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设立年份</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1397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上年代码</a:t>
                      </a:r>
                      <a:r>
                        <a:rPr kumimoji="0" lang="en-US" altLang="zh-CN"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FF00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上报因素</a:t>
                      </a:r>
                      <a:r>
                        <a:rPr kumimoji="0" lang="en-US" altLang="zh-CN" sz="9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0.</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连续上报</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新投资设立</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竣工移交</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3.</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新设合并</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4.</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分立</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22"/>
                  </a:ext>
                </a:extLst>
              </a:tr>
              <a:tr h="1397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5.</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上年应报未报</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6.</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划转</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7.</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收购</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9.</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其他  </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报表类型码</a:t>
                      </a:r>
                      <a:r>
                        <a:rPr kumimoji="0" lang="en-US" altLang="zh-CN" sz="9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   </a:t>
                      </a:r>
                      <a:r>
                        <a:rPr kumimoji="0" lang="en-US" altLang="zh-CN" sz="900" b="0" i="0" u="none" strike="noStrike" cap="none" normalizeH="0" baseline="0">
                          <a:ln>
                            <a:noFill/>
                          </a:ln>
                          <a:solidFill>
                            <a:srgbClr val="000000"/>
                          </a:solidFill>
                          <a:effectLst/>
                          <a:latin typeface="宋体" panose="02010600030101010101" pitchFamily="2" charset="-122"/>
                          <a:ea typeface="宋体" panose="02010600030101010101" pitchFamily="2" charset="-122"/>
                        </a:rPr>
                        <a:t>0.</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单户表</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集团差额表</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金融子企业表</a:t>
                      </a:r>
                      <a:r>
                        <a:rPr kumimoji="0" lang="en-US" altLang="zh-CN"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3.</a:t>
                      </a:r>
                      <a:r>
                        <a:rPr kumimoji="0" lang="zh-CN" altLang="en-US" sz="9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境外子企业表</a:t>
                      </a:r>
                      <a:endParaRPr kumimoji="0" lang="en-US" altLang="en-US" sz="1600" b="1" i="0" u="none" strike="noStrike" cap="none" normalizeH="0" baseline="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24"/>
                  </a:ext>
                </a:extLst>
              </a:tr>
              <a:tr h="161925">
                <a:tc>
                  <a:txBody>
                    <a:bodyPr/>
                    <a:lstStyle>
                      <a:lvl1pPr indent="-342900" eaLnBrk="0" hangingPunct="0">
                        <a:spcBef>
                          <a:spcPts val="500"/>
                        </a:spcBef>
                        <a:spcAft>
                          <a:spcPts val="500"/>
                        </a:spcAft>
                        <a:buSzPct val="100000"/>
                        <a:tabLst>
                          <a:tab pos="4029075" algn="l"/>
                        </a:tabLst>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tabLst>
                          <a:tab pos="4029075" algn="l"/>
                        </a:tabLst>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tabLst>
                          <a:tab pos="4029075" algn="l"/>
                        </a:tabLst>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tabLst>
                          <a:tab pos="4029075" algn="l"/>
                        </a:tabLst>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tabLst>
                          <a:tab pos="4029075" algn="l"/>
                        </a:tabLst>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tabLst>
                          <a:tab pos="4029075" algn="l"/>
                        </a:tabLst>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tabLst>
                          <a:tab pos="4029075" algn="l"/>
                        </a:tabLst>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tabLst>
                          <a:tab pos="4029075" algn="l"/>
                        </a:tabLst>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tabLst>
                          <a:tab pos="4029075" algn="l"/>
                        </a:tabLst>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tab pos="4029075" algn="l"/>
                        </a:tabLst>
                      </a:pP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4.</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事业并企业表</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5.</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基建并企业表</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9.</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集团合并表</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1"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r h="80878">
                <a:tc>
                  <a:txBody>
                    <a:bodyPr/>
                    <a:lstStyle/>
                    <a:p>
                      <a:pPr marL="0" marR="0" lvl="0" indent="-342900" algn="l" defTabSz="914400" rtl="0" eaLnBrk="1" fontAlgn="base" latinLnBrk="1" hangingPunct="1">
                        <a:lnSpc>
                          <a:spcPct val="100000"/>
                        </a:lnSpc>
                        <a:spcBef>
                          <a:spcPct val="0"/>
                        </a:spcBef>
                        <a:spcAft>
                          <a:spcPct val="0"/>
                        </a:spcAft>
                        <a:buClrTx/>
                        <a:buSzTx/>
                        <a:buFontTx/>
                        <a:buNone/>
                        <a:tabLst>
                          <a:tab pos="4029075" algn="l"/>
                        </a:tabLst>
                      </a:pP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执行会计准则情况代码  □□</a:t>
                      </a:r>
                      <a:endParaRPr kumimoji="0" lang="en-US"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40864569"/>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执行新收入准则</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是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否□                                                            执行新金融工具准则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是 </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否□</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a:t>
                      </a:r>
                      <a:endParaRPr kumimoji="0" lang="en-US" altLang="en-US" sz="1600" b="0"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6"/>
                  </a:ext>
                </a:extLst>
              </a:tr>
              <a:tr h="16192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执行新租赁准则</a:t>
                      </a:r>
                      <a:r>
                        <a:rPr kumimoji="0" lang="en-US" altLang="zh-CN"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1.</a:t>
                      </a:r>
                      <a:r>
                        <a:rPr kumimoji="0" lang="zh-CN" altLang="en-US"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是 </a:t>
                      </a:r>
                      <a:r>
                        <a:rPr kumimoji="0" lang="en-US" altLang="zh-CN"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2.</a:t>
                      </a:r>
                      <a:r>
                        <a:rPr kumimoji="0" lang="zh-CN" altLang="en-US" sz="9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rPr>
                        <a:t>否□                                                   </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是否纳入国有资本经营预算</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是</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否  □</a:t>
                      </a:r>
                      <a:endParaRPr kumimoji="0" lang="en-US" altLang="en-US" sz="1600" b="0"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7"/>
                  </a:ext>
                </a:extLst>
              </a:tr>
              <a:tr h="139700">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上交国有资本收益类别</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应交利润</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国有股股利、股息</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endParaRPr kumimoji="0" lang="en-US" altLang="en-US" sz="1600" b="0"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8"/>
                  </a:ext>
                </a:extLst>
              </a:tr>
              <a:tr h="106015">
                <a:tc>
                  <a:txBody>
                    <a:body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混合所有制企业 </a:t>
                      </a:r>
                      <a:r>
                        <a:rPr kumimoji="0" lang="en-US" altLang="zh-CN"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1.</a:t>
                      </a: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是 </a:t>
                      </a:r>
                      <a:r>
                        <a:rPr kumimoji="0" lang="en-US" altLang="zh-CN"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2.</a:t>
                      </a: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否□                                                                           员工持股企业 </a:t>
                      </a:r>
                      <a:r>
                        <a:rPr kumimoji="0" lang="en-US" altLang="zh-CN"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1.</a:t>
                      </a: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是 </a:t>
                      </a:r>
                      <a:r>
                        <a:rPr kumimoji="0" lang="en-US" altLang="zh-CN"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2.</a:t>
                      </a:r>
                      <a:r>
                        <a:rPr kumimoji="0" lang="zh-CN"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rPr>
                        <a:t>否□</a:t>
                      </a:r>
                      <a:endParaRPr kumimoji="0" lang="en-US" altLang="en-US" sz="900" b="1" i="0" u="none" strike="noStrike" kern="1200" cap="none" normalizeH="0" baseline="0" dirty="0">
                        <a:ln>
                          <a:noFill/>
                        </a:ln>
                        <a:solidFill>
                          <a:srgbClr val="FF0000"/>
                        </a:solidFill>
                        <a:effectLst/>
                        <a:latin typeface="Times New Roman" panose="02020603050405020304" pitchFamily="18" charset="0"/>
                        <a:ea typeface="宋体" panose="02010600030101010101" pitchFamily="2" charset="-122"/>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52971809"/>
                  </a:ext>
                </a:extLst>
              </a:tr>
              <a:tr h="180975">
                <a:tc>
                  <a:txBody>
                    <a:bodyPr/>
                    <a:lstStyle>
                      <a:lvl1pPr indent="-342900" eaLnBrk="0" hangingPunct="0">
                        <a:spcBef>
                          <a:spcPts val="500"/>
                        </a:spcBef>
                        <a:spcAft>
                          <a:spcPts val="500"/>
                        </a:spcAft>
                        <a:buSzPct val="100000"/>
                        <a:defRPr sz="2000">
                          <a:solidFill>
                            <a:srgbClr val="000000"/>
                          </a:solidFill>
                          <a:latin typeface="微软雅黑" panose="020B0503020204020204" pitchFamily="34" charset="-122"/>
                          <a:ea typeface="微软雅黑" panose="020B0503020204020204" pitchFamily="34" charset="-122"/>
                        </a:defRPr>
                      </a:lvl1pPr>
                      <a:lvl2pPr eaLnBrk="0" hangingPunct="0">
                        <a:spcBef>
                          <a:spcPts val="500"/>
                        </a:spcBef>
                        <a:spcAft>
                          <a:spcPts val="500"/>
                        </a:spcAft>
                        <a:buClr>
                          <a:srgbClr val="990000"/>
                        </a:buClr>
                        <a:buSzPct val="100000"/>
                        <a:buFont typeface="Wingdings" panose="05000000000000000000" pitchFamily="2" charset="2"/>
                        <a:defRPr sz="2400">
                          <a:solidFill>
                            <a:srgbClr val="000000"/>
                          </a:solidFill>
                          <a:latin typeface="微软雅黑" panose="020B0503020204020204" pitchFamily="34" charset="-122"/>
                          <a:ea typeface="微软雅黑" panose="020B0503020204020204" pitchFamily="34" charset="-122"/>
                        </a:defRPr>
                      </a:lvl2pPr>
                      <a:lvl3pPr eaLnBrk="0" hangingPunct="0">
                        <a:spcBef>
                          <a:spcPts val="500"/>
                        </a:spcBef>
                        <a:spcAft>
                          <a:spcPts val="500"/>
                        </a:spcAft>
                        <a:buClr>
                          <a:srgbClr val="F0A00C"/>
                        </a:buClr>
                        <a:buSzPct val="100000"/>
                        <a:buFont typeface="Wingdings" panose="05000000000000000000" pitchFamily="2" charset="2"/>
                        <a:defRPr sz="1200">
                          <a:solidFill>
                            <a:srgbClr val="000000"/>
                          </a:solidFill>
                          <a:latin typeface="微软雅黑" panose="020B0503020204020204" pitchFamily="34" charset="-122"/>
                          <a:ea typeface="微软雅黑" panose="020B0503020204020204" pitchFamily="34" charset="-122"/>
                        </a:defRPr>
                      </a:lvl3pPr>
                      <a:lvl4pPr eaLnBrk="0" hangingPunct="0">
                        <a:spcBef>
                          <a:spcPts val="500"/>
                        </a:spcBef>
                        <a:spcAft>
                          <a:spcPts val="500"/>
                        </a:spcAft>
                        <a:buClr>
                          <a:srgbClr val="990000"/>
                        </a:buClr>
                        <a:buSzPct val="100000"/>
                        <a:buFont typeface="Wingdings" panose="05000000000000000000" pitchFamily="2" charset="2"/>
                        <a:defRPr sz="1000">
                          <a:solidFill>
                            <a:srgbClr val="000000"/>
                          </a:solidFill>
                          <a:latin typeface="微软雅黑" panose="020B0503020204020204" pitchFamily="34" charset="-122"/>
                          <a:ea typeface="微软雅黑" panose="020B0503020204020204" pitchFamily="34" charset="-122"/>
                        </a:defRPr>
                      </a:lvl4pPr>
                      <a:lvl5pPr eaLnBrk="0"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5pPr>
                      <a:lvl6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6pPr>
                      <a:lvl7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7pPr>
                      <a:lvl8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8pPr>
                      <a:lvl9pPr eaLnBrk="0" fontAlgn="base" hangingPunct="0">
                        <a:spcBef>
                          <a:spcPts val="500"/>
                        </a:spcBef>
                        <a:spcAft>
                          <a:spcPts val="500"/>
                        </a:spcAft>
                        <a:buClr>
                          <a:srgbClr val="F0A00C"/>
                        </a:buClr>
                        <a:buSzPct val="100000"/>
                        <a:buFont typeface="Wingdings" panose="05000000000000000000" pitchFamily="2" charset="2"/>
                        <a:defRPr sz="900">
                          <a:solidFill>
                            <a:srgbClr val="000000"/>
                          </a:solidFill>
                          <a:latin typeface="Verdana" panose="020B0604030504040204" pitchFamily="34" charset="0"/>
                          <a:ea typeface="微软雅黑" panose="020B0503020204020204" pitchFamily="34" charset="-122"/>
                        </a:defRPr>
                      </a:lvl9pPr>
                    </a:lstStyle>
                    <a:p>
                      <a:pPr marL="0" marR="0" lvl="0" indent="-342900" algn="l" defTabSz="914400" rtl="0" eaLnBrk="1" fontAlgn="base" latinLnBrk="1" hangingPunct="1">
                        <a:lnSpc>
                          <a:spcPct val="100000"/>
                        </a:lnSpc>
                        <a:spcBef>
                          <a:spcPct val="0"/>
                        </a:spcBef>
                        <a:spcAft>
                          <a:spcPct val="0"/>
                        </a:spcAft>
                        <a:buClrTx/>
                        <a:buSzTx/>
                        <a:buFontTx/>
                        <a:buNone/>
                        <a:tabLst/>
                      </a:pP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文化企业</a:t>
                      </a:r>
                      <a:r>
                        <a:rPr kumimoji="0" lang="en-US" altLang="zh-CN"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1.</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是</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2.</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否</a:t>
                      </a:r>
                      <a:r>
                        <a:rPr kumimoji="0" lang="en-US" altLang="zh-CN"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                                                                                </a:t>
                      </a:r>
                      <a:r>
                        <a:rPr kumimoji="0" lang="zh-CN" altLang="en-US" sz="9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备用码□□□□□□□□□□</a:t>
                      </a:r>
                      <a:endParaRPr kumimoji="0" lang="en-US" altLang="en-US" sz="1600" b="0" i="0" u="none" strike="noStrike" cap="none" normalizeH="0" baseline="0" dirty="0">
                        <a:ln>
                          <a:noFill/>
                        </a:ln>
                        <a:solidFill>
                          <a:srgbClr val="AC7B00"/>
                        </a:solidFill>
                        <a:effectLst/>
                        <a:latin typeface="Futura Hv"/>
                        <a:ea typeface="宋体" panose="02010600030101010101"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9"/>
                  </a:ext>
                </a:extLst>
              </a:tr>
            </a:tbl>
          </a:graphicData>
        </a:graphic>
      </p:graphicFrame>
      <p:sp>
        <p:nvSpPr>
          <p:cNvPr id="15582" name="Rectangle 54">
            <a:extLst>
              <a:ext uri="{FF2B5EF4-FFF2-40B4-BE49-F238E27FC236}">
                <a16:creationId xmlns:a16="http://schemas.microsoft.com/office/drawing/2014/main" id="{77EFC0DF-9A32-499E-BA27-33EB72D98452}"/>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B6148F82-6324-4E72-A62C-213C118EB077}" type="slidenum">
              <a:rPr lang="en-US" altLang="zh-CN" sz="1000">
                <a:latin typeface="Futura Hv"/>
                <a:ea typeface="宋体" panose="02010600030101010101" pitchFamily="2" charset="-122"/>
              </a:rPr>
              <a:pPr algn="r" eaLnBrk="1" hangingPunct="1">
                <a:spcBef>
                  <a:spcPct val="0"/>
                </a:spcBef>
                <a:spcAft>
                  <a:spcPct val="0"/>
                </a:spcAft>
                <a:buSzTx/>
                <a:buNone/>
              </a:pPr>
              <a:t>7</a:t>
            </a:fld>
            <a:endParaRPr lang="en-US" altLang="zh-CN" sz="1000" dirty="0">
              <a:latin typeface="Futura Hv"/>
              <a:ea typeface="宋体" panose="02010600030101010101" pitchFamily="2" charset="-122"/>
            </a:endParaRPr>
          </a:p>
        </p:txBody>
      </p:sp>
      <p:sp>
        <p:nvSpPr>
          <p:cNvPr id="6" name="箭头: 左弧形 5">
            <a:extLst>
              <a:ext uri="{FF2B5EF4-FFF2-40B4-BE49-F238E27FC236}">
                <a16:creationId xmlns:a16="http://schemas.microsoft.com/office/drawing/2014/main" id="{FACC5BFD-CB90-4ABB-9D52-27899DF494DF}"/>
              </a:ext>
            </a:extLst>
          </p:cNvPr>
          <p:cNvSpPr/>
          <p:nvPr/>
        </p:nvSpPr>
        <p:spPr bwMode="auto">
          <a:xfrm>
            <a:off x="2975670" y="2276872"/>
            <a:ext cx="1236290" cy="3960440"/>
          </a:xfrm>
          <a:prstGeom prst="curvedRightArrow">
            <a:avLst/>
          </a:prstGeom>
          <a:solidFill>
            <a:schemeClr val="accent2">
              <a:alpha val="50000"/>
            </a:schemeClr>
          </a:solidFill>
          <a:ln>
            <a:noFill/>
          </a:ln>
          <a:extLst/>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pic>
        <p:nvPicPr>
          <p:cNvPr id="9" name="图片 8">
            <a:extLst>
              <a:ext uri="{FF2B5EF4-FFF2-40B4-BE49-F238E27FC236}">
                <a16:creationId xmlns:a16="http://schemas.microsoft.com/office/drawing/2014/main" id="{8EE6FE58-83B2-4982-8A09-9D1DF115C835}"/>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10" name="Rectangle 74">
            <a:extLst>
              <a:ext uri="{FF2B5EF4-FFF2-40B4-BE49-F238E27FC236}">
                <a16:creationId xmlns:a16="http://schemas.microsoft.com/office/drawing/2014/main" id="{CDC83F07-6AC9-42AD-9CF5-C382F625E338}"/>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封面</a:t>
            </a:r>
            <a:endParaRPr lang="zh-CN" altLang="en-US" sz="2000" b="1" dirty="0"/>
          </a:p>
        </p:txBody>
      </p:sp>
    </p:spTree>
  </p:cSld>
  <p:clrMapOvr>
    <a:masterClrMapping/>
  </p:clrMapOvr>
  <p:transition spd="slow" advClick="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7FFFB44E-2152-45EC-8B3C-5A871A99B231}"/>
              </a:ext>
            </a:extLst>
          </p:cNvPr>
          <p:cNvSpPr txBox="1">
            <a:spLocks/>
          </p:cNvSpPr>
          <p:nvPr/>
        </p:nvSpPr>
        <p:spPr bwMode="auto">
          <a:xfrm>
            <a:off x="511916" y="1715156"/>
            <a:ext cx="7440332" cy="504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defPPr>
              <a:defRPr lang="zh-CN"/>
            </a:defPPr>
            <a:lvl1pPr indent="-342900" algn="l" rtl="0" eaLnBrk="1" fontAlgn="base" hangingPunct="1">
              <a:spcBef>
                <a:spcPct val="0"/>
              </a:spcBef>
              <a:spcAft>
                <a:spcPct val="0"/>
              </a:spcAft>
              <a:defRPr sz="1000" b="1" kern="1200">
                <a:solidFill>
                  <a:srgbClr val="000000"/>
                </a:solidFill>
                <a:latin typeface="+mn-lt"/>
                <a:ea typeface="+mn-ea"/>
                <a:cs typeface="+mn-cs"/>
              </a:defRPr>
            </a:lvl1pPr>
            <a:lvl2pPr marL="4572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2pPr>
            <a:lvl3pPr marL="9144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3pPr>
            <a:lvl4pPr marL="13716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4pPr>
            <a:lvl5pPr marL="1828800" algn="l" rtl="0" eaLnBrk="0" fontAlgn="base" hangingPunct="0">
              <a:spcBef>
                <a:spcPct val="0"/>
              </a:spcBef>
              <a:spcAft>
                <a:spcPct val="0"/>
              </a:spcAft>
              <a:defRPr sz="1600" b="1" kern="1200">
                <a:solidFill>
                  <a:srgbClr val="AC7B00"/>
                </a:solidFill>
                <a:latin typeface="Futura Hv"/>
                <a:ea typeface="宋体" panose="02010600030101010101" pitchFamily="2" charset="-122"/>
                <a:cs typeface="+mn-cs"/>
              </a:defRPr>
            </a:lvl5pPr>
            <a:lvl6pPr marL="2286000" algn="l" defTabSz="914400" rtl="0" eaLnBrk="1" latinLnBrk="0" hangingPunct="1">
              <a:defRPr sz="1600" b="1" kern="1200">
                <a:solidFill>
                  <a:srgbClr val="AC7B00"/>
                </a:solidFill>
                <a:latin typeface="Futura Hv"/>
                <a:ea typeface="宋体" panose="02010600030101010101" pitchFamily="2" charset="-122"/>
                <a:cs typeface="+mn-cs"/>
              </a:defRPr>
            </a:lvl6pPr>
            <a:lvl7pPr marL="2743200" algn="l" defTabSz="914400" rtl="0" eaLnBrk="1" latinLnBrk="0" hangingPunct="1">
              <a:defRPr sz="1600" b="1" kern="1200">
                <a:solidFill>
                  <a:srgbClr val="AC7B00"/>
                </a:solidFill>
                <a:latin typeface="Futura Hv"/>
                <a:ea typeface="宋体" panose="02010600030101010101" pitchFamily="2" charset="-122"/>
                <a:cs typeface="+mn-cs"/>
              </a:defRPr>
            </a:lvl7pPr>
            <a:lvl8pPr marL="3200400" algn="l" defTabSz="914400" rtl="0" eaLnBrk="1" latinLnBrk="0" hangingPunct="1">
              <a:defRPr sz="1600" b="1" kern="1200">
                <a:solidFill>
                  <a:srgbClr val="AC7B00"/>
                </a:solidFill>
                <a:latin typeface="Futura Hv"/>
                <a:ea typeface="宋体" panose="02010600030101010101" pitchFamily="2" charset="-122"/>
                <a:cs typeface="+mn-cs"/>
              </a:defRPr>
            </a:lvl8pPr>
            <a:lvl9pPr marL="3657600" algn="l" defTabSz="914400" rtl="0" eaLnBrk="1" latinLnBrk="0" hangingPunct="1">
              <a:defRPr sz="1600" b="1" kern="1200">
                <a:solidFill>
                  <a:srgbClr val="AC7B00"/>
                </a:solidFill>
                <a:latin typeface="Futura Hv"/>
                <a:ea typeface="宋体" panose="02010600030101010101" pitchFamily="2" charset="-122"/>
                <a:cs typeface="+mn-cs"/>
              </a:defRPr>
            </a:lvl9pPr>
          </a:lstStyle>
          <a:p>
            <a:r>
              <a:rPr lang="zh-CN" altLang="en-US" sz="2000" dirty="0">
                <a:solidFill>
                  <a:srgbClr val="0070C0"/>
                </a:solidFill>
                <a:latin typeface="+mn-ea"/>
              </a:rPr>
              <a:t>新收入、金融工具和租赁准则的衔接问题</a:t>
            </a:r>
          </a:p>
        </p:txBody>
      </p:sp>
      <p:sp>
        <p:nvSpPr>
          <p:cNvPr id="6" name="矩形 5">
            <a:extLst>
              <a:ext uri="{FF2B5EF4-FFF2-40B4-BE49-F238E27FC236}">
                <a16:creationId xmlns:a16="http://schemas.microsoft.com/office/drawing/2014/main" id="{04EC485E-9951-4E22-9D85-084C0532601D}"/>
              </a:ext>
            </a:extLst>
          </p:cNvPr>
          <p:cNvSpPr/>
          <p:nvPr/>
        </p:nvSpPr>
        <p:spPr>
          <a:xfrm>
            <a:off x="1525960" y="2545209"/>
            <a:ext cx="5537200" cy="369332"/>
          </a:xfrm>
          <a:prstGeom prst="rect">
            <a:avLst/>
          </a:prstGeom>
        </p:spPr>
        <p:txBody>
          <a:bodyPr wrap="square">
            <a:spAutoFit/>
          </a:bodyPr>
          <a:lstStyle/>
          <a:p>
            <a:pPr algn="ctr"/>
            <a:r>
              <a:rPr lang="zh-CN" altLang="en-US" dirty="0">
                <a:solidFill>
                  <a:schemeClr val="bg1"/>
                </a:solidFill>
                <a:latin typeface="黑体" panose="02010609060101010101" pitchFamily="49" charset="-122"/>
              </a:rPr>
              <a:t>合同现金流量仅代表未来本金和利息支付测试</a:t>
            </a:r>
            <a:r>
              <a:rPr lang="en-US" altLang="zh-CN" b="1" dirty="0">
                <a:solidFill>
                  <a:schemeClr val="bg1"/>
                </a:solidFill>
                <a:latin typeface="Arial" panose="020B0604020202020204" pitchFamily="34" charset="0"/>
              </a:rPr>
              <a:t>(SPPI)</a:t>
            </a:r>
            <a:endParaRPr lang="zh-CN" altLang="en-US" dirty="0">
              <a:solidFill>
                <a:schemeClr val="bg1"/>
              </a:solidFill>
            </a:endParaRPr>
          </a:p>
        </p:txBody>
      </p:sp>
      <p:sp>
        <p:nvSpPr>
          <p:cNvPr id="7" name="矩形 6">
            <a:extLst>
              <a:ext uri="{FF2B5EF4-FFF2-40B4-BE49-F238E27FC236}">
                <a16:creationId xmlns:a16="http://schemas.microsoft.com/office/drawing/2014/main" id="{E0027094-2356-4E9A-BD30-898084C38299}"/>
              </a:ext>
            </a:extLst>
          </p:cNvPr>
          <p:cNvSpPr/>
          <p:nvPr/>
        </p:nvSpPr>
        <p:spPr>
          <a:xfrm>
            <a:off x="598860" y="2500106"/>
            <a:ext cx="5372100" cy="4503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a16="http://schemas.microsoft.com/office/drawing/2014/main" id="{D07F1363-6EA4-4C3A-967D-BBC4530483BE}"/>
              </a:ext>
            </a:extLst>
          </p:cNvPr>
          <p:cNvCxnSpPr>
            <a:stCxn id="33" idx="2"/>
            <a:endCxn id="33" idx="2"/>
          </p:cNvCxnSpPr>
          <p:nvPr/>
        </p:nvCxnSpPr>
        <p:spPr>
          <a:xfrm>
            <a:off x="2154431" y="3985355"/>
            <a:ext cx="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2" name="组合 8">
            <a:extLst>
              <a:ext uri="{FF2B5EF4-FFF2-40B4-BE49-F238E27FC236}">
                <a16:creationId xmlns:a16="http://schemas.microsoft.com/office/drawing/2014/main" id="{B769D2AC-EC81-4795-80A9-263B93B46838}"/>
              </a:ext>
            </a:extLst>
          </p:cNvPr>
          <p:cNvGrpSpPr/>
          <p:nvPr/>
        </p:nvGrpSpPr>
        <p:grpSpPr>
          <a:xfrm>
            <a:off x="3826046" y="4074072"/>
            <a:ext cx="290715" cy="383377"/>
            <a:chOff x="4356099" y="3108959"/>
            <a:chExt cx="290715" cy="383377"/>
          </a:xfrm>
        </p:grpSpPr>
        <p:sp>
          <p:nvSpPr>
            <p:cNvPr id="10" name="椭圆 9">
              <a:extLst>
                <a:ext uri="{FF2B5EF4-FFF2-40B4-BE49-F238E27FC236}">
                  <a16:creationId xmlns:a16="http://schemas.microsoft.com/office/drawing/2014/main" id="{740B25FA-EC96-4436-A208-B0E2ADADA5F7}"/>
                </a:ext>
              </a:extLst>
            </p:cNvPr>
            <p:cNvSpPr/>
            <p:nvPr/>
          </p:nvSpPr>
          <p:spPr>
            <a:xfrm>
              <a:off x="4356099" y="3142212"/>
              <a:ext cx="290715" cy="30087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10CEEA6F-881C-454E-A7CD-270C55BDD5E0}"/>
                </a:ext>
              </a:extLst>
            </p:cNvPr>
            <p:cNvSpPr txBox="1"/>
            <p:nvPr/>
          </p:nvSpPr>
          <p:spPr>
            <a:xfrm>
              <a:off x="4455626" y="3108959"/>
              <a:ext cx="157940" cy="383377"/>
            </a:xfrm>
            <a:prstGeom prst="rect">
              <a:avLst/>
            </a:prstGeom>
            <a:noFill/>
          </p:spPr>
          <p:txBody>
            <a:bodyPr wrap="square" rtlCol="0">
              <a:spAutoFit/>
            </a:bodyPr>
            <a:lstStyle/>
            <a:p>
              <a:pPr algn="ctr"/>
              <a:r>
                <a:rPr lang="zh-CN" altLang="en-US" b="1" dirty="0">
                  <a:solidFill>
                    <a:srgbClr val="FF0000"/>
                  </a:solidFill>
                </a:rPr>
                <a:t>？</a:t>
              </a:r>
            </a:p>
          </p:txBody>
        </p:sp>
      </p:grpSp>
      <p:grpSp>
        <p:nvGrpSpPr>
          <p:cNvPr id="3" name="组合 11">
            <a:extLst>
              <a:ext uri="{FF2B5EF4-FFF2-40B4-BE49-F238E27FC236}">
                <a16:creationId xmlns:a16="http://schemas.microsoft.com/office/drawing/2014/main" id="{730A40FC-7D8D-4575-8401-A7698AA3FE8D}"/>
              </a:ext>
            </a:extLst>
          </p:cNvPr>
          <p:cNvGrpSpPr/>
          <p:nvPr/>
        </p:nvGrpSpPr>
        <p:grpSpPr>
          <a:xfrm>
            <a:off x="611560" y="3140968"/>
            <a:ext cx="3848100" cy="2620894"/>
            <a:chOff x="723900" y="1663700"/>
            <a:chExt cx="3848100" cy="2620894"/>
          </a:xfrm>
        </p:grpSpPr>
        <p:grpSp>
          <p:nvGrpSpPr>
            <p:cNvPr id="9" name="组合 12">
              <a:extLst>
                <a:ext uri="{FF2B5EF4-FFF2-40B4-BE49-F238E27FC236}">
                  <a16:creationId xmlns:a16="http://schemas.microsoft.com/office/drawing/2014/main" id="{AEACAE9B-040D-4B83-AB68-EDE8C2CB4530}"/>
                </a:ext>
              </a:extLst>
            </p:cNvPr>
            <p:cNvGrpSpPr/>
            <p:nvPr/>
          </p:nvGrpSpPr>
          <p:grpSpPr>
            <a:xfrm>
              <a:off x="723900" y="1663700"/>
              <a:ext cx="3848100" cy="2620894"/>
              <a:chOff x="723900" y="1663700"/>
              <a:chExt cx="3848100" cy="2620894"/>
            </a:xfrm>
          </p:grpSpPr>
          <p:grpSp>
            <p:nvGrpSpPr>
              <p:cNvPr id="12" name="组合 16">
                <a:extLst>
                  <a:ext uri="{FF2B5EF4-FFF2-40B4-BE49-F238E27FC236}">
                    <a16:creationId xmlns:a16="http://schemas.microsoft.com/office/drawing/2014/main" id="{4B258A36-04F3-4B2E-A6EC-7DC8703082A6}"/>
                  </a:ext>
                </a:extLst>
              </p:cNvPr>
              <p:cNvGrpSpPr/>
              <p:nvPr/>
            </p:nvGrpSpPr>
            <p:grpSpPr>
              <a:xfrm>
                <a:off x="787400" y="1816100"/>
                <a:ext cx="3022600" cy="1587500"/>
                <a:chOff x="584200" y="2159000"/>
                <a:chExt cx="3606800" cy="1981200"/>
              </a:xfrm>
            </p:grpSpPr>
            <p:grpSp>
              <p:nvGrpSpPr>
                <p:cNvPr id="13" name="组合 19">
                  <a:extLst>
                    <a:ext uri="{FF2B5EF4-FFF2-40B4-BE49-F238E27FC236}">
                      <a16:creationId xmlns:a16="http://schemas.microsoft.com/office/drawing/2014/main" id="{848781A0-A3DF-461A-8115-A2D0DD1347F0}"/>
                    </a:ext>
                  </a:extLst>
                </p:cNvPr>
                <p:cNvGrpSpPr/>
                <p:nvPr/>
              </p:nvGrpSpPr>
              <p:grpSpPr>
                <a:xfrm>
                  <a:off x="1460500" y="2159000"/>
                  <a:ext cx="1663700" cy="863600"/>
                  <a:chOff x="1485900" y="2349500"/>
                  <a:chExt cx="1663700" cy="863600"/>
                </a:xfrm>
              </p:grpSpPr>
              <p:sp>
                <p:nvSpPr>
                  <p:cNvPr id="32" name="矩形 31">
                    <a:extLst>
                      <a:ext uri="{FF2B5EF4-FFF2-40B4-BE49-F238E27FC236}">
                        <a16:creationId xmlns:a16="http://schemas.microsoft.com/office/drawing/2014/main" id="{236551ED-0860-4B40-BCCE-0B57152455D5}"/>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a16="http://schemas.microsoft.com/office/drawing/2014/main" id="{2FCAC149-9CB0-4C1B-8284-0E92960C8F46}"/>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17" name="组合 20">
                  <a:extLst>
                    <a:ext uri="{FF2B5EF4-FFF2-40B4-BE49-F238E27FC236}">
                      <a16:creationId xmlns:a16="http://schemas.microsoft.com/office/drawing/2014/main" id="{2AB8DB24-7C3E-40FF-96A8-26867D30063F}"/>
                    </a:ext>
                  </a:extLst>
                </p:cNvPr>
                <p:cNvGrpSpPr/>
                <p:nvPr/>
              </p:nvGrpSpPr>
              <p:grpSpPr>
                <a:xfrm>
                  <a:off x="584200" y="3276600"/>
                  <a:ext cx="1663700" cy="863600"/>
                  <a:chOff x="1485900" y="2349500"/>
                  <a:chExt cx="1663700" cy="863600"/>
                </a:xfrm>
              </p:grpSpPr>
              <p:sp>
                <p:nvSpPr>
                  <p:cNvPr id="30" name="矩形 29">
                    <a:extLst>
                      <a:ext uri="{FF2B5EF4-FFF2-40B4-BE49-F238E27FC236}">
                        <a16:creationId xmlns:a16="http://schemas.microsoft.com/office/drawing/2014/main" id="{4C94F7D3-68C6-47CE-AF92-CF27329FAC3F}"/>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id="{4E011453-7FF3-4280-B386-2F790CD5DA53}"/>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20" name="组合 21">
                  <a:extLst>
                    <a:ext uri="{FF2B5EF4-FFF2-40B4-BE49-F238E27FC236}">
                      <a16:creationId xmlns:a16="http://schemas.microsoft.com/office/drawing/2014/main" id="{1A5F45F2-DD0A-4161-9BC1-F489C4B8959C}"/>
                    </a:ext>
                  </a:extLst>
                </p:cNvPr>
                <p:cNvGrpSpPr/>
                <p:nvPr/>
              </p:nvGrpSpPr>
              <p:grpSpPr>
                <a:xfrm>
                  <a:off x="2527300" y="3276600"/>
                  <a:ext cx="1663700" cy="863600"/>
                  <a:chOff x="1485900" y="2349500"/>
                  <a:chExt cx="1663700" cy="863600"/>
                </a:xfrm>
              </p:grpSpPr>
              <p:sp>
                <p:nvSpPr>
                  <p:cNvPr id="28" name="矩形 27">
                    <a:extLst>
                      <a:ext uri="{FF2B5EF4-FFF2-40B4-BE49-F238E27FC236}">
                        <a16:creationId xmlns:a16="http://schemas.microsoft.com/office/drawing/2014/main" id="{EA7E971D-7866-4C4B-9CA8-9CE5A9B41BB3}"/>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id="{242D17C5-9336-4B8D-8C94-B63C79BDFC3B}"/>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21" name="组合 22">
                  <a:extLst>
                    <a:ext uri="{FF2B5EF4-FFF2-40B4-BE49-F238E27FC236}">
                      <a16:creationId xmlns:a16="http://schemas.microsoft.com/office/drawing/2014/main" id="{A9E0B5B0-8CC5-4E65-AB38-BC165357A3B3}"/>
                    </a:ext>
                  </a:extLst>
                </p:cNvPr>
                <p:cNvGrpSpPr/>
                <p:nvPr/>
              </p:nvGrpSpPr>
              <p:grpSpPr>
                <a:xfrm>
                  <a:off x="1812175" y="3022600"/>
                  <a:ext cx="1579418" cy="254000"/>
                  <a:chOff x="1812175" y="3022600"/>
                  <a:chExt cx="1579418" cy="254000"/>
                </a:xfrm>
              </p:grpSpPr>
              <p:cxnSp>
                <p:nvCxnSpPr>
                  <p:cNvPr id="24" name="直接连接符 23">
                    <a:extLst>
                      <a:ext uri="{FF2B5EF4-FFF2-40B4-BE49-F238E27FC236}">
                        <a16:creationId xmlns:a16="http://schemas.microsoft.com/office/drawing/2014/main" id="{34E3B509-897A-446C-83BE-6C66CE16BF41}"/>
                      </a:ext>
                    </a:extLst>
                  </p:cNvPr>
                  <p:cNvCxnSpPr/>
                  <p:nvPr/>
                </p:nvCxnSpPr>
                <p:spPr>
                  <a:xfrm flipV="1">
                    <a:off x="1812175" y="3117273"/>
                    <a:ext cx="1579418" cy="83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直接连接符 24">
                    <a:extLst>
                      <a:ext uri="{FF2B5EF4-FFF2-40B4-BE49-F238E27FC236}">
                        <a16:creationId xmlns:a16="http://schemas.microsoft.com/office/drawing/2014/main" id="{57329C34-3C5E-4CF3-B215-8AF139463CC8}"/>
                      </a:ext>
                    </a:extLst>
                  </p:cNvPr>
                  <p:cNvCxnSpPr>
                    <a:stCxn id="33" idx="2"/>
                  </p:cNvCxnSpPr>
                  <p:nvPr/>
                </p:nvCxnSpPr>
                <p:spPr>
                  <a:xfrm>
                    <a:off x="2349500" y="3022600"/>
                    <a:ext cx="0" cy="102985"/>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直接连接符 25">
                    <a:extLst>
                      <a:ext uri="{FF2B5EF4-FFF2-40B4-BE49-F238E27FC236}">
                        <a16:creationId xmlns:a16="http://schemas.microsoft.com/office/drawing/2014/main" id="{BA92D62E-F082-4350-8834-7CA66CF312B7}"/>
                      </a:ext>
                    </a:extLst>
                  </p:cNvPr>
                  <p:cNvCxnSpPr/>
                  <p:nvPr/>
                </p:nvCxnSpPr>
                <p:spPr>
                  <a:xfrm>
                    <a:off x="1812175" y="3117273"/>
                    <a:ext cx="0" cy="159327"/>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直接连接符 26">
                    <a:extLst>
                      <a:ext uri="{FF2B5EF4-FFF2-40B4-BE49-F238E27FC236}">
                        <a16:creationId xmlns:a16="http://schemas.microsoft.com/office/drawing/2014/main" id="{31BB4B5A-0124-4843-A49A-C7EC679DBA44}"/>
                      </a:ext>
                    </a:extLst>
                  </p:cNvPr>
                  <p:cNvCxnSpPr/>
                  <p:nvPr/>
                </p:nvCxnSpPr>
                <p:spPr>
                  <a:xfrm>
                    <a:off x="3386053" y="3111729"/>
                    <a:ext cx="0" cy="159327"/>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8" name="矩形 17">
                <a:extLst>
                  <a:ext uri="{FF2B5EF4-FFF2-40B4-BE49-F238E27FC236}">
                    <a16:creationId xmlns:a16="http://schemas.microsoft.com/office/drawing/2014/main" id="{F34BB6C3-5B27-4C72-8641-8A662EF0FD3D}"/>
                  </a:ext>
                </a:extLst>
              </p:cNvPr>
              <p:cNvSpPr/>
              <p:nvPr/>
            </p:nvSpPr>
            <p:spPr>
              <a:xfrm>
                <a:off x="723900" y="1663700"/>
                <a:ext cx="3848100" cy="262089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79E67EED-B95C-4927-8DA0-D914F2F3BA85}"/>
                  </a:ext>
                </a:extLst>
              </p:cNvPr>
              <p:cNvSpPr txBox="1"/>
              <p:nvPr/>
            </p:nvSpPr>
            <p:spPr>
              <a:xfrm>
                <a:off x="3200400" y="1917863"/>
                <a:ext cx="1168400" cy="369332"/>
              </a:xfrm>
              <a:prstGeom prst="rect">
                <a:avLst/>
              </a:prstGeom>
              <a:noFill/>
            </p:spPr>
            <p:txBody>
              <a:bodyPr wrap="square" rtlCol="0">
                <a:spAutoFit/>
              </a:bodyPr>
              <a:lstStyle/>
              <a:p>
                <a:pPr algn="ctr"/>
                <a:r>
                  <a:rPr lang="zh-CN" altLang="en-US" b="1" dirty="0">
                    <a:solidFill>
                      <a:srgbClr val="0070C0"/>
                    </a:solidFill>
                  </a:rPr>
                  <a:t>合并报表</a:t>
                </a:r>
              </a:p>
            </p:txBody>
          </p:sp>
        </p:grpSp>
        <p:sp>
          <p:nvSpPr>
            <p:cNvPr id="14" name="文本框 13">
              <a:extLst>
                <a:ext uri="{FF2B5EF4-FFF2-40B4-BE49-F238E27FC236}">
                  <a16:creationId xmlns:a16="http://schemas.microsoft.com/office/drawing/2014/main" id="{F04FFB63-86FC-406B-8F18-AB68DBA2E224}"/>
                </a:ext>
              </a:extLst>
            </p:cNvPr>
            <p:cNvSpPr txBox="1"/>
            <p:nvPr/>
          </p:nvSpPr>
          <p:spPr>
            <a:xfrm>
              <a:off x="1587996" y="1898324"/>
              <a:ext cx="1323597" cy="584775"/>
            </a:xfrm>
            <a:prstGeom prst="rect">
              <a:avLst/>
            </a:prstGeom>
            <a:noFill/>
          </p:spPr>
          <p:txBody>
            <a:bodyPr wrap="square" rtlCol="0">
              <a:spAutoFit/>
            </a:bodyPr>
            <a:lstStyle/>
            <a:p>
              <a:pPr algn="ctr"/>
              <a:r>
                <a:rPr lang="zh-CN" altLang="en-US" sz="1600" dirty="0">
                  <a:solidFill>
                    <a:srgbClr val="0070C0"/>
                  </a:solidFill>
                </a:rPr>
                <a:t>母公司</a:t>
              </a:r>
              <a:endParaRPr lang="en-US" altLang="zh-CN" sz="1600" dirty="0">
                <a:solidFill>
                  <a:srgbClr val="0070C0"/>
                </a:solidFill>
              </a:endParaRPr>
            </a:p>
            <a:p>
              <a:pPr algn="ctr"/>
              <a:r>
                <a:rPr lang="zh-CN" altLang="en-US" sz="1600" dirty="0">
                  <a:solidFill>
                    <a:srgbClr val="0070C0"/>
                  </a:solidFill>
                </a:rPr>
                <a:t>（已执行）</a:t>
              </a:r>
            </a:p>
          </p:txBody>
        </p:sp>
        <p:sp>
          <p:nvSpPr>
            <p:cNvPr id="15" name="文本框 14">
              <a:extLst>
                <a:ext uri="{FF2B5EF4-FFF2-40B4-BE49-F238E27FC236}">
                  <a16:creationId xmlns:a16="http://schemas.microsoft.com/office/drawing/2014/main" id="{E077E9B3-52FB-45E9-91BF-5B5A55AC97A9}"/>
                </a:ext>
              </a:extLst>
            </p:cNvPr>
            <p:cNvSpPr txBox="1"/>
            <p:nvPr/>
          </p:nvSpPr>
          <p:spPr>
            <a:xfrm>
              <a:off x="800100" y="2800024"/>
              <a:ext cx="1460500" cy="584775"/>
            </a:xfrm>
            <a:prstGeom prst="rect">
              <a:avLst/>
            </a:prstGeom>
            <a:noFill/>
          </p:spPr>
          <p:txBody>
            <a:bodyPr wrap="square" rtlCol="0">
              <a:spAutoFit/>
            </a:bodyPr>
            <a:lstStyle/>
            <a:p>
              <a:pPr algn="ctr"/>
              <a:r>
                <a:rPr lang="zh-CN" altLang="en-US" sz="1600" dirty="0">
                  <a:solidFill>
                    <a:srgbClr val="0070C0"/>
                  </a:solidFill>
                </a:rPr>
                <a:t>子公司</a:t>
              </a:r>
              <a:endParaRPr lang="en-US" altLang="zh-CN" sz="1600" dirty="0">
                <a:solidFill>
                  <a:srgbClr val="0070C0"/>
                </a:solidFill>
              </a:endParaRPr>
            </a:p>
            <a:p>
              <a:pPr algn="ctr"/>
              <a:r>
                <a:rPr lang="zh-CN" altLang="en-US" sz="1600" dirty="0">
                  <a:solidFill>
                    <a:srgbClr val="0070C0"/>
                  </a:solidFill>
                </a:rPr>
                <a:t>（已执行）</a:t>
              </a:r>
            </a:p>
          </p:txBody>
        </p:sp>
        <p:sp>
          <p:nvSpPr>
            <p:cNvPr id="16" name="文本框 15">
              <a:extLst>
                <a:ext uri="{FF2B5EF4-FFF2-40B4-BE49-F238E27FC236}">
                  <a16:creationId xmlns:a16="http://schemas.microsoft.com/office/drawing/2014/main" id="{966E2EC7-33F9-4BA4-843D-2EF2B3245BC7}"/>
                </a:ext>
              </a:extLst>
            </p:cNvPr>
            <p:cNvSpPr txBox="1"/>
            <p:nvPr/>
          </p:nvSpPr>
          <p:spPr>
            <a:xfrm>
              <a:off x="2432587" y="2800024"/>
              <a:ext cx="1313913" cy="584775"/>
            </a:xfrm>
            <a:prstGeom prst="rect">
              <a:avLst/>
            </a:prstGeom>
            <a:noFill/>
          </p:spPr>
          <p:txBody>
            <a:bodyPr wrap="square" rtlCol="0">
              <a:spAutoFit/>
            </a:bodyPr>
            <a:lstStyle/>
            <a:p>
              <a:pPr algn="ctr"/>
              <a:r>
                <a:rPr lang="zh-CN" altLang="en-US" sz="1600" dirty="0">
                  <a:solidFill>
                    <a:srgbClr val="0070C0"/>
                  </a:solidFill>
                </a:rPr>
                <a:t>子公司</a:t>
              </a:r>
              <a:endParaRPr lang="en-US" altLang="zh-CN" sz="1600" dirty="0">
                <a:solidFill>
                  <a:srgbClr val="0070C0"/>
                </a:solidFill>
              </a:endParaRPr>
            </a:p>
            <a:p>
              <a:pPr algn="ctr"/>
              <a:r>
                <a:rPr lang="zh-CN" altLang="en-US" sz="1600" dirty="0">
                  <a:solidFill>
                    <a:srgbClr val="0070C0"/>
                  </a:solidFill>
                </a:rPr>
                <a:t>（未执行）</a:t>
              </a:r>
            </a:p>
          </p:txBody>
        </p:sp>
      </p:grpSp>
      <p:grpSp>
        <p:nvGrpSpPr>
          <p:cNvPr id="22" name="组合 33">
            <a:extLst>
              <a:ext uri="{FF2B5EF4-FFF2-40B4-BE49-F238E27FC236}">
                <a16:creationId xmlns:a16="http://schemas.microsoft.com/office/drawing/2014/main" id="{B4BF3CA7-7B53-4398-AED5-8CC6E687B6A6}"/>
              </a:ext>
            </a:extLst>
          </p:cNvPr>
          <p:cNvGrpSpPr/>
          <p:nvPr/>
        </p:nvGrpSpPr>
        <p:grpSpPr>
          <a:xfrm>
            <a:off x="8093246" y="4074072"/>
            <a:ext cx="290715" cy="383377"/>
            <a:chOff x="4356099" y="3108959"/>
            <a:chExt cx="290715" cy="383377"/>
          </a:xfrm>
        </p:grpSpPr>
        <p:sp>
          <p:nvSpPr>
            <p:cNvPr id="35" name="椭圆 34">
              <a:extLst>
                <a:ext uri="{FF2B5EF4-FFF2-40B4-BE49-F238E27FC236}">
                  <a16:creationId xmlns:a16="http://schemas.microsoft.com/office/drawing/2014/main" id="{1D306A3A-F266-4263-9EE9-9E10079177F9}"/>
                </a:ext>
              </a:extLst>
            </p:cNvPr>
            <p:cNvSpPr/>
            <p:nvPr/>
          </p:nvSpPr>
          <p:spPr>
            <a:xfrm>
              <a:off x="4356099" y="3142212"/>
              <a:ext cx="290715" cy="30087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id="{09D2DAD2-6F2C-4E77-84AD-C1E97B47643F}"/>
                </a:ext>
              </a:extLst>
            </p:cNvPr>
            <p:cNvSpPr txBox="1"/>
            <p:nvPr/>
          </p:nvSpPr>
          <p:spPr>
            <a:xfrm>
              <a:off x="4455626" y="3108959"/>
              <a:ext cx="157940" cy="383377"/>
            </a:xfrm>
            <a:prstGeom prst="rect">
              <a:avLst/>
            </a:prstGeom>
            <a:noFill/>
          </p:spPr>
          <p:txBody>
            <a:bodyPr wrap="square" rtlCol="0">
              <a:spAutoFit/>
            </a:bodyPr>
            <a:lstStyle/>
            <a:p>
              <a:pPr algn="ctr"/>
              <a:r>
                <a:rPr lang="zh-CN" altLang="en-US" b="1" dirty="0">
                  <a:solidFill>
                    <a:srgbClr val="FF0000"/>
                  </a:solidFill>
                </a:rPr>
                <a:t>？</a:t>
              </a:r>
            </a:p>
          </p:txBody>
        </p:sp>
      </p:grpSp>
      <p:grpSp>
        <p:nvGrpSpPr>
          <p:cNvPr id="23" name="组合 36">
            <a:extLst>
              <a:ext uri="{FF2B5EF4-FFF2-40B4-BE49-F238E27FC236}">
                <a16:creationId xmlns:a16="http://schemas.microsoft.com/office/drawing/2014/main" id="{B446B7D6-1497-40C8-80FC-B3AD225ACC25}"/>
              </a:ext>
            </a:extLst>
          </p:cNvPr>
          <p:cNvGrpSpPr/>
          <p:nvPr/>
        </p:nvGrpSpPr>
        <p:grpSpPr>
          <a:xfrm>
            <a:off x="4878760" y="3140968"/>
            <a:ext cx="3848100" cy="2620894"/>
            <a:chOff x="4991100" y="1663700"/>
            <a:chExt cx="3848100" cy="2620894"/>
          </a:xfrm>
        </p:grpSpPr>
        <p:sp>
          <p:nvSpPr>
            <p:cNvPr id="38" name="矩形 37">
              <a:extLst>
                <a:ext uri="{FF2B5EF4-FFF2-40B4-BE49-F238E27FC236}">
                  <a16:creationId xmlns:a16="http://schemas.microsoft.com/office/drawing/2014/main" id="{1CB5AEDD-98A5-43C0-8243-129C9F340CB2}"/>
                </a:ext>
              </a:extLst>
            </p:cNvPr>
            <p:cNvSpPr/>
            <p:nvPr/>
          </p:nvSpPr>
          <p:spPr>
            <a:xfrm>
              <a:off x="4991100" y="1663700"/>
              <a:ext cx="3848100" cy="262089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nvGrpSpPr>
            <p:cNvPr id="34" name="组合 38">
              <a:extLst>
                <a:ext uri="{FF2B5EF4-FFF2-40B4-BE49-F238E27FC236}">
                  <a16:creationId xmlns:a16="http://schemas.microsoft.com/office/drawing/2014/main" id="{0E6968E6-4DF7-4A79-8AFE-ACC1A647167A}"/>
                </a:ext>
              </a:extLst>
            </p:cNvPr>
            <p:cNvGrpSpPr/>
            <p:nvPr/>
          </p:nvGrpSpPr>
          <p:grpSpPr>
            <a:xfrm>
              <a:off x="5054600" y="1816100"/>
              <a:ext cx="3581400" cy="1587500"/>
              <a:chOff x="5054600" y="1816100"/>
              <a:chExt cx="3581400" cy="1587500"/>
            </a:xfrm>
          </p:grpSpPr>
          <p:sp>
            <p:nvSpPr>
              <p:cNvPr id="40" name="文本框 39">
                <a:extLst>
                  <a:ext uri="{FF2B5EF4-FFF2-40B4-BE49-F238E27FC236}">
                    <a16:creationId xmlns:a16="http://schemas.microsoft.com/office/drawing/2014/main" id="{D267DBB3-4FEF-4BBA-8292-478F0BA3A7F3}"/>
                  </a:ext>
                </a:extLst>
              </p:cNvPr>
              <p:cNvSpPr txBox="1"/>
              <p:nvPr/>
            </p:nvSpPr>
            <p:spPr>
              <a:xfrm>
                <a:off x="7467600" y="1917863"/>
                <a:ext cx="1168400" cy="369332"/>
              </a:xfrm>
              <a:prstGeom prst="rect">
                <a:avLst/>
              </a:prstGeom>
              <a:noFill/>
            </p:spPr>
            <p:txBody>
              <a:bodyPr wrap="square" rtlCol="0">
                <a:spAutoFit/>
              </a:bodyPr>
              <a:lstStyle/>
              <a:p>
                <a:pPr algn="ctr"/>
                <a:r>
                  <a:rPr lang="zh-CN" altLang="en-US" b="1" dirty="0">
                    <a:solidFill>
                      <a:srgbClr val="0070C0"/>
                    </a:solidFill>
                  </a:rPr>
                  <a:t>合并报表</a:t>
                </a:r>
              </a:p>
            </p:txBody>
          </p:sp>
          <p:grpSp>
            <p:nvGrpSpPr>
              <p:cNvPr id="37" name="组合 40">
                <a:extLst>
                  <a:ext uri="{FF2B5EF4-FFF2-40B4-BE49-F238E27FC236}">
                    <a16:creationId xmlns:a16="http://schemas.microsoft.com/office/drawing/2014/main" id="{5E4C618D-C34A-4E05-B184-36612A433598}"/>
                  </a:ext>
                </a:extLst>
              </p:cNvPr>
              <p:cNvGrpSpPr/>
              <p:nvPr/>
            </p:nvGrpSpPr>
            <p:grpSpPr>
              <a:xfrm>
                <a:off x="5054600" y="1816100"/>
                <a:ext cx="3022600" cy="1587500"/>
                <a:chOff x="5054600" y="1816100"/>
                <a:chExt cx="3022600" cy="1587500"/>
              </a:xfrm>
            </p:grpSpPr>
            <p:grpSp>
              <p:nvGrpSpPr>
                <p:cNvPr id="39" name="组合 41">
                  <a:extLst>
                    <a:ext uri="{FF2B5EF4-FFF2-40B4-BE49-F238E27FC236}">
                      <a16:creationId xmlns:a16="http://schemas.microsoft.com/office/drawing/2014/main" id="{038BD5C0-A21B-4FA1-9736-92B5D860C91E}"/>
                    </a:ext>
                  </a:extLst>
                </p:cNvPr>
                <p:cNvGrpSpPr/>
                <p:nvPr/>
              </p:nvGrpSpPr>
              <p:grpSpPr>
                <a:xfrm>
                  <a:off x="5054600" y="1816100"/>
                  <a:ext cx="3022600" cy="1587500"/>
                  <a:chOff x="584200" y="2159000"/>
                  <a:chExt cx="3606800" cy="1981200"/>
                </a:xfrm>
              </p:grpSpPr>
              <p:grpSp>
                <p:nvGrpSpPr>
                  <p:cNvPr id="41" name="组合 45">
                    <a:extLst>
                      <a:ext uri="{FF2B5EF4-FFF2-40B4-BE49-F238E27FC236}">
                        <a16:creationId xmlns:a16="http://schemas.microsoft.com/office/drawing/2014/main" id="{42327194-F2BC-4842-9C2A-BE8F32AFB580}"/>
                      </a:ext>
                    </a:extLst>
                  </p:cNvPr>
                  <p:cNvGrpSpPr/>
                  <p:nvPr/>
                </p:nvGrpSpPr>
                <p:grpSpPr>
                  <a:xfrm>
                    <a:off x="1460500" y="2159000"/>
                    <a:ext cx="1663700" cy="863600"/>
                    <a:chOff x="1485900" y="2349500"/>
                    <a:chExt cx="1663700" cy="863600"/>
                  </a:xfrm>
                </p:grpSpPr>
                <p:sp>
                  <p:nvSpPr>
                    <p:cNvPr id="58" name="矩形 57">
                      <a:extLst>
                        <a:ext uri="{FF2B5EF4-FFF2-40B4-BE49-F238E27FC236}">
                          <a16:creationId xmlns:a16="http://schemas.microsoft.com/office/drawing/2014/main" id="{CE6E742D-CF8B-4CA3-911F-888C88B6DD53}"/>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a16="http://schemas.microsoft.com/office/drawing/2014/main" id="{6D591EFB-7EDF-48E8-AA27-F8A669B9DD89}"/>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42" name="组合 46">
                    <a:extLst>
                      <a:ext uri="{FF2B5EF4-FFF2-40B4-BE49-F238E27FC236}">
                        <a16:creationId xmlns:a16="http://schemas.microsoft.com/office/drawing/2014/main" id="{2DE0B930-83AF-47F3-B306-B9E68B6E92BF}"/>
                      </a:ext>
                    </a:extLst>
                  </p:cNvPr>
                  <p:cNvGrpSpPr/>
                  <p:nvPr/>
                </p:nvGrpSpPr>
                <p:grpSpPr>
                  <a:xfrm>
                    <a:off x="584200" y="3276600"/>
                    <a:ext cx="1663700" cy="863600"/>
                    <a:chOff x="1485900" y="2349500"/>
                    <a:chExt cx="1663700" cy="863600"/>
                  </a:xfrm>
                </p:grpSpPr>
                <p:sp>
                  <p:nvSpPr>
                    <p:cNvPr id="56" name="矩形 55">
                      <a:extLst>
                        <a:ext uri="{FF2B5EF4-FFF2-40B4-BE49-F238E27FC236}">
                          <a16:creationId xmlns:a16="http://schemas.microsoft.com/office/drawing/2014/main" id="{FA1F2810-0A02-428E-BCFD-7A47242C3034}"/>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7" name="矩形 56">
                      <a:extLst>
                        <a:ext uri="{FF2B5EF4-FFF2-40B4-BE49-F238E27FC236}">
                          <a16:creationId xmlns:a16="http://schemas.microsoft.com/office/drawing/2014/main" id="{F0B97EDD-115B-4452-8F61-160A1E201F5C}"/>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46" name="组合 47">
                    <a:extLst>
                      <a:ext uri="{FF2B5EF4-FFF2-40B4-BE49-F238E27FC236}">
                        <a16:creationId xmlns:a16="http://schemas.microsoft.com/office/drawing/2014/main" id="{E3DB7F9A-EA23-4541-A522-57F98E252767}"/>
                      </a:ext>
                    </a:extLst>
                  </p:cNvPr>
                  <p:cNvGrpSpPr/>
                  <p:nvPr/>
                </p:nvGrpSpPr>
                <p:grpSpPr>
                  <a:xfrm>
                    <a:off x="2527300" y="3276600"/>
                    <a:ext cx="1663700" cy="863600"/>
                    <a:chOff x="1485900" y="2349500"/>
                    <a:chExt cx="1663700" cy="863600"/>
                  </a:xfrm>
                </p:grpSpPr>
                <p:sp>
                  <p:nvSpPr>
                    <p:cNvPr id="54" name="矩形 53">
                      <a:extLst>
                        <a:ext uri="{FF2B5EF4-FFF2-40B4-BE49-F238E27FC236}">
                          <a16:creationId xmlns:a16="http://schemas.microsoft.com/office/drawing/2014/main" id="{F459E88F-5048-4CD4-B947-FA0DB74EB5E7}"/>
                        </a:ext>
                      </a:extLst>
                    </p:cNvPr>
                    <p:cNvSpPr/>
                    <p:nvPr/>
                  </p:nvSpPr>
                  <p:spPr>
                    <a:xfrm>
                      <a:off x="1485900" y="2349500"/>
                      <a:ext cx="1549400" cy="736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a16="http://schemas.microsoft.com/office/drawing/2014/main" id="{64DA3CA5-E436-4F1B-8E73-0C97D5C9E4EE}"/>
                        </a:ext>
                      </a:extLst>
                    </p:cNvPr>
                    <p:cNvSpPr/>
                    <p:nvPr/>
                  </p:nvSpPr>
                  <p:spPr>
                    <a:xfrm>
                      <a:off x="1600200" y="2476500"/>
                      <a:ext cx="1549400" cy="7366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47" name="组合 48">
                    <a:extLst>
                      <a:ext uri="{FF2B5EF4-FFF2-40B4-BE49-F238E27FC236}">
                        <a16:creationId xmlns:a16="http://schemas.microsoft.com/office/drawing/2014/main" id="{82498A01-2A83-4790-BE84-D4D96D00482E}"/>
                      </a:ext>
                    </a:extLst>
                  </p:cNvPr>
                  <p:cNvGrpSpPr/>
                  <p:nvPr/>
                </p:nvGrpSpPr>
                <p:grpSpPr>
                  <a:xfrm>
                    <a:off x="1812175" y="3022600"/>
                    <a:ext cx="1579418" cy="254000"/>
                    <a:chOff x="1812175" y="3022600"/>
                    <a:chExt cx="1579418" cy="254000"/>
                  </a:xfrm>
                </p:grpSpPr>
                <p:cxnSp>
                  <p:nvCxnSpPr>
                    <p:cNvPr id="50" name="直接连接符 49">
                      <a:extLst>
                        <a:ext uri="{FF2B5EF4-FFF2-40B4-BE49-F238E27FC236}">
                          <a16:creationId xmlns:a16="http://schemas.microsoft.com/office/drawing/2014/main" id="{41436F75-2D37-4F77-8805-E2DABA1DCBEF}"/>
                        </a:ext>
                      </a:extLst>
                    </p:cNvPr>
                    <p:cNvCxnSpPr/>
                    <p:nvPr/>
                  </p:nvCxnSpPr>
                  <p:spPr>
                    <a:xfrm flipV="1">
                      <a:off x="1812175" y="3117273"/>
                      <a:ext cx="1579418" cy="8312"/>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直接连接符 50">
                      <a:extLst>
                        <a:ext uri="{FF2B5EF4-FFF2-40B4-BE49-F238E27FC236}">
                          <a16:creationId xmlns:a16="http://schemas.microsoft.com/office/drawing/2014/main" id="{717D5D2C-F622-4CB9-829E-E1B563D0CF8A}"/>
                        </a:ext>
                      </a:extLst>
                    </p:cNvPr>
                    <p:cNvCxnSpPr>
                      <a:stCxn id="59" idx="2"/>
                    </p:cNvCxnSpPr>
                    <p:nvPr/>
                  </p:nvCxnSpPr>
                  <p:spPr>
                    <a:xfrm>
                      <a:off x="2349500" y="3022600"/>
                      <a:ext cx="0" cy="102985"/>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直接连接符 51">
                      <a:extLst>
                        <a:ext uri="{FF2B5EF4-FFF2-40B4-BE49-F238E27FC236}">
                          <a16:creationId xmlns:a16="http://schemas.microsoft.com/office/drawing/2014/main" id="{C36C74D6-395E-4C31-824F-3452A2706A5F}"/>
                        </a:ext>
                      </a:extLst>
                    </p:cNvPr>
                    <p:cNvCxnSpPr/>
                    <p:nvPr/>
                  </p:nvCxnSpPr>
                  <p:spPr>
                    <a:xfrm>
                      <a:off x="1812175" y="3117273"/>
                      <a:ext cx="0" cy="159327"/>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直接连接符 52">
                      <a:extLst>
                        <a:ext uri="{FF2B5EF4-FFF2-40B4-BE49-F238E27FC236}">
                          <a16:creationId xmlns:a16="http://schemas.microsoft.com/office/drawing/2014/main" id="{FF1FA901-7E45-44EE-84BB-FB8C163BD57D}"/>
                        </a:ext>
                      </a:extLst>
                    </p:cNvPr>
                    <p:cNvCxnSpPr/>
                    <p:nvPr/>
                  </p:nvCxnSpPr>
                  <p:spPr>
                    <a:xfrm>
                      <a:off x="3386053" y="3111729"/>
                      <a:ext cx="0" cy="159327"/>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43" name="文本框 42">
                  <a:extLst>
                    <a:ext uri="{FF2B5EF4-FFF2-40B4-BE49-F238E27FC236}">
                      <a16:creationId xmlns:a16="http://schemas.microsoft.com/office/drawing/2014/main" id="{949E46E2-8C88-4DBD-BB52-E4498E056F44}"/>
                    </a:ext>
                  </a:extLst>
                </p:cNvPr>
                <p:cNvSpPr txBox="1"/>
                <p:nvPr/>
              </p:nvSpPr>
              <p:spPr>
                <a:xfrm>
                  <a:off x="5788160" y="1898324"/>
                  <a:ext cx="1298440" cy="584775"/>
                </a:xfrm>
                <a:prstGeom prst="rect">
                  <a:avLst/>
                </a:prstGeom>
                <a:noFill/>
              </p:spPr>
              <p:txBody>
                <a:bodyPr wrap="square" rtlCol="0">
                  <a:spAutoFit/>
                </a:bodyPr>
                <a:lstStyle/>
                <a:p>
                  <a:pPr algn="ctr"/>
                  <a:r>
                    <a:rPr lang="zh-CN" altLang="en-US" sz="1600" dirty="0">
                      <a:solidFill>
                        <a:srgbClr val="0070C0"/>
                      </a:solidFill>
                    </a:rPr>
                    <a:t>母公司</a:t>
                  </a:r>
                  <a:endParaRPr lang="en-US" altLang="zh-CN" sz="1600" dirty="0">
                    <a:solidFill>
                      <a:srgbClr val="0070C0"/>
                    </a:solidFill>
                  </a:endParaRPr>
                </a:p>
                <a:p>
                  <a:pPr algn="ctr"/>
                  <a:r>
                    <a:rPr lang="zh-CN" altLang="en-US" sz="1600" dirty="0">
                      <a:solidFill>
                        <a:srgbClr val="0070C0"/>
                      </a:solidFill>
                    </a:rPr>
                    <a:t>（未执行）</a:t>
                  </a:r>
                </a:p>
              </p:txBody>
            </p:sp>
            <p:sp>
              <p:nvSpPr>
                <p:cNvPr id="44" name="文本框 43">
                  <a:extLst>
                    <a:ext uri="{FF2B5EF4-FFF2-40B4-BE49-F238E27FC236}">
                      <a16:creationId xmlns:a16="http://schemas.microsoft.com/office/drawing/2014/main" id="{81F93DE5-BCB5-4A97-8E0D-902F766C7512}"/>
                    </a:ext>
                  </a:extLst>
                </p:cNvPr>
                <p:cNvSpPr txBox="1"/>
                <p:nvPr/>
              </p:nvSpPr>
              <p:spPr>
                <a:xfrm>
                  <a:off x="5204203" y="2800024"/>
                  <a:ext cx="1323597" cy="584775"/>
                </a:xfrm>
                <a:prstGeom prst="rect">
                  <a:avLst/>
                </a:prstGeom>
                <a:noFill/>
              </p:spPr>
              <p:txBody>
                <a:bodyPr wrap="square" rtlCol="0">
                  <a:spAutoFit/>
                </a:bodyPr>
                <a:lstStyle/>
                <a:p>
                  <a:pPr algn="ctr"/>
                  <a:r>
                    <a:rPr lang="zh-CN" altLang="en-US" sz="1600" dirty="0">
                      <a:solidFill>
                        <a:srgbClr val="0070C0"/>
                      </a:solidFill>
                    </a:rPr>
                    <a:t>子公司</a:t>
                  </a:r>
                  <a:endParaRPr lang="en-US" altLang="zh-CN" sz="1600" dirty="0">
                    <a:solidFill>
                      <a:srgbClr val="0070C0"/>
                    </a:solidFill>
                  </a:endParaRPr>
                </a:p>
                <a:p>
                  <a:pPr algn="ctr"/>
                  <a:r>
                    <a:rPr lang="zh-CN" altLang="en-US" sz="1600" dirty="0">
                      <a:solidFill>
                        <a:srgbClr val="0070C0"/>
                      </a:solidFill>
                    </a:rPr>
                    <a:t>（未执行）</a:t>
                  </a:r>
                </a:p>
              </p:txBody>
            </p:sp>
            <p:sp>
              <p:nvSpPr>
                <p:cNvPr id="45" name="文本框 44">
                  <a:extLst>
                    <a:ext uri="{FF2B5EF4-FFF2-40B4-BE49-F238E27FC236}">
                      <a16:creationId xmlns:a16="http://schemas.microsoft.com/office/drawing/2014/main" id="{DD99E794-C3BA-4488-9956-28CDF70C2702}"/>
                    </a:ext>
                  </a:extLst>
                </p:cNvPr>
                <p:cNvSpPr txBox="1"/>
                <p:nvPr/>
              </p:nvSpPr>
              <p:spPr>
                <a:xfrm>
                  <a:off x="6772141" y="2800024"/>
                  <a:ext cx="1241560" cy="584775"/>
                </a:xfrm>
                <a:prstGeom prst="rect">
                  <a:avLst/>
                </a:prstGeom>
                <a:noFill/>
              </p:spPr>
              <p:txBody>
                <a:bodyPr wrap="square" rtlCol="0">
                  <a:spAutoFit/>
                </a:bodyPr>
                <a:lstStyle/>
                <a:p>
                  <a:pPr algn="ctr"/>
                  <a:r>
                    <a:rPr lang="zh-CN" altLang="en-US" sz="1600" dirty="0">
                      <a:solidFill>
                        <a:srgbClr val="0070C0"/>
                      </a:solidFill>
                    </a:rPr>
                    <a:t>子公司</a:t>
                  </a:r>
                  <a:endParaRPr lang="en-US" altLang="zh-CN" sz="1600" dirty="0">
                    <a:solidFill>
                      <a:srgbClr val="0070C0"/>
                    </a:solidFill>
                  </a:endParaRPr>
                </a:p>
                <a:p>
                  <a:pPr algn="ctr"/>
                  <a:r>
                    <a:rPr lang="zh-CN" altLang="en-US" sz="1600" dirty="0">
                      <a:solidFill>
                        <a:srgbClr val="0070C0"/>
                      </a:solidFill>
                    </a:rPr>
                    <a:t>（已执行）</a:t>
                  </a:r>
                </a:p>
              </p:txBody>
            </p:sp>
          </p:grpSp>
        </p:grpSp>
      </p:grpSp>
      <p:grpSp>
        <p:nvGrpSpPr>
          <p:cNvPr id="48" name="组合 59">
            <a:extLst>
              <a:ext uri="{FF2B5EF4-FFF2-40B4-BE49-F238E27FC236}">
                <a16:creationId xmlns:a16="http://schemas.microsoft.com/office/drawing/2014/main" id="{0EE8D60D-DA6D-487B-86DF-0C91FA74B8EC}"/>
              </a:ext>
            </a:extLst>
          </p:cNvPr>
          <p:cNvGrpSpPr/>
          <p:nvPr/>
        </p:nvGrpSpPr>
        <p:grpSpPr>
          <a:xfrm>
            <a:off x="3811960" y="5101596"/>
            <a:ext cx="285213" cy="338554"/>
            <a:chOff x="3429000" y="4564128"/>
            <a:chExt cx="285213" cy="338554"/>
          </a:xfrm>
        </p:grpSpPr>
        <p:sp>
          <p:nvSpPr>
            <p:cNvPr id="61" name="矩形 60">
              <a:extLst>
                <a:ext uri="{FF2B5EF4-FFF2-40B4-BE49-F238E27FC236}">
                  <a16:creationId xmlns:a16="http://schemas.microsoft.com/office/drawing/2014/main" id="{E6F577A0-EB37-4EFD-985B-679907F5C51A}"/>
                </a:ext>
              </a:extLst>
            </p:cNvPr>
            <p:cNvSpPr/>
            <p:nvPr/>
          </p:nvSpPr>
          <p:spPr>
            <a:xfrm>
              <a:off x="3429000" y="4572000"/>
              <a:ext cx="285213" cy="31750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2" name="文本框 61">
              <a:extLst>
                <a:ext uri="{FF2B5EF4-FFF2-40B4-BE49-F238E27FC236}">
                  <a16:creationId xmlns:a16="http://schemas.microsoft.com/office/drawing/2014/main" id="{475C0C52-3375-4A9E-A177-1055FCB72BCB}"/>
                </a:ext>
              </a:extLst>
            </p:cNvPr>
            <p:cNvSpPr txBox="1"/>
            <p:nvPr/>
          </p:nvSpPr>
          <p:spPr>
            <a:xfrm>
              <a:off x="3479802" y="4564128"/>
              <a:ext cx="203198" cy="338554"/>
            </a:xfrm>
            <a:prstGeom prst="rect">
              <a:avLst/>
            </a:prstGeom>
            <a:noFill/>
          </p:spPr>
          <p:txBody>
            <a:bodyPr wrap="square" rtlCol="0">
              <a:spAutoFit/>
            </a:bodyPr>
            <a:lstStyle/>
            <a:p>
              <a:pPr algn="ctr"/>
              <a:r>
                <a:rPr lang="zh-CN" altLang="en-US" sz="1600" dirty="0">
                  <a:solidFill>
                    <a:schemeClr val="bg1"/>
                  </a:solidFill>
                </a:rPr>
                <a:t>√</a:t>
              </a:r>
            </a:p>
          </p:txBody>
        </p:sp>
      </p:grpSp>
      <p:grpSp>
        <p:nvGrpSpPr>
          <p:cNvPr id="49" name="组合 62">
            <a:extLst>
              <a:ext uri="{FF2B5EF4-FFF2-40B4-BE49-F238E27FC236}">
                <a16:creationId xmlns:a16="http://schemas.microsoft.com/office/drawing/2014/main" id="{A78AD528-D258-4A67-94CE-583F5CD683D7}"/>
              </a:ext>
            </a:extLst>
          </p:cNvPr>
          <p:cNvGrpSpPr/>
          <p:nvPr/>
        </p:nvGrpSpPr>
        <p:grpSpPr>
          <a:xfrm>
            <a:off x="6986960" y="4923796"/>
            <a:ext cx="285213" cy="338554"/>
            <a:chOff x="3429000" y="4564128"/>
            <a:chExt cx="285213" cy="338554"/>
          </a:xfrm>
        </p:grpSpPr>
        <p:sp>
          <p:nvSpPr>
            <p:cNvPr id="64" name="矩形 63">
              <a:extLst>
                <a:ext uri="{FF2B5EF4-FFF2-40B4-BE49-F238E27FC236}">
                  <a16:creationId xmlns:a16="http://schemas.microsoft.com/office/drawing/2014/main" id="{20A247AA-FB52-49ED-95CB-2C65F1BB908F}"/>
                </a:ext>
              </a:extLst>
            </p:cNvPr>
            <p:cNvSpPr/>
            <p:nvPr/>
          </p:nvSpPr>
          <p:spPr>
            <a:xfrm>
              <a:off x="3429000" y="4572000"/>
              <a:ext cx="285213" cy="31750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a16="http://schemas.microsoft.com/office/drawing/2014/main" id="{FB48FCD1-66B5-4CC3-833C-4BAC78537C8E}"/>
                </a:ext>
              </a:extLst>
            </p:cNvPr>
            <p:cNvSpPr txBox="1"/>
            <p:nvPr/>
          </p:nvSpPr>
          <p:spPr>
            <a:xfrm>
              <a:off x="3479802" y="4564128"/>
              <a:ext cx="203198" cy="338554"/>
            </a:xfrm>
            <a:prstGeom prst="rect">
              <a:avLst/>
            </a:prstGeom>
            <a:noFill/>
          </p:spPr>
          <p:txBody>
            <a:bodyPr wrap="square" rtlCol="0">
              <a:spAutoFit/>
            </a:bodyPr>
            <a:lstStyle/>
            <a:p>
              <a:pPr algn="ctr"/>
              <a:r>
                <a:rPr lang="zh-CN" altLang="en-US" sz="1600" dirty="0">
                  <a:solidFill>
                    <a:schemeClr val="bg1"/>
                  </a:solidFill>
                </a:rPr>
                <a:t>√</a:t>
              </a:r>
            </a:p>
          </p:txBody>
        </p:sp>
      </p:grpSp>
      <p:grpSp>
        <p:nvGrpSpPr>
          <p:cNvPr id="60" name="组合 65">
            <a:extLst>
              <a:ext uri="{FF2B5EF4-FFF2-40B4-BE49-F238E27FC236}">
                <a16:creationId xmlns:a16="http://schemas.microsoft.com/office/drawing/2014/main" id="{15193DB3-1CAE-4547-B054-6C8B36149544}"/>
              </a:ext>
            </a:extLst>
          </p:cNvPr>
          <p:cNvGrpSpPr/>
          <p:nvPr/>
        </p:nvGrpSpPr>
        <p:grpSpPr>
          <a:xfrm>
            <a:off x="6986960" y="5266696"/>
            <a:ext cx="285213" cy="338554"/>
            <a:chOff x="3429000" y="4564128"/>
            <a:chExt cx="285213" cy="338554"/>
          </a:xfrm>
        </p:grpSpPr>
        <p:sp>
          <p:nvSpPr>
            <p:cNvPr id="67" name="矩形 66">
              <a:extLst>
                <a:ext uri="{FF2B5EF4-FFF2-40B4-BE49-F238E27FC236}">
                  <a16:creationId xmlns:a16="http://schemas.microsoft.com/office/drawing/2014/main" id="{0EE4F927-6E5D-48FC-8A94-40E355F761BF}"/>
                </a:ext>
              </a:extLst>
            </p:cNvPr>
            <p:cNvSpPr/>
            <p:nvPr/>
          </p:nvSpPr>
          <p:spPr>
            <a:xfrm>
              <a:off x="3429000" y="4572000"/>
              <a:ext cx="285213" cy="31750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8" name="文本框 67">
              <a:extLst>
                <a:ext uri="{FF2B5EF4-FFF2-40B4-BE49-F238E27FC236}">
                  <a16:creationId xmlns:a16="http://schemas.microsoft.com/office/drawing/2014/main" id="{B99E13D3-857F-499C-B3AA-DDE241121BFA}"/>
                </a:ext>
              </a:extLst>
            </p:cNvPr>
            <p:cNvSpPr txBox="1"/>
            <p:nvPr/>
          </p:nvSpPr>
          <p:spPr>
            <a:xfrm>
              <a:off x="3479802" y="4564128"/>
              <a:ext cx="203198" cy="338554"/>
            </a:xfrm>
            <a:prstGeom prst="rect">
              <a:avLst/>
            </a:prstGeom>
            <a:noFill/>
          </p:spPr>
          <p:txBody>
            <a:bodyPr wrap="square" rtlCol="0">
              <a:spAutoFit/>
            </a:bodyPr>
            <a:lstStyle/>
            <a:p>
              <a:pPr algn="ctr"/>
              <a:r>
                <a:rPr lang="zh-CN" altLang="en-US" sz="1600" dirty="0">
                  <a:solidFill>
                    <a:schemeClr val="bg1"/>
                  </a:solidFill>
                </a:rPr>
                <a:t>√</a:t>
              </a:r>
            </a:p>
          </p:txBody>
        </p:sp>
      </p:grpSp>
      <p:sp>
        <p:nvSpPr>
          <p:cNvPr id="69" name="矩形 68">
            <a:extLst>
              <a:ext uri="{FF2B5EF4-FFF2-40B4-BE49-F238E27FC236}">
                <a16:creationId xmlns:a16="http://schemas.microsoft.com/office/drawing/2014/main" id="{8FBA664F-3B45-4E5F-8910-3920BB3FBD63}"/>
              </a:ext>
            </a:extLst>
          </p:cNvPr>
          <p:cNvSpPr/>
          <p:nvPr/>
        </p:nvSpPr>
        <p:spPr>
          <a:xfrm>
            <a:off x="2548250" y="5132160"/>
            <a:ext cx="1261884" cy="297517"/>
          </a:xfrm>
          <a:prstGeom prst="rect">
            <a:avLst/>
          </a:prstGeom>
        </p:spPr>
        <p:txBody>
          <a:bodyPr wrap="none">
            <a:spAutoFit/>
          </a:bodyPr>
          <a:lstStyle/>
          <a:p>
            <a:pPr>
              <a:lnSpc>
                <a:spcPts val="1600"/>
              </a:lnSpc>
              <a:tabLst>
                <a:tab pos="63500" algn="l"/>
                <a:tab pos="88900" algn="l"/>
              </a:tabLst>
            </a:pPr>
            <a:r>
              <a:rPr lang="en-US" altLang="zh-CN" sz="1400" dirty="0" err="1">
                <a:solidFill>
                  <a:srgbClr val="0070C0"/>
                </a:solidFill>
                <a:latin typeface="黑体" pitchFamily="18" charset="0"/>
                <a:cs typeface="黑体" pitchFamily="18" charset="0"/>
              </a:rPr>
              <a:t>调整为新准则</a:t>
            </a:r>
            <a:endParaRPr lang="en-US" altLang="zh-CN" sz="1400" dirty="0">
              <a:solidFill>
                <a:srgbClr val="0070C0"/>
              </a:solidFill>
              <a:latin typeface="黑体" pitchFamily="18" charset="0"/>
              <a:cs typeface="黑体" pitchFamily="18" charset="0"/>
            </a:endParaRPr>
          </a:p>
        </p:txBody>
      </p:sp>
      <p:sp>
        <p:nvSpPr>
          <p:cNvPr id="70" name="矩形 69">
            <a:extLst>
              <a:ext uri="{FF2B5EF4-FFF2-40B4-BE49-F238E27FC236}">
                <a16:creationId xmlns:a16="http://schemas.microsoft.com/office/drawing/2014/main" id="{47A1AD07-A0B9-4570-8DDC-A3899823B726}"/>
              </a:ext>
            </a:extLst>
          </p:cNvPr>
          <p:cNvSpPr/>
          <p:nvPr/>
        </p:nvSpPr>
        <p:spPr>
          <a:xfrm>
            <a:off x="7272650" y="4967060"/>
            <a:ext cx="1261884" cy="297517"/>
          </a:xfrm>
          <a:prstGeom prst="rect">
            <a:avLst/>
          </a:prstGeom>
        </p:spPr>
        <p:txBody>
          <a:bodyPr wrap="none">
            <a:spAutoFit/>
          </a:bodyPr>
          <a:lstStyle/>
          <a:p>
            <a:pPr>
              <a:lnSpc>
                <a:spcPts val="1600"/>
              </a:lnSpc>
              <a:tabLst>
                <a:tab pos="63500" algn="l"/>
                <a:tab pos="88900" algn="l"/>
              </a:tabLst>
            </a:pPr>
            <a:r>
              <a:rPr lang="en-US" altLang="zh-CN" sz="1400" dirty="0" err="1">
                <a:solidFill>
                  <a:srgbClr val="0070C0"/>
                </a:solidFill>
                <a:latin typeface="黑体" pitchFamily="18" charset="0"/>
                <a:cs typeface="黑体" pitchFamily="18" charset="0"/>
              </a:rPr>
              <a:t>调整为</a:t>
            </a:r>
            <a:r>
              <a:rPr lang="zh-CN" altLang="en-US" sz="1400" dirty="0">
                <a:solidFill>
                  <a:srgbClr val="0070C0"/>
                </a:solidFill>
                <a:latin typeface="黑体" pitchFamily="18" charset="0"/>
                <a:cs typeface="黑体" pitchFamily="18" charset="0"/>
              </a:rPr>
              <a:t>老</a:t>
            </a:r>
            <a:r>
              <a:rPr lang="en-US" altLang="zh-CN" sz="1400" dirty="0" err="1">
                <a:solidFill>
                  <a:srgbClr val="0070C0"/>
                </a:solidFill>
                <a:latin typeface="黑体" pitchFamily="18" charset="0"/>
                <a:cs typeface="黑体" pitchFamily="18" charset="0"/>
              </a:rPr>
              <a:t>准则</a:t>
            </a:r>
            <a:endParaRPr lang="en-US" altLang="zh-CN" sz="1400" dirty="0">
              <a:solidFill>
                <a:srgbClr val="0070C0"/>
              </a:solidFill>
              <a:latin typeface="黑体" pitchFamily="18" charset="0"/>
              <a:cs typeface="黑体" pitchFamily="18" charset="0"/>
            </a:endParaRPr>
          </a:p>
        </p:txBody>
      </p:sp>
      <p:sp>
        <p:nvSpPr>
          <p:cNvPr id="71" name="矩形 70">
            <a:extLst>
              <a:ext uri="{FF2B5EF4-FFF2-40B4-BE49-F238E27FC236}">
                <a16:creationId xmlns:a16="http://schemas.microsoft.com/office/drawing/2014/main" id="{31E1366E-90F5-4A15-915E-8D9BC94749C3}"/>
              </a:ext>
            </a:extLst>
          </p:cNvPr>
          <p:cNvSpPr/>
          <p:nvPr/>
        </p:nvSpPr>
        <p:spPr>
          <a:xfrm>
            <a:off x="7234550" y="5259160"/>
            <a:ext cx="1261884" cy="502702"/>
          </a:xfrm>
          <a:prstGeom prst="rect">
            <a:avLst/>
          </a:prstGeom>
        </p:spPr>
        <p:txBody>
          <a:bodyPr wrap="none">
            <a:spAutoFit/>
          </a:bodyPr>
          <a:lstStyle/>
          <a:p>
            <a:pPr>
              <a:lnSpc>
                <a:spcPts val="1600"/>
              </a:lnSpc>
              <a:tabLst>
                <a:tab pos="63500" algn="l"/>
                <a:tab pos="88900" algn="l"/>
              </a:tabLst>
            </a:pPr>
            <a:r>
              <a:rPr lang="zh-CN" altLang="en-US" sz="1400" dirty="0">
                <a:solidFill>
                  <a:srgbClr val="0070C0"/>
                </a:solidFill>
                <a:latin typeface="黑体" pitchFamily="18" charset="0"/>
                <a:cs typeface="黑体" pitchFamily="18" charset="0"/>
              </a:rPr>
              <a:t>不</a:t>
            </a:r>
            <a:r>
              <a:rPr lang="en-US" altLang="zh-CN" sz="1400" dirty="0" err="1">
                <a:solidFill>
                  <a:srgbClr val="0070C0"/>
                </a:solidFill>
                <a:latin typeface="黑体" pitchFamily="18" charset="0"/>
                <a:cs typeface="黑体" pitchFamily="18" charset="0"/>
              </a:rPr>
              <a:t>调整</a:t>
            </a:r>
            <a:r>
              <a:rPr lang="zh-CN" altLang="en-US" sz="1400" dirty="0">
                <a:solidFill>
                  <a:srgbClr val="0070C0"/>
                </a:solidFill>
                <a:latin typeface="黑体" pitchFamily="18" charset="0"/>
                <a:cs typeface="黑体" pitchFamily="18" charset="0"/>
              </a:rPr>
              <a:t>，直接</a:t>
            </a:r>
            <a:endParaRPr lang="en-US" altLang="zh-CN" sz="1400" dirty="0">
              <a:solidFill>
                <a:srgbClr val="0070C0"/>
              </a:solidFill>
              <a:latin typeface="黑体" pitchFamily="18" charset="0"/>
              <a:cs typeface="黑体" pitchFamily="18" charset="0"/>
            </a:endParaRPr>
          </a:p>
          <a:p>
            <a:pPr>
              <a:lnSpc>
                <a:spcPts val="1600"/>
              </a:lnSpc>
              <a:tabLst>
                <a:tab pos="63500" algn="l"/>
                <a:tab pos="88900" algn="l"/>
              </a:tabLst>
            </a:pPr>
            <a:r>
              <a:rPr lang="zh-CN" altLang="en-US" sz="1400" dirty="0">
                <a:solidFill>
                  <a:srgbClr val="0070C0"/>
                </a:solidFill>
                <a:latin typeface="黑体" pitchFamily="18" charset="0"/>
                <a:cs typeface="黑体" pitchFamily="18" charset="0"/>
              </a:rPr>
              <a:t>合并需披露</a:t>
            </a:r>
            <a:endParaRPr lang="en-US" altLang="zh-CN" sz="1400" dirty="0">
              <a:solidFill>
                <a:srgbClr val="0070C0"/>
              </a:solidFill>
              <a:latin typeface="黑体" pitchFamily="18" charset="0"/>
              <a:cs typeface="黑体" pitchFamily="18" charset="0"/>
            </a:endParaRPr>
          </a:p>
        </p:txBody>
      </p:sp>
      <p:sp>
        <p:nvSpPr>
          <p:cNvPr id="75" name="矩形 74">
            <a:extLst>
              <a:ext uri="{FF2B5EF4-FFF2-40B4-BE49-F238E27FC236}">
                <a16:creationId xmlns:a16="http://schemas.microsoft.com/office/drawing/2014/main" id="{660FC0AB-14A2-42F2-854E-6DBDEFFBADC7}"/>
              </a:ext>
            </a:extLst>
          </p:cNvPr>
          <p:cNvSpPr/>
          <p:nvPr/>
        </p:nvSpPr>
        <p:spPr>
          <a:xfrm>
            <a:off x="687760" y="2629391"/>
            <a:ext cx="4572000" cy="284693"/>
          </a:xfrm>
          <a:prstGeom prst="rect">
            <a:avLst/>
          </a:prstGeom>
        </p:spPr>
        <p:txBody>
          <a:bodyPr>
            <a:spAutoFit/>
          </a:bodyPr>
          <a:lstStyle/>
          <a:p>
            <a:pPr>
              <a:lnSpc>
                <a:spcPts val="1500"/>
              </a:lnSpc>
              <a:tabLst>
                <a:tab pos="63500" algn="l"/>
              </a:tabLst>
            </a:pPr>
            <a:r>
              <a:rPr lang="en-US" altLang="zh-CN" sz="1600" dirty="0" err="1">
                <a:solidFill>
                  <a:srgbClr val="FFFFFF"/>
                </a:solidFill>
                <a:latin typeface="Times New Roman" pitchFamily="18" charset="0"/>
                <a:cs typeface="Times New Roman" pitchFamily="18" charset="0"/>
              </a:rPr>
              <a:t>过渡期，可能出现母公司（旧</a:t>
            </a:r>
            <a:r>
              <a:rPr lang="en-US" altLang="zh-CN" sz="1600" dirty="0">
                <a:solidFill>
                  <a:srgbClr val="FFFFFF"/>
                </a:solidFill>
                <a:latin typeface="Times New Roman" pitchFamily="18" charset="0"/>
                <a:cs typeface="Times New Roman" pitchFamily="18" charset="0"/>
              </a:rPr>
              <a:t>）</a:t>
            </a:r>
            <a:r>
              <a:rPr lang="en-US" altLang="zh-CN" sz="1600" b="1" dirty="0">
                <a:solidFill>
                  <a:srgbClr val="FFFFFF"/>
                </a:solidFill>
                <a:latin typeface="Georgia" pitchFamily="18" charset="0"/>
                <a:cs typeface="Georgia" pitchFamily="18" charset="0"/>
              </a:rPr>
              <a:t>+</a:t>
            </a:r>
            <a:r>
              <a:rPr lang="en-US" altLang="zh-CN" sz="1600" dirty="0" err="1">
                <a:solidFill>
                  <a:srgbClr val="FFFFFF"/>
                </a:solidFill>
                <a:latin typeface="Times New Roman" pitchFamily="18" charset="0"/>
                <a:cs typeface="Times New Roman" pitchFamily="18" charset="0"/>
              </a:rPr>
              <a:t>子公司（新</a:t>
            </a:r>
            <a:r>
              <a:rPr lang="en-US" altLang="zh-CN" sz="1600" dirty="0">
                <a:solidFill>
                  <a:srgbClr val="FFFFFF"/>
                </a:solidFill>
                <a:latin typeface="Times New Roman" pitchFamily="18" charset="0"/>
                <a:cs typeface="Times New Roman" pitchFamily="18" charset="0"/>
              </a:rPr>
              <a:t>）</a:t>
            </a:r>
          </a:p>
        </p:txBody>
      </p:sp>
      <p:sp>
        <p:nvSpPr>
          <p:cNvPr id="73" name="Rectangle 54">
            <a:extLst>
              <a:ext uri="{FF2B5EF4-FFF2-40B4-BE49-F238E27FC236}">
                <a16:creationId xmlns:a16="http://schemas.microsoft.com/office/drawing/2014/main" id="{77EFC0DF-9A32-499E-BA27-33EB72D98452}"/>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algn="r" eaLnBrk="1" hangingPunct="1">
              <a:spcBef>
                <a:spcPct val="0"/>
              </a:spcBef>
              <a:spcAft>
                <a:spcPct val="0"/>
              </a:spcAft>
              <a:buSzTx/>
              <a:buNone/>
            </a:pPr>
            <a:fld id="{B6148F82-6324-4E72-A62C-213C118EB077}" type="slidenum">
              <a:rPr lang="en-US" altLang="zh-CN" sz="1000">
                <a:latin typeface="Futura Hv"/>
                <a:ea typeface="宋体" panose="02010600030101010101" pitchFamily="2" charset="-122"/>
              </a:rPr>
              <a:pPr algn="r" eaLnBrk="1" hangingPunct="1">
                <a:spcBef>
                  <a:spcPct val="0"/>
                </a:spcBef>
                <a:spcAft>
                  <a:spcPct val="0"/>
                </a:spcAft>
                <a:buSzTx/>
                <a:buNone/>
              </a:pPr>
              <a:t>8</a:t>
            </a:fld>
            <a:endParaRPr lang="en-US" altLang="zh-CN" sz="1000" dirty="0">
              <a:latin typeface="Futura Hv"/>
              <a:ea typeface="宋体" panose="02010600030101010101" pitchFamily="2" charset="-122"/>
            </a:endParaRPr>
          </a:p>
        </p:txBody>
      </p:sp>
      <p:pic>
        <p:nvPicPr>
          <p:cNvPr id="74" name="图片 73">
            <a:extLst>
              <a:ext uri="{FF2B5EF4-FFF2-40B4-BE49-F238E27FC236}">
                <a16:creationId xmlns:a16="http://schemas.microsoft.com/office/drawing/2014/main" id="{3FEB7AD6-70CF-42CC-BFC7-6D986CE15D37}"/>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76" name="Rectangle 74">
            <a:extLst>
              <a:ext uri="{FF2B5EF4-FFF2-40B4-BE49-F238E27FC236}">
                <a16:creationId xmlns:a16="http://schemas.microsoft.com/office/drawing/2014/main" id="{0B9848D8-5E54-4DDF-94B6-F7F43558B1F2}"/>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endParaRPr lang="zh-CN" altLang="en-US" sz="2000" b="1" dirty="0"/>
          </a:p>
        </p:txBody>
      </p:sp>
    </p:spTree>
    <p:extLst>
      <p:ext uri="{BB962C8B-B14F-4D97-AF65-F5344CB8AC3E}">
        <p14:creationId xmlns:p14="http://schemas.microsoft.com/office/powerpoint/2010/main" val="3822335825"/>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58" name="Rectangle 76">
            <a:extLst>
              <a:ext uri="{FF2B5EF4-FFF2-40B4-BE49-F238E27FC236}">
                <a16:creationId xmlns:a16="http://schemas.microsoft.com/office/drawing/2014/main" id="{A4246C84-437C-48A1-81A8-FD9826E27CB1}"/>
              </a:ext>
            </a:extLst>
          </p:cNvPr>
          <p:cNvSpPr>
            <a:spLocks noChangeArrowheads="1"/>
          </p:cNvSpPr>
          <p:nvPr/>
        </p:nvSpPr>
        <p:spPr bwMode="auto">
          <a:xfrm>
            <a:off x="8612188" y="6642100"/>
            <a:ext cx="544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500"/>
              </a:spcBef>
              <a:spcAft>
                <a:spcPts val="500"/>
              </a:spcAft>
              <a:buSzPct val="100000"/>
              <a:buChar char="•"/>
              <a:defRPr sz="2200">
                <a:solidFill>
                  <a:srgbClr val="000000"/>
                </a:solidFill>
                <a:latin typeface="微软雅黑" panose="020B0503020204020204" pitchFamily="34" charset="-122"/>
                <a:ea typeface="微软雅黑" panose="020B0503020204020204" pitchFamily="34" charset="-122"/>
              </a:defRPr>
            </a:lvl1pPr>
            <a:lvl2pPr marL="292100" indent="-177800">
              <a:spcBef>
                <a:spcPts val="500"/>
              </a:spcBef>
              <a:spcAft>
                <a:spcPts val="500"/>
              </a:spcAft>
              <a:buClr>
                <a:srgbClr val="990000"/>
              </a:buClr>
              <a:buSzPct val="100000"/>
              <a:buFont typeface="Wingdings" panose="05000000000000000000" pitchFamily="2" charset="2"/>
              <a:buChar char="§"/>
              <a:defRPr sz="2800">
                <a:solidFill>
                  <a:srgbClr val="000000"/>
                </a:solidFill>
                <a:latin typeface="微软雅黑" panose="020B0503020204020204" pitchFamily="34" charset="-122"/>
                <a:ea typeface="微软雅黑" panose="020B0503020204020204" pitchFamily="34" charset="-122"/>
              </a:defRPr>
            </a:lvl2pPr>
            <a:lvl3pPr marL="571500" indent="-165100">
              <a:spcBef>
                <a:spcPts val="500"/>
              </a:spcBef>
              <a:spcAft>
                <a:spcPts val="500"/>
              </a:spcAft>
              <a:buClr>
                <a:srgbClr val="F0A00C"/>
              </a:buClr>
              <a:buSzPct val="100000"/>
              <a:buFont typeface="Wingdings" panose="05000000000000000000" pitchFamily="2" charset="2"/>
              <a:buChar char="§"/>
              <a:defRPr sz="1400">
                <a:solidFill>
                  <a:srgbClr val="000000"/>
                </a:solidFill>
                <a:latin typeface="微软雅黑" panose="020B0503020204020204" pitchFamily="34" charset="-122"/>
                <a:ea typeface="微软雅黑" panose="020B0503020204020204" pitchFamily="34" charset="-122"/>
              </a:defRPr>
            </a:lvl3pPr>
            <a:lvl4pPr marL="863600" indent="-127000">
              <a:spcBef>
                <a:spcPts val="500"/>
              </a:spcBef>
              <a:spcAft>
                <a:spcPts val="500"/>
              </a:spcAft>
              <a:buClr>
                <a:srgbClr val="990000"/>
              </a:buClr>
              <a:buSzPct val="100000"/>
              <a:buFont typeface="Wingdings" panose="05000000000000000000" pitchFamily="2" charset="2"/>
              <a:buChar char="§"/>
              <a:defRPr sz="1200">
                <a:solidFill>
                  <a:srgbClr val="000000"/>
                </a:solidFill>
                <a:latin typeface="微软雅黑" panose="020B0503020204020204" pitchFamily="34" charset="-122"/>
                <a:ea typeface="微软雅黑" panose="020B0503020204020204" pitchFamily="34" charset="-122"/>
              </a:defRPr>
            </a:lvl4pPr>
            <a:lvl5pPr marL="1143000" indent="-11430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5pPr>
            <a:lvl6pPr marL="16002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6pPr>
            <a:lvl7pPr marL="20574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7pPr>
            <a:lvl8pPr marL="25146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8pPr>
            <a:lvl9pPr marL="2971800" indent="-114300" eaLnBrk="0" fontAlgn="base" hangingPunct="0">
              <a:spcBef>
                <a:spcPts val="500"/>
              </a:spcBef>
              <a:spcAft>
                <a:spcPts val="500"/>
              </a:spcAft>
              <a:buClr>
                <a:srgbClr val="F0A00C"/>
              </a:buClr>
              <a:buSzPct val="100000"/>
              <a:buFont typeface="Wingdings" panose="05000000000000000000" pitchFamily="2" charset="2"/>
              <a:buChar char="§"/>
              <a:defRPr sz="1000">
                <a:solidFill>
                  <a:srgbClr val="000000"/>
                </a:solidFill>
                <a:latin typeface="Verdana" panose="020B0604030504040204" pitchFamily="34" charset="0"/>
                <a:ea typeface="微软雅黑" panose="020B0503020204020204" pitchFamily="34" charset="-122"/>
              </a:defRPr>
            </a:lvl9pPr>
          </a:lstStyle>
          <a:p>
            <a:pPr indent="0" algn="r" eaLnBrk="1" hangingPunct="1">
              <a:spcBef>
                <a:spcPct val="0"/>
              </a:spcBef>
              <a:spcAft>
                <a:spcPct val="0"/>
              </a:spcAft>
              <a:buSzTx/>
              <a:buNone/>
            </a:pPr>
            <a:fld id="{10B54BCD-40DC-406D-BEAF-0872D254F06A}" type="slidenum">
              <a:rPr lang="en-US" altLang="zh-CN" sz="1000">
                <a:latin typeface="Futura Hv"/>
                <a:ea typeface="宋体" panose="02010600030101010101" pitchFamily="2" charset="-122"/>
              </a:rPr>
              <a:pPr indent="0" algn="r" eaLnBrk="1" hangingPunct="1">
                <a:spcBef>
                  <a:spcPct val="0"/>
                </a:spcBef>
                <a:spcAft>
                  <a:spcPct val="0"/>
                </a:spcAft>
                <a:buSzTx/>
                <a:buNone/>
              </a:pPr>
              <a:t>9</a:t>
            </a:fld>
            <a:endParaRPr lang="en-US" altLang="zh-CN" sz="1000" dirty="0">
              <a:latin typeface="Futura Hv"/>
              <a:ea typeface="宋体" panose="02010600030101010101" pitchFamily="2" charset="-122"/>
            </a:endParaRPr>
          </a:p>
        </p:txBody>
      </p:sp>
      <p:graphicFrame>
        <p:nvGraphicFramePr>
          <p:cNvPr id="4" name="表格 3">
            <a:extLst>
              <a:ext uri="{FF2B5EF4-FFF2-40B4-BE49-F238E27FC236}">
                <a16:creationId xmlns:a16="http://schemas.microsoft.com/office/drawing/2014/main" id="{0C537227-21CD-418B-8764-C3238ACBB4D0}"/>
              </a:ext>
            </a:extLst>
          </p:cNvPr>
          <p:cNvGraphicFramePr>
            <a:graphicFrameLocks noGrp="1"/>
          </p:cNvGraphicFramePr>
          <p:nvPr>
            <p:extLst>
              <p:ext uri="{D42A27DB-BD31-4B8C-83A1-F6EECF244321}">
                <p14:modId xmlns:p14="http://schemas.microsoft.com/office/powerpoint/2010/main" val="2203534141"/>
              </p:ext>
            </p:extLst>
          </p:nvPr>
        </p:nvGraphicFramePr>
        <p:xfrm>
          <a:off x="215516" y="1116491"/>
          <a:ext cx="8698228" cy="5479102"/>
        </p:xfrm>
        <a:graphic>
          <a:graphicData uri="http://schemas.openxmlformats.org/drawingml/2006/table">
            <a:tbl>
              <a:tblPr>
                <a:tableStyleId>{5940675A-B579-460E-94D1-54222C63F5DA}</a:tableStyleId>
              </a:tblPr>
              <a:tblGrid>
                <a:gridCol w="2556284">
                  <a:extLst>
                    <a:ext uri="{9D8B030D-6E8A-4147-A177-3AD203B41FA5}">
                      <a16:colId xmlns:a16="http://schemas.microsoft.com/office/drawing/2014/main" val="1017167439"/>
                    </a:ext>
                  </a:extLst>
                </a:gridCol>
                <a:gridCol w="297296">
                  <a:extLst>
                    <a:ext uri="{9D8B030D-6E8A-4147-A177-3AD203B41FA5}">
                      <a16:colId xmlns:a16="http://schemas.microsoft.com/office/drawing/2014/main" val="1998119246"/>
                    </a:ext>
                  </a:extLst>
                </a:gridCol>
                <a:gridCol w="762085">
                  <a:extLst>
                    <a:ext uri="{9D8B030D-6E8A-4147-A177-3AD203B41FA5}">
                      <a16:colId xmlns:a16="http://schemas.microsoft.com/office/drawing/2014/main" val="4269668643"/>
                    </a:ext>
                  </a:extLst>
                </a:gridCol>
                <a:gridCol w="750083">
                  <a:extLst>
                    <a:ext uri="{9D8B030D-6E8A-4147-A177-3AD203B41FA5}">
                      <a16:colId xmlns:a16="http://schemas.microsoft.com/office/drawing/2014/main" val="2125266625"/>
                    </a:ext>
                  </a:extLst>
                </a:gridCol>
                <a:gridCol w="2514279">
                  <a:extLst>
                    <a:ext uri="{9D8B030D-6E8A-4147-A177-3AD203B41FA5}">
                      <a16:colId xmlns:a16="http://schemas.microsoft.com/office/drawing/2014/main" val="3285439499"/>
                    </a:ext>
                  </a:extLst>
                </a:gridCol>
                <a:gridCol w="378043">
                  <a:extLst>
                    <a:ext uri="{9D8B030D-6E8A-4147-A177-3AD203B41FA5}">
                      <a16:colId xmlns:a16="http://schemas.microsoft.com/office/drawing/2014/main" val="3944677517"/>
                    </a:ext>
                  </a:extLst>
                </a:gridCol>
                <a:gridCol w="732080">
                  <a:extLst>
                    <a:ext uri="{9D8B030D-6E8A-4147-A177-3AD203B41FA5}">
                      <a16:colId xmlns:a16="http://schemas.microsoft.com/office/drawing/2014/main" val="2192967353"/>
                    </a:ext>
                  </a:extLst>
                </a:gridCol>
                <a:gridCol w="708078">
                  <a:extLst>
                    <a:ext uri="{9D8B030D-6E8A-4147-A177-3AD203B41FA5}">
                      <a16:colId xmlns:a16="http://schemas.microsoft.com/office/drawing/2014/main" val="1280260921"/>
                    </a:ext>
                  </a:extLst>
                </a:gridCol>
              </a:tblGrid>
              <a:tr h="217439">
                <a:tc>
                  <a:txBody>
                    <a:bodyPr/>
                    <a:lstStyle/>
                    <a:p>
                      <a:pPr algn="ctr" fontAlgn="ctr"/>
                      <a:r>
                        <a:rPr lang="zh-CN" altLang="en-US" sz="1000" u="none" strike="noStrike">
                          <a:effectLst/>
                          <a:latin typeface="+mn-ea"/>
                          <a:ea typeface="+mn-ea"/>
                        </a:rPr>
                        <a:t>项            目</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行次</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期末余额</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期初余额</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项            目</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行次</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期末余额</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期初余额</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4394730"/>
                  </a:ext>
                </a:extLst>
              </a:tr>
              <a:tr h="168087">
                <a:tc>
                  <a:txBody>
                    <a:bodyPr/>
                    <a:lstStyle/>
                    <a:p>
                      <a:pPr algn="l" fontAlgn="ctr"/>
                      <a:r>
                        <a:rPr lang="zh-CN" altLang="en-US" sz="1000" u="none" strike="noStrike">
                          <a:effectLst/>
                          <a:latin typeface="+mn-ea"/>
                          <a:ea typeface="+mn-ea"/>
                        </a:rPr>
                        <a:t>流动资产：</a:t>
                      </a:r>
                      <a:endParaRPr lang="zh-CN" altLang="en-US" sz="1000" b="1"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非流动资产：</a:t>
                      </a:r>
                      <a:endParaRPr lang="zh-CN" altLang="en-US" sz="1000" b="1"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dirty="0">
                          <a:effectLst/>
                          <a:latin typeface="+mn-ea"/>
                          <a:ea typeface="+mn-ea"/>
                        </a:rPr>
                        <a:t>25</a:t>
                      </a: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8591061"/>
                  </a:ext>
                </a:extLst>
              </a:tr>
              <a:tr h="168087">
                <a:tc>
                  <a:txBody>
                    <a:bodyPr/>
                    <a:lstStyle/>
                    <a:p>
                      <a:pPr algn="l" fontAlgn="ctr"/>
                      <a:r>
                        <a:rPr lang="zh-CN" altLang="en-US" sz="1000" u="none" strike="noStrike">
                          <a:effectLst/>
                          <a:latin typeface="+mn-ea"/>
                          <a:ea typeface="+mn-ea"/>
                        </a:rPr>
                        <a:t>        货币资金</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r>
                        <a:rPr lang="zh-CN" altLang="en-US" sz="1000" b="1" u="none" strike="noStrike" dirty="0">
                          <a:solidFill>
                            <a:schemeClr val="tx1"/>
                          </a:solidFill>
                          <a:effectLst/>
                          <a:latin typeface="+mn-ea"/>
                          <a:ea typeface="+mn-ea"/>
                        </a:rPr>
                        <a:t>△</a:t>
                      </a:r>
                      <a:r>
                        <a:rPr lang="zh-CN" altLang="en-US" sz="1000" b="0" u="none" strike="noStrike" dirty="0">
                          <a:solidFill>
                            <a:schemeClr val="tx1"/>
                          </a:solidFill>
                          <a:effectLst/>
                          <a:latin typeface="+mn-ea"/>
                          <a:ea typeface="+mn-ea"/>
                        </a:rPr>
                        <a:t>发放贷款</a:t>
                      </a:r>
                      <a:r>
                        <a:rPr lang="zh-CN" altLang="en-US" sz="1400" b="1" u="none" strike="noStrike" dirty="0">
                          <a:solidFill>
                            <a:srgbClr val="FF0000"/>
                          </a:solidFill>
                          <a:effectLst/>
                          <a:latin typeface="+mn-ea"/>
                          <a:ea typeface="+mn-ea"/>
                        </a:rPr>
                        <a:t>和</a:t>
                      </a:r>
                      <a:r>
                        <a:rPr lang="zh-CN" altLang="en-US" sz="1000" b="0" u="none" strike="noStrike" dirty="0">
                          <a:solidFill>
                            <a:schemeClr val="tx1"/>
                          </a:solidFill>
                          <a:effectLst/>
                          <a:latin typeface="+mn-ea"/>
                          <a:ea typeface="+mn-ea"/>
                        </a:rPr>
                        <a:t>垫款</a:t>
                      </a:r>
                      <a:endParaRPr lang="zh-CN" altLang="en-US" sz="1000" b="0" i="0" u="none" strike="noStrike" dirty="0">
                        <a:solidFill>
                          <a:schemeClr val="tx1"/>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dirty="0">
                          <a:effectLst/>
                          <a:latin typeface="+mn-ea"/>
                          <a:ea typeface="+mn-ea"/>
                        </a:rPr>
                        <a:t>26</a:t>
                      </a: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648368"/>
                  </a:ext>
                </a:extLst>
              </a:tr>
              <a:tr h="168087">
                <a:tc>
                  <a:txBody>
                    <a:bodyPr/>
                    <a:lstStyle/>
                    <a:p>
                      <a:pPr algn="l" fontAlgn="ctr"/>
                      <a:r>
                        <a:rPr lang="zh-CN" altLang="en-US" sz="1000" u="none" strike="noStrike">
                          <a:effectLst/>
                          <a:latin typeface="+mn-ea"/>
                          <a:ea typeface="+mn-ea"/>
                        </a:rPr>
                        <a:t>      △结算备付金</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3</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☆债权投资</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27</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3550233"/>
                  </a:ext>
                </a:extLst>
              </a:tr>
              <a:tr h="168087">
                <a:tc>
                  <a:txBody>
                    <a:bodyPr/>
                    <a:lstStyle/>
                    <a:p>
                      <a:pPr algn="l" fontAlgn="ctr"/>
                      <a:r>
                        <a:rPr lang="zh-CN" altLang="en-US" sz="1000" u="none" strike="noStrike">
                          <a:effectLst/>
                          <a:latin typeface="+mn-ea"/>
                          <a:ea typeface="+mn-ea"/>
                        </a:rPr>
                        <a:t>      △拆出资金</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4</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可供出售金融资产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28</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1745540"/>
                  </a:ext>
                </a:extLst>
              </a:tr>
              <a:tr h="186962">
                <a:tc>
                  <a:txBody>
                    <a:bodyPr/>
                    <a:lstStyle/>
                    <a:p>
                      <a:pPr algn="l" fontAlgn="ctr"/>
                      <a:r>
                        <a:rPr lang="zh-CN" altLang="en-US" sz="1000" u="none" strike="noStrike">
                          <a:effectLst/>
                          <a:latin typeface="+mn-ea"/>
                          <a:ea typeface="+mn-ea"/>
                        </a:rPr>
                        <a:t>      ☆交易性金融资产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5</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☆其他债权投资</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mn-ea"/>
                          <a:ea typeface="+mn-ea"/>
                        </a:rPr>
                        <a:t>29</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dirty="0">
                          <a:effectLst/>
                          <a:latin typeface="+mn-ea"/>
                          <a:ea typeface="+mn-ea"/>
                        </a:rPr>
                        <a:t>-</a:t>
                      </a: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7418460"/>
                  </a:ext>
                </a:extLst>
              </a:tr>
              <a:tr h="333357">
                <a:tc>
                  <a:txBody>
                    <a:bodyPr/>
                    <a:lstStyle/>
                    <a:p>
                      <a:pPr algn="l" fontAlgn="ctr"/>
                      <a:r>
                        <a:rPr lang="zh-CN" altLang="en-US" sz="1000" u="none" strike="noStrike" dirty="0">
                          <a:effectLst/>
                          <a:latin typeface="+mn-ea"/>
                          <a:ea typeface="+mn-ea"/>
                        </a:rPr>
                        <a:t>        以公允价值计量且其变动计入当期损益的金融资产</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6</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持有至到期投资</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30</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6921"/>
                  </a:ext>
                </a:extLst>
              </a:tr>
              <a:tr h="186962">
                <a:tc>
                  <a:txBody>
                    <a:bodyPr/>
                    <a:lstStyle/>
                    <a:p>
                      <a:pPr algn="l" fontAlgn="ctr"/>
                      <a:r>
                        <a:rPr lang="zh-CN" altLang="en-US" sz="1000" u="none" strike="noStrike">
                          <a:effectLst/>
                          <a:latin typeface="+mn-ea"/>
                          <a:ea typeface="+mn-ea"/>
                        </a:rPr>
                        <a:t>        衍生金融资产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7</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长期应收款</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31</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8343456"/>
                  </a:ext>
                </a:extLst>
              </a:tr>
              <a:tr h="234195">
                <a:tc>
                  <a:txBody>
                    <a:bodyPr/>
                    <a:lstStyle/>
                    <a:p>
                      <a:pPr algn="l" fontAlgn="ctr"/>
                      <a:r>
                        <a:rPr lang="zh-CN" altLang="en-US" sz="1400" b="1" u="none" strike="noStrike" dirty="0">
                          <a:solidFill>
                            <a:srgbClr val="FF0000"/>
                          </a:solidFill>
                          <a:effectLst/>
                          <a:latin typeface="+mn-ea"/>
                          <a:ea typeface="+mn-ea"/>
                        </a:rPr>
                        <a:t>      应收票据</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拆分</a:t>
                      </a:r>
                      <a:r>
                        <a:rPr lang="en-US" altLang="zh-CN" sz="1400" b="1" u="none" strike="noStrike" dirty="0">
                          <a:solidFill>
                            <a:srgbClr val="FF0000"/>
                          </a:solidFill>
                          <a:effectLst/>
                          <a:latin typeface="+mn-ea"/>
                          <a:ea typeface="+mn-ea"/>
                        </a:rPr>
                        <a:t>】</a:t>
                      </a:r>
                      <a:endParaRPr lang="en-US" altLang="zh-CN" sz="1400" b="1" i="0" u="none" strike="noStrike" dirty="0">
                        <a:solidFill>
                          <a:srgbClr val="FF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8</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长期股权投资</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32</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670708"/>
                  </a:ext>
                </a:extLst>
              </a:tr>
              <a:tr h="234195">
                <a:tc>
                  <a:txBody>
                    <a:bodyPr/>
                    <a:lstStyle/>
                    <a:p>
                      <a:pPr algn="l" fontAlgn="ctr"/>
                      <a:r>
                        <a:rPr lang="zh-CN" altLang="en-US" sz="1400" b="1" u="none" strike="noStrike" dirty="0">
                          <a:solidFill>
                            <a:srgbClr val="FF0000"/>
                          </a:solidFill>
                          <a:effectLst/>
                          <a:latin typeface="+mn-ea"/>
                          <a:ea typeface="+mn-ea"/>
                        </a:rPr>
                        <a:t>      应收账款</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拆分</a:t>
                      </a:r>
                      <a:r>
                        <a:rPr lang="en-US" altLang="zh-CN"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9</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☆其他权益工具投资</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33</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7356691"/>
                  </a:ext>
                </a:extLst>
              </a:tr>
              <a:tr h="234195">
                <a:tc>
                  <a:txBody>
                    <a:bodyPr/>
                    <a:lstStyle/>
                    <a:p>
                      <a:pPr algn="l" fontAlgn="ctr"/>
                      <a:r>
                        <a:rPr lang="zh-CN" altLang="en-US" sz="1000" b="1" u="none" strike="noStrike" dirty="0">
                          <a:solidFill>
                            <a:srgbClr val="FF0000"/>
                          </a:solidFill>
                          <a:effectLst/>
                          <a:latin typeface="+mn-ea"/>
                          <a:ea typeface="+mn-ea"/>
                        </a:rPr>
                        <a:t>     </a:t>
                      </a:r>
                      <a:r>
                        <a:rPr lang="zh-CN" altLang="en-US" sz="1400" b="1" u="none" strike="noStrike" dirty="0">
                          <a:solidFill>
                            <a:srgbClr val="FF0000"/>
                          </a:solidFill>
                          <a:effectLst/>
                          <a:latin typeface="+mn-ea"/>
                          <a:ea typeface="+mn-ea"/>
                        </a:rPr>
                        <a:t>☆应收款项融资</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新增</a:t>
                      </a:r>
                      <a:r>
                        <a:rPr lang="en-US" altLang="zh-CN" sz="1400" b="1" u="none" strike="noStrike" dirty="0">
                          <a:solidFill>
                            <a:srgbClr val="FF0000"/>
                          </a:solidFill>
                          <a:effectLst/>
                          <a:latin typeface="+mn-ea"/>
                          <a:ea typeface="+mn-ea"/>
                        </a:rPr>
                        <a:t>】</a:t>
                      </a:r>
                      <a:endParaRPr lang="zh-CN" altLang="en-US" sz="1000" b="1" i="0" u="none" strike="noStrike" dirty="0">
                        <a:solidFill>
                          <a:srgbClr val="FF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10</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☆其他非流动金融资产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34</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7200945"/>
                  </a:ext>
                </a:extLst>
              </a:tr>
              <a:tr h="186962">
                <a:tc>
                  <a:txBody>
                    <a:bodyPr/>
                    <a:lstStyle/>
                    <a:p>
                      <a:pPr algn="l" fontAlgn="ctr"/>
                      <a:r>
                        <a:rPr lang="zh-CN" altLang="en-US" sz="1000" u="none" strike="noStrike">
                          <a:effectLst/>
                          <a:latin typeface="+mn-ea"/>
                          <a:ea typeface="+mn-ea"/>
                        </a:rPr>
                        <a:t>        预付款项</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11</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投资性房地产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35</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9221351"/>
                  </a:ext>
                </a:extLst>
              </a:tr>
              <a:tr h="217439">
                <a:tc>
                  <a:txBody>
                    <a:bodyPr/>
                    <a:lstStyle/>
                    <a:p>
                      <a:pPr algn="l" fontAlgn="ctr"/>
                      <a:r>
                        <a:rPr lang="zh-CN" altLang="en-US" sz="1000" u="none" strike="noStrike">
                          <a:effectLst/>
                          <a:latin typeface="+mn-ea"/>
                          <a:ea typeface="+mn-ea"/>
                        </a:rPr>
                        <a:t>      △应收保费</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12</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固定资产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36</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0860084"/>
                  </a:ext>
                </a:extLst>
              </a:tr>
              <a:tr h="208656">
                <a:tc>
                  <a:txBody>
                    <a:bodyPr/>
                    <a:lstStyle/>
                    <a:p>
                      <a:pPr algn="l" fontAlgn="ctr"/>
                      <a:r>
                        <a:rPr lang="zh-CN" altLang="en-US" sz="1000" u="none" strike="noStrike">
                          <a:effectLst/>
                          <a:latin typeface="+mn-ea"/>
                          <a:ea typeface="+mn-ea"/>
                        </a:rPr>
                        <a:t>      △应收分保账款</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13</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在建工程</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37</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4306827"/>
                  </a:ext>
                </a:extLst>
              </a:tr>
              <a:tr h="217439">
                <a:tc>
                  <a:txBody>
                    <a:bodyPr/>
                    <a:lstStyle/>
                    <a:p>
                      <a:pPr algn="l" fontAlgn="ctr"/>
                      <a:r>
                        <a:rPr lang="zh-CN" altLang="en-US" sz="1000" u="none" strike="noStrike" dirty="0">
                          <a:effectLst/>
                          <a:latin typeface="+mn-ea"/>
                          <a:ea typeface="+mn-ea"/>
                        </a:rPr>
                        <a:t>      △应收分保</a:t>
                      </a:r>
                      <a:r>
                        <a:rPr lang="zh-CN" altLang="en-US" sz="1400" b="1" u="none" strike="noStrike" dirty="0">
                          <a:solidFill>
                            <a:srgbClr val="FF0000"/>
                          </a:solidFill>
                          <a:effectLst/>
                          <a:latin typeface="+mn-ea"/>
                          <a:ea typeface="+mn-ea"/>
                        </a:rPr>
                        <a:t>合同</a:t>
                      </a:r>
                      <a:r>
                        <a:rPr lang="zh-CN" altLang="en-US" sz="1000" u="none" strike="noStrike" dirty="0">
                          <a:effectLst/>
                          <a:latin typeface="+mn-ea"/>
                          <a:ea typeface="+mn-ea"/>
                        </a:rPr>
                        <a:t>准备金</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14</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生产性生物资产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38</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9356002"/>
                  </a:ext>
                </a:extLst>
              </a:tr>
              <a:tr h="217439">
                <a:tc>
                  <a:txBody>
                    <a:bodyPr/>
                    <a:lstStyle/>
                    <a:p>
                      <a:pPr algn="l" fontAlgn="ctr"/>
                      <a:r>
                        <a:rPr lang="zh-CN" altLang="en-US" sz="1000" u="none" strike="noStrike">
                          <a:effectLst/>
                          <a:latin typeface="+mn-ea"/>
                          <a:ea typeface="+mn-ea"/>
                        </a:rPr>
                        <a:t>        其他应收款</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15</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油气资产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39</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7450101"/>
                  </a:ext>
                </a:extLst>
              </a:tr>
              <a:tr h="186962">
                <a:tc>
                  <a:txBody>
                    <a:bodyPr/>
                    <a:lstStyle/>
                    <a:p>
                      <a:pPr algn="l" fontAlgn="ctr"/>
                      <a:r>
                        <a:rPr lang="zh-CN" altLang="en-US" sz="1000" u="none" strike="noStrike" dirty="0">
                          <a:effectLst/>
                          <a:latin typeface="+mn-ea"/>
                          <a:ea typeface="+mn-ea"/>
                        </a:rPr>
                        <a:t>      △买入返售金融资产</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16</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effectLst/>
                          <a:latin typeface="+mn-ea"/>
                          <a:ea typeface="+mn-ea"/>
                        </a:rPr>
                        <a:t>     </a:t>
                      </a:r>
                      <a:r>
                        <a:rPr lang="zh-CN" altLang="en-US" sz="1400" b="1" i="0" u="none" strike="noStrike" dirty="0">
                          <a:solidFill>
                            <a:srgbClr val="FF0000"/>
                          </a:solidFill>
                          <a:effectLst/>
                          <a:latin typeface="+mn-ea"/>
                          <a:ea typeface="+mn-ea"/>
                        </a:rPr>
                        <a:t>☆使用权资产</a:t>
                      </a:r>
                      <a:r>
                        <a:rPr lang="en-US" altLang="zh-CN" sz="1400" b="1" i="0" u="none" strike="noStrike" dirty="0">
                          <a:solidFill>
                            <a:srgbClr val="FF0000"/>
                          </a:solidFill>
                          <a:effectLst/>
                          <a:latin typeface="+mn-ea"/>
                          <a:ea typeface="+mn-ea"/>
                        </a:rPr>
                        <a:t>【</a:t>
                      </a:r>
                      <a:r>
                        <a:rPr lang="zh-CN" altLang="en-US" sz="1400" b="1" i="0" u="none" strike="noStrike" dirty="0">
                          <a:solidFill>
                            <a:srgbClr val="FF0000"/>
                          </a:solidFill>
                          <a:effectLst/>
                          <a:latin typeface="+mn-ea"/>
                          <a:ea typeface="+mn-ea"/>
                        </a:rPr>
                        <a:t>新增</a:t>
                      </a:r>
                      <a:r>
                        <a:rPr lang="en-US" altLang="zh-CN" sz="1400" b="1" i="0"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mn-ea"/>
                          <a:ea typeface="+mn-ea"/>
                        </a:rPr>
                        <a:t>40</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516236"/>
                  </a:ext>
                </a:extLst>
              </a:tr>
              <a:tr h="217439">
                <a:tc>
                  <a:txBody>
                    <a:bodyPr/>
                    <a:lstStyle/>
                    <a:p>
                      <a:pPr algn="l" fontAlgn="ctr"/>
                      <a:r>
                        <a:rPr lang="zh-CN" altLang="en-US" sz="1000" u="none" strike="noStrike">
                          <a:effectLst/>
                          <a:latin typeface="+mn-ea"/>
                          <a:ea typeface="+mn-ea"/>
                        </a:rPr>
                        <a:t>        存货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17</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无形资产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41</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615448"/>
                  </a:ext>
                </a:extLst>
              </a:tr>
              <a:tr h="217439">
                <a:tc>
                  <a:txBody>
                    <a:bodyPr/>
                    <a:lstStyle/>
                    <a:p>
                      <a:pPr algn="l" fontAlgn="ctr"/>
                      <a:r>
                        <a:rPr lang="zh-CN" altLang="en-US" sz="1000" u="none" strike="noStrike">
                          <a:effectLst/>
                          <a:latin typeface="+mn-ea"/>
                          <a:ea typeface="+mn-ea"/>
                        </a:rPr>
                        <a:t>            其中：原材料</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18</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开发支出</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42</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9362442"/>
                  </a:ext>
                </a:extLst>
              </a:tr>
              <a:tr h="217439">
                <a:tc>
                  <a:txBody>
                    <a:bodyPr/>
                    <a:lstStyle/>
                    <a:p>
                      <a:pPr algn="l" fontAlgn="ctr"/>
                      <a:r>
                        <a:rPr lang="zh-CN" altLang="en-US" sz="1000" u="none" strike="noStrike">
                          <a:effectLst/>
                          <a:latin typeface="+mn-ea"/>
                          <a:ea typeface="+mn-ea"/>
                        </a:rPr>
                        <a:t>                  库存商品</a:t>
                      </a:r>
                      <a:r>
                        <a:rPr lang="en-US" altLang="zh-CN" sz="1000" u="none" strike="noStrike">
                          <a:effectLst/>
                          <a:latin typeface="+mn-ea"/>
                          <a:ea typeface="+mn-ea"/>
                        </a:rPr>
                        <a:t>(</a:t>
                      </a:r>
                      <a:r>
                        <a:rPr lang="zh-CN" altLang="en-US" sz="1000" u="none" strike="noStrike">
                          <a:effectLst/>
                          <a:latin typeface="+mn-ea"/>
                          <a:ea typeface="+mn-ea"/>
                        </a:rPr>
                        <a:t>产成品</a:t>
                      </a:r>
                      <a:r>
                        <a:rPr lang="en-US" altLang="zh-CN" sz="1000" u="none" strike="noStrike">
                          <a:effectLst/>
                          <a:latin typeface="+mn-ea"/>
                          <a:ea typeface="+mn-ea"/>
                        </a:rPr>
                        <a:t>)</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19</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商誉</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43</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7388232"/>
                  </a:ext>
                </a:extLst>
              </a:tr>
              <a:tr h="186962">
                <a:tc>
                  <a:txBody>
                    <a:bodyPr/>
                    <a:lstStyle/>
                    <a:p>
                      <a:pPr algn="l" fontAlgn="ctr"/>
                      <a:r>
                        <a:rPr lang="zh-CN" altLang="en-US" sz="1000" u="none" strike="noStrike">
                          <a:effectLst/>
                          <a:latin typeface="+mn-ea"/>
                          <a:ea typeface="+mn-ea"/>
                        </a:rPr>
                        <a:t>      ☆合同资产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20</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长期待摊费用</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44</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7916122"/>
                  </a:ext>
                </a:extLst>
              </a:tr>
              <a:tr h="217439">
                <a:tc>
                  <a:txBody>
                    <a:bodyPr/>
                    <a:lstStyle/>
                    <a:p>
                      <a:pPr algn="l" fontAlgn="ctr"/>
                      <a:r>
                        <a:rPr lang="zh-CN" altLang="en-US" sz="1000" u="none" strike="noStrike">
                          <a:effectLst/>
                          <a:latin typeface="+mn-ea"/>
                          <a:ea typeface="+mn-ea"/>
                        </a:rPr>
                        <a:t>        持有待售资产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21</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递延所得税资产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mn-ea"/>
                          <a:ea typeface="+mn-ea"/>
                        </a:rPr>
                        <a:t>45</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6694919"/>
                  </a:ext>
                </a:extLst>
              </a:tr>
              <a:tr h="217439">
                <a:tc>
                  <a:txBody>
                    <a:bodyPr/>
                    <a:lstStyle/>
                    <a:p>
                      <a:pPr algn="l" fontAlgn="ctr"/>
                      <a:r>
                        <a:rPr lang="zh-CN" altLang="en-US" sz="1000" u="none" strike="noStrike">
                          <a:effectLst/>
                          <a:latin typeface="+mn-ea"/>
                          <a:ea typeface="+mn-ea"/>
                        </a:rPr>
                        <a:t>        一年内到期的非流动资产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22</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其他非流动资产</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100" b="0" i="0" u="none" strike="noStrike">
                          <a:solidFill>
                            <a:srgbClr val="000000"/>
                          </a:solidFill>
                          <a:effectLst/>
                          <a:latin typeface="+mn-ea"/>
                          <a:ea typeface="+mn-ea"/>
                        </a:rPr>
                        <a:t>46</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53153948"/>
                  </a:ext>
                </a:extLst>
              </a:tr>
              <a:tr h="217439">
                <a:tc>
                  <a:txBody>
                    <a:bodyPr/>
                    <a:lstStyle/>
                    <a:p>
                      <a:pPr algn="l" fontAlgn="ctr"/>
                      <a:r>
                        <a:rPr lang="zh-CN" altLang="en-US" sz="1000" u="none" strike="noStrike">
                          <a:effectLst/>
                          <a:latin typeface="+mn-ea"/>
                          <a:ea typeface="+mn-ea"/>
                        </a:rPr>
                        <a:t>        其他流动资产</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23</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100" b="0" i="0" u="none" strike="noStrike">
                          <a:solidFill>
                            <a:srgbClr val="000000"/>
                          </a:solidFill>
                          <a:effectLst/>
                          <a:latin typeface="+mn-ea"/>
                          <a:ea typeface="+mn-ea"/>
                        </a:rPr>
                        <a:t>            其中：特准储备物资</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100" b="0" i="0" u="none" strike="noStrike">
                          <a:solidFill>
                            <a:srgbClr val="000000"/>
                          </a:solidFill>
                          <a:effectLst/>
                          <a:latin typeface="+mn-ea"/>
                          <a:ea typeface="+mn-ea"/>
                        </a:rPr>
                        <a:t>47</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47745910"/>
                  </a:ext>
                </a:extLst>
              </a:tr>
              <a:tr h="186962">
                <a:tc>
                  <a:txBody>
                    <a:bodyPr/>
                    <a:lstStyle/>
                    <a:p>
                      <a:pPr algn="ctr" fontAlgn="ctr"/>
                      <a:r>
                        <a:rPr lang="zh-CN" altLang="en-US" sz="1000" u="none" strike="noStrike">
                          <a:effectLst/>
                          <a:latin typeface="+mn-ea"/>
                          <a:ea typeface="+mn-ea"/>
                        </a:rPr>
                        <a:t>流动资产合计</a:t>
                      </a:r>
                      <a:endParaRPr lang="zh-CN" altLang="en-US" sz="1000" b="1"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000" u="none" strike="noStrike">
                          <a:effectLst/>
                          <a:latin typeface="+mn-ea"/>
                          <a:ea typeface="+mn-ea"/>
                        </a:rPr>
                        <a:t>24</a:t>
                      </a:r>
                      <a:endParaRPr lang="en-US" altLang="zh-CN"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i="0" u="none" strike="noStrike" dirty="0">
                          <a:solidFill>
                            <a:srgbClr val="000000"/>
                          </a:solidFill>
                          <a:effectLst/>
                          <a:latin typeface="+mn-ea"/>
                          <a:ea typeface="+mn-ea"/>
                        </a:rPr>
                        <a:t>非流动资产合计</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100" b="0" i="0" u="none" strike="noStrike">
                          <a:solidFill>
                            <a:srgbClr val="000000"/>
                          </a:solidFill>
                          <a:effectLst/>
                          <a:latin typeface="+mn-ea"/>
                          <a:ea typeface="+mn-ea"/>
                        </a:rPr>
                        <a:t>48</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CN" altLang="en-US" sz="1000" u="none" strike="noStrike">
                          <a:effectLst/>
                          <a:latin typeface="+mn-ea"/>
                          <a:ea typeface="+mn-ea"/>
                        </a:rPr>
                        <a:t>　</a:t>
                      </a:r>
                      <a:endParaRPr lang="zh-CN" altLang="en-US" sz="1000" b="0" i="0" u="none" strike="noStrike">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673409"/>
                  </a:ext>
                </a:extLst>
              </a:tr>
              <a:tr h="186962">
                <a:tc>
                  <a:txBody>
                    <a:bodyPr/>
                    <a:lstStyle/>
                    <a:p>
                      <a:pPr algn="l" fontAlgn="ctr"/>
                      <a:endParaRPr lang="zh-CN" altLang="en-US" sz="1000" b="1"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altLang="zh-CN"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i="0" u="none" strike="noStrike" dirty="0">
                          <a:solidFill>
                            <a:srgbClr val="000000"/>
                          </a:solidFill>
                          <a:effectLst/>
                          <a:latin typeface="+mn-ea"/>
                          <a:ea typeface="+mn-ea"/>
                        </a:rPr>
                        <a:t>资  产  总  计</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100" b="0" i="0" u="none" strike="noStrike" dirty="0">
                          <a:solidFill>
                            <a:srgbClr val="000000"/>
                          </a:solidFill>
                          <a:effectLst/>
                          <a:latin typeface="+mn-ea"/>
                          <a:ea typeface="+mn-ea"/>
                        </a:rPr>
                        <a:t>73</a:t>
                      </a: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CN" altLang="en-US" sz="1000" u="none" strike="noStrike" dirty="0">
                          <a:effectLst/>
                          <a:latin typeface="+mn-ea"/>
                          <a:ea typeface="+mn-ea"/>
                        </a:rPr>
                        <a:t>　</a:t>
                      </a:r>
                      <a:endParaRPr lang="zh-CN" altLang="en-US" sz="1000" b="0" i="0" u="none" strike="noStrike" dirty="0">
                        <a:solidFill>
                          <a:srgbClr val="000000"/>
                        </a:solidFill>
                        <a:effectLst/>
                        <a:latin typeface="+mn-ea"/>
                        <a:ea typeface="+mn-ea"/>
                      </a:endParaRPr>
                    </a:p>
                  </a:txBody>
                  <a:tcPr marL="2598" marR="2598" marT="25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25615504"/>
                  </a:ext>
                </a:extLst>
              </a:tr>
            </a:tbl>
          </a:graphicData>
        </a:graphic>
      </p:graphicFrame>
      <p:sp>
        <p:nvSpPr>
          <p:cNvPr id="5" name="矩形: 圆角 4">
            <a:extLst>
              <a:ext uri="{FF2B5EF4-FFF2-40B4-BE49-F238E27FC236}">
                <a16:creationId xmlns:a16="http://schemas.microsoft.com/office/drawing/2014/main" id="{F3F9C35D-190D-4C1D-B282-EC7A63CFB705}"/>
              </a:ext>
            </a:extLst>
          </p:cNvPr>
          <p:cNvSpPr/>
          <p:nvPr/>
        </p:nvSpPr>
        <p:spPr bwMode="auto">
          <a:xfrm>
            <a:off x="3059832" y="1086638"/>
            <a:ext cx="1512168" cy="272565"/>
          </a:xfrm>
          <a:prstGeom prst="roundRect">
            <a:avLst/>
          </a:prstGeom>
          <a:noFill/>
          <a:ln w="28575">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6" name="对话气泡: 圆角矩形 5">
            <a:extLst>
              <a:ext uri="{FF2B5EF4-FFF2-40B4-BE49-F238E27FC236}">
                <a16:creationId xmlns:a16="http://schemas.microsoft.com/office/drawing/2014/main" id="{26B72232-C905-423D-B57F-C21599A4CBA6}"/>
              </a:ext>
            </a:extLst>
          </p:cNvPr>
          <p:cNvSpPr/>
          <p:nvPr/>
        </p:nvSpPr>
        <p:spPr bwMode="auto">
          <a:xfrm>
            <a:off x="3059832" y="1521598"/>
            <a:ext cx="1512168" cy="646054"/>
          </a:xfrm>
          <a:prstGeom prst="wedgeRoundRectCallout">
            <a:avLst>
              <a:gd name="adj1" fmla="val 51303"/>
              <a:gd name="adj2" fmla="val -74011"/>
              <a:gd name="adj3" fmla="val 16667"/>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1600" i="0" u="none" strike="noStrike" normalizeH="0" baseline="0" dirty="0">
                <a:ln w="0"/>
                <a:solidFill>
                  <a:schemeClr val="bg1"/>
                </a:solidFill>
                <a:effectLst>
                  <a:outerShdw blurRad="38100" dist="25400" dir="5400000" algn="ctr" rotWithShape="0">
                    <a:srgbClr val="6E747A">
                      <a:alpha val="43000"/>
                    </a:srgbClr>
                  </a:outerShdw>
                </a:effectLst>
                <a:latin typeface="+mn-ea"/>
              </a:rPr>
              <a:t>删除“上年年末余额”</a:t>
            </a:r>
          </a:p>
        </p:txBody>
      </p:sp>
      <p:sp>
        <p:nvSpPr>
          <p:cNvPr id="16" name="矩形: 圆角 15">
            <a:extLst>
              <a:ext uri="{FF2B5EF4-FFF2-40B4-BE49-F238E27FC236}">
                <a16:creationId xmlns:a16="http://schemas.microsoft.com/office/drawing/2014/main" id="{949E4CB8-6A8C-41DB-B600-46546BA2EEAF}"/>
              </a:ext>
            </a:extLst>
          </p:cNvPr>
          <p:cNvSpPr/>
          <p:nvPr/>
        </p:nvSpPr>
        <p:spPr bwMode="auto">
          <a:xfrm>
            <a:off x="7452320" y="1075023"/>
            <a:ext cx="1512168" cy="272565"/>
          </a:xfrm>
          <a:prstGeom prst="roundRect">
            <a:avLst/>
          </a:prstGeom>
          <a:noFill/>
          <a:ln w="28575">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a:ln>
                <a:noFill/>
              </a:ln>
              <a:solidFill>
                <a:srgbClr val="AC7B00"/>
              </a:solidFill>
              <a:effectLst/>
              <a:latin typeface="Futura Hv"/>
              <a:ea typeface="宋体" panose="02010600030101010101" pitchFamily="2" charset="-122"/>
            </a:endParaRPr>
          </a:p>
        </p:txBody>
      </p:sp>
      <p:sp>
        <p:nvSpPr>
          <p:cNvPr id="17" name="对话气泡: 圆角矩形 16">
            <a:extLst>
              <a:ext uri="{FF2B5EF4-FFF2-40B4-BE49-F238E27FC236}">
                <a16:creationId xmlns:a16="http://schemas.microsoft.com/office/drawing/2014/main" id="{E232417E-63F4-4FD0-8DC9-53AF45E428DF}"/>
              </a:ext>
            </a:extLst>
          </p:cNvPr>
          <p:cNvSpPr/>
          <p:nvPr/>
        </p:nvSpPr>
        <p:spPr bwMode="auto">
          <a:xfrm>
            <a:off x="21265" y="6431292"/>
            <a:ext cx="8317402" cy="360658"/>
          </a:xfrm>
          <a:prstGeom prst="wedgeRoundRectCallout">
            <a:avLst>
              <a:gd name="adj1" fmla="val -32594"/>
              <a:gd name="adj2" fmla="val -26239"/>
              <a:gd name="adj3" fmla="val 16667"/>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zh-CN" altLang="en-US" dirty="0">
                <a:ln w="0"/>
                <a:solidFill>
                  <a:schemeClr val="bg1"/>
                </a:solidFill>
                <a:effectLst>
                  <a:outerShdw blurRad="38100" dist="25400" dir="5400000" algn="ctr" rotWithShape="0">
                    <a:srgbClr val="6E747A">
                      <a:alpha val="43000"/>
                    </a:srgbClr>
                  </a:outerShdw>
                </a:effectLst>
                <a:latin typeface="+mn-ea"/>
              </a:rPr>
              <a:t>依据财会</a:t>
            </a:r>
            <a:r>
              <a:rPr lang="en-US" altLang="zh-CN" dirty="0">
                <a:ln w="0"/>
                <a:solidFill>
                  <a:schemeClr val="bg1"/>
                </a:solidFill>
                <a:effectLst>
                  <a:outerShdw blurRad="38100" dist="25400" dir="5400000" algn="ctr" rotWithShape="0">
                    <a:srgbClr val="6E747A">
                      <a:alpha val="43000"/>
                    </a:srgbClr>
                  </a:outerShdw>
                </a:effectLst>
                <a:latin typeface="+mn-ea"/>
              </a:rPr>
              <a:t>〔2019〕16</a:t>
            </a:r>
            <a:r>
              <a:rPr lang="zh-CN" altLang="en-US" dirty="0">
                <a:ln w="0"/>
                <a:solidFill>
                  <a:schemeClr val="bg1"/>
                </a:solidFill>
                <a:effectLst>
                  <a:outerShdw blurRad="38100" dist="25400" dir="5400000" algn="ctr" rotWithShape="0">
                    <a:srgbClr val="6E747A">
                      <a:alpha val="43000"/>
                    </a:srgbClr>
                  </a:outerShdw>
                </a:effectLst>
                <a:latin typeface="+mn-ea"/>
              </a:rPr>
              <a:t>号</a:t>
            </a:r>
            <a:r>
              <a:rPr lang="en-US" altLang="zh-CN" dirty="0">
                <a:ln w="0"/>
                <a:solidFill>
                  <a:schemeClr val="bg1"/>
                </a:solidFill>
                <a:effectLst>
                  <a:outerShdw blurRad="38100" dist="25400" dir="5400000" algn="ctr" rotWithShape="0">
                    <a:srgbClr val="6E747A">
                      <a:alpha val="43000"/>
                    </a:srgbClr>
                  </a:outerShdw>
                </a:effectLst>
                <a:latin typeface="+mn-ea"/>
              </a:rPr>
              <a:t>-</a:t>
            </a:r>
            <a:r>
              <a:rPr lang="zh-CN" altLang="en-US" dirty="0">
                <a:ln w="0"/>
                <a:solidFill>
                  <a:schemeClr val="bg1"/>
                </a:solidFill>
                <a:effectLst>
                  <a:outerShdw blurRad="38100" dist="25400" dir="5400000" algn="ctr" rotWithShape="0">
                    <a:srgbClr val="6E747A">
                      <a:alpha val="43000"/>
                    </a:srgbClr>
                  </a:outerShdw>
                </a:effectLst>
                <a:latin typeface="+mn-ea"/>
              </a:rPr>
              <a:t>关于修订印发合并报表格式（</a:t>
            </a:r>
            <a:r>
              <a:rPr lang="en-US" altLang="zh-CN" dirty="0">
                <a:ln w="0"/>
                <a:solidFill>
                  <a:schemeClr val="bg1"/>
                </a:solidFill>
                <a:effectLst>
                  <a:outerShdw blurRad="38100" dist="25400" dir="5400000" algn="ctr" rotWithShape="0">
                    <a:srgbClr val="6E747A">
                      <a:alpha val="43000"/>
                    </a:srgbClr>
                  </a:outerShdw>
                </a:effectLst>
                <a:latin typeface="+mn-ea"/>
              </a:rPr>
              <a:t>2019</a:t>
            </a:r>
            <a:r>
              <a:rPr lang="zh-CN" altLang="en-US" dirty="0">
                <a:ln w="0"/>
                <a:solidFill>
                  <a:schemeClr val="bg1"/>
                </a:solidFill>
                <a:effectLst>
                  <a:outerShdw blurRad="38100" dist="25400" dir="5400000" algn="ctr" rotWithShape="0">
                    <a:srgbClr val="6E747A">
                      <a:alpha val="43000"/>
                    </a:srgbClr>
                  </a:outerShdw>
                </a:effectLst>
                <a:latin typeface="+mn-ea"/>
              </a:rPr>
              <a:t>版）的通知进行修订</a:t>
            </a:r>
            <a:endParaRPr kumimoji="0" lang="zh-CN" altLang="en-US" sz="1600" i="0" u="none" strike="noStrike" normalizeH="0" baseline="0" dirty="0">
              <a:ln w="0"/>
              <a:solidFill>
                <a:schemeClr val="bg1"/>
              </a:solidFill>
              <a:effectLst>
                <a:outerShdw blurRad="38100" dist="25400" dir="5400000" algn="ctr" rotWithShape="0">
                  <a:srgbClr val="6E747A">
                    <a:alpha val="43000"/>
                  </a:srgbClr>
                </a:outerShdw>
              </a:effectLst>
              <a:latin typeface="+mn-ea"/>
            </a:endParaRPr>
          </a:p>
        </p:txBody>
      </p:sp>
      <p:pic>
        <p:nvPicPr>
          <p:cNvPr id="10" name="图片 9">
            <a:extLst>
              <a:ext uri="{FF2B5EF4-FFF2-40B4-BE49-F238E27FC236}">
                <a16:creationId xmlns:a16="http://schemas.microsoft.com/office/drawing/2014/main" id="{2E14D86A-ADE7-4E3B-A246-D9185C07C046}"/>
              </a:ext>
            </a:extLst>
          </p:cNvPr>
          <p:cNvPicPr>
            <a:picLocks noChangeAspect="1"/>
          </p:cNvPicPr>
          <p:nvPr/>
        </p:nvPicPr>
        <p:blipFill rotWithShape="1">
          <a:blip r:embed="rId3" cstate="print"/>
          <a:srcRect l="62857"/>
          <a:stretch>
            <a:fillRect/>
          </a:stretch>
        </p:blipFill>
        <p:spPr>
          <a:xfrm>
            <a:off x="6927478" y="90294"/>
            <a:ext cx="2359430" cy="838376"/>
          </a:xfrm>
          <a:prstGeom prst="rect">
            <a:avLst/>
          </a:prstGeom>
          <a:ln>
            <a:noFill/>
          </a:ln>
          <a:effectLst>
            <a:softEdge rad="112500"/>
          </a:effectLst>
        </p:spPr>
      </p:pic>
      <p:sp>
        <p:nvSpPr>
          <p:cNvPr id="11" name="Rectangle 74">
            <a:extLst>
              <a:ext uri="{FF2B5EF4-FFF2-40B4-BE49-F238E27FC236}">
                <a16:creationId xmlns:a16="http://schemas.microsoft.com/office/drawing/2014/main" id="{8C5D9556-3C48-47A4-9173-5A1E9653CA0A}"/>
              </a:ext>
            </a:extLst>
          </p:cNvPr>
          <p:cNvSpPr txBox="1">
            <a:spLocks noChangeArrowheads="1"/>
          </p:cNvSpPr>
          <p:nvPr/>
        </p:nvSpPr>
        <p:spPr bwMode="auto">
          <a:xfrm>
            <a:off x="68035" y="291730"/>
            <a:ext cx="6884988" cy="435504"/>
          </a:xfrm>
          <a:prstGeom prst="rect">
            <a:avLst/>
          </a:prstGeom>
          <a:noFill/>
          <a:effectLst>
            <a:outerShdw dist="38100" dir="2700064"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rtl="0" eaLnBrk="0" fontAlgn="base" hangingPunct="0">
              <a:lnSpc>
                <a:spcPct val="120000"/>
              </a:lnSpc>
              <a:spcBef>
                <a:spcPct val="0"/>
              </a:spcBef>
              <a:spcAft>
                <a:spcPct val="0"/>
              </a:spcAft>
              <a:defRPr sz="3600" kern="1200">
                <a:solidFill>
                  <a:srgbClr val="FFFFFF"/>
                </a:solidFill>
                <a:latin typeface="+mj-lt"/>
                <a:ea typeface="+mj-ea"/>
                <a:cs typeface="+mj-cs"/>
              </a:defRPr>
            </a:lvl1pPr>
            <a:lvl2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2pPr>
            <a:lvl3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3pPr>
            <a:lvl4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4pPr>
            <a:lvl5pPr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5pPr>
            <a:lvl6pPr marL="4572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6pPr>
            <a:lvl7pPr marL="9144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7pPr>
            <a:lvl8pPr marL="13716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8pPr>
            <a:lvl9pPr marL="1828800" algn="ctr" rtl="0" eaLnBrk="0" fontAlgn="base" hangingPunct="0">
              <a:lnSpc>
                <a:spcPct val="120000"/>
              </a:lnSpc>
              <a:spcBef>
                <a:spcPct val="0"/>
              </a:spcBef>
              <a:spcAft>
                <a:spcPct val="0"/>
              </a:spcAft>
              <a:defRPr sz="3600">
                <a:solidFill>
                  <a:srgbClr val="FFFFFF"/>
                </a:solidFill>
                <a:latin typeface="微软雅黑" panose="020B0503020204020204" pitchFamily="34" charset="-122"/>
                <a:ea typeface="微软雅黑" panose="020B0503020204020204" pitchFamily="34" charset="-122"/>
              </a:defRPr>
            </a:lvl9pPr>
          </a:lstStyle>
          <a:p>
            <a:pPr algn="l" eaLnBrk="1" hangingPunct="1">
              <a:spcBef>
                <a:spcPct val="50000"/>
              </a:spcBef>
            </a:pPr>
            <a:r>
              <a:rPr lang="zh-CN" altLang="en-US" sz="2000" dirty="0"/>
              <a:t>修订表样说明</a:t>
            </a:r>
            <a:r>
              <a:rPr lang="en-US" altLang="zh-CN" sz="2000" dirty="0"/>
              <a:t>——</a:t>
            </a:r>
            <a:r>
              <a:rPr lang="zh-CN" altLang="en-US" sz="2000" dirty="0"/>
              <a:t>决算主表（ 财企</a:t>
            </a:r>
            <a:r>
              <a:rPr lang="en-US" altLang="zh-CN" sz="2000" dirty="0"/>
              <a:t>01</a:t>
            </a:r>
            <a:r>
              <a:rPr lang="zh-CN" altLang="en-US" sz="2000" dirty="0"/>
              <a:t>表）</a:t>
            </a:r>
            <a:endParaRPr lang="zh-CN" altLang="en-US" sz="2000" b="1" dirty="0"/>
          </a:p>
        </p:txBody>
      </p:sp>
    </p:spTree>
    <p:extLst>
      <p:ext uri="{BB962C8B-B14F-4D97-AF65-F5344CB8AC3E}">
        <p14:creationId xmlns:p14="http://schemas.microsoft.com/office/powerpoint/2010/main" val="1010959658"/>
      </p:ext>
    </p:extLst>
  </p:cSld>
  <p:clrMapOvr>
    <a:masterClrMapping/>
  </p:clrMapOvr>
  <p:transition spd="slow" advClick="0">
    <p:fade/>
  </p:transition>
</p:sld>
</file>

<file path=ppt/tags/tag1.xml><?xml version="1.0" encoding="utf-8"?>
<p:tagLst xmlns:a="http://schemas.openxmlformats.org/drawingml/2006/main" xmlns:r="http://schemas.openxmlformats.org/officeDocument/2006/relationships" xmlns:p="http://schemas.openxmlformats.org/presentationml/2006/main">
  <p:tag name="2869567" val=""/>
  <p:tag name="15" val=""/>
  <p:tag name="2" val=""/>
  <p:tag name="1" val=""/>
</p:tagLst>
</file>

<file path=ppt/theme/theme1.xml><?xml version="1.0" encoding="utf-8"?>
<a:theme xmlns:a="http://schemas.openxmlformats.org/drawingml/2006/main" name="1_默认设计模板">
  <a:themeElements>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fontScheme name="默认设计模板">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默认设计模板">
  <a:themeElements>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默认设计模板">
  <a:themeElements>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fontScheme name="默认设计模板">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600" b="1" i="0" u="none" strike="noStrike" cap="none" normalizeH="0" baseline="0" smtClean="0">
            <a:ln>
              <a:noFill/>
            </a:ln>
            <a:solidFill>
              <a:srgbClr val="AC7B00"/>
            </a:solidFill>
            <a:effectLst/>
            <a:latin typeface="Futura Hv"/>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默认设计模板 2">
    <a:dk1>
      <a:srgbClr val="000000"/>
    </a:dk1>
    <a:lt1>
      <a:srgbClr val="FFFFFF"/>
    </a:lt1>
    <a:dk2>
      <a:srgbClr val="990000"/>
    </a:dk2>
    <a:lt2>
      <a:srgbClr val="707070"/>
    </a:lt2>
    <a:accent1>
      <a:srgbClr val="2B6AAD"/>
    </a:accent1>
    <a:accent2>
      <a:srgbClr val="F0A00C"/>
    </a:accent2>
    <a:accent3>
      <a:srgbClr val="FFFFFF"/>
    </a:accent3>
    <a:accent4>
      <a:srgbClr val="000000"/>
    </a:accent4>
    <a:accent5>
      <a:srgbClr val="ACB9D3"/>
    </a:accent5>
    <a:accent6>
      <a:srgbClr val="D9910A"/>
    </a:accent6>
    <a:hlink>
      <a:srgbClr val="19857C"/>
    </a:hlink>
    <a:folHlink>
      <a:srgbClr val="CC0000"/>
    </a:folHlink>
  </a:clrScheme>
</a:themeOverride>
</file>

<file path=docProps/app.xml><?xml version="1.0" encoding="utf-8"?>
<Properties xmlns="http://schemas.openxmlformats.org/officeDocument/2006/extended-properties" xmlns:vt="http://schemas.openxmlformats.org/officeDocument/2006/docPropsVTypes">
  <TotalTime>6660</TotalTime>
  <Words>20457</Words>
  <Application>Microsoft Office PowerPoint</Application>
  <DocSecurity>0</DocSecurity>
  <PresentationFormat>全屏显示(4:3)</PresentationFormat>
  <Paragraphs>5466</Paragraphs>
  <Slides>49</Slides>
  <Notes>49</Notes>
  <HiddenSlides>0</HiddenSlides>
  <MMClips>0</MMClips>
  <ScaleCrop>false</ScaleCrop>
  <HeadingPairs>
    <vt:vector size="8" baseType="variant">
      <vt:variant>
        <vt:lpstr>已用的字体</vt:lpstr>
      </vt:variant>
      <vt:variant>
        <vt:i4>15</vt:i4>
      </vt:variant>
      <vt:variant>
        <vt:lpstr>主题</vt:lpstr>
      </vt:variant>
      <vt:variant>
        <vt:i4>3</vt:i4>
      </vt:variant>
      <vt:variant>
        <vt:lpstr>嵌入 OLE 服务器</vt:lpstr>
      </vt:variant>
      <vt:variant>
        <vt:i4>1</vt:i4>
      </vt:variant>
      <vt:variant>
        <vt:lpstr>幻灯片标题</vt:lpstr>
      </vt:variant>
      <vt:variant>
        <vt:i4>49</vt:i4>
      </vt:variant>
    </vt:vector>
  </HeadingPairs>
  <TitlesOfParts>
    <vt:vector size="68" baseType="lpstr">
      <vt:lpstr>仿宋_GB2312</vt:lpstr>
      <vt:lpstr>黑体</vt:lpstr>
      <vt:lpstr>华文彩云</vt:lpstr>
      <vt:lpstr>华文琥珀</vt:lpstr>
      <vt:lpstr>楷体_GB2312</vt:lpstr>
      <vt:lpstr>宋体</vt:lpstr>
      <vt:lpstr>微软雅黑</vt:lpstr>
      <vt:lpstr>Arial</vt:lpstr>
      <vt:lpstr>Arial Black</vt:lpstr>
      <vt:lpstr>Calibri</vt:lpstr>
      <vt:lpstr>Futura Hv</vt:lpstr>
      <vt:lpstr>Georgia</vt:lpstr>
      <vt:lpstr>Times New Roman</vt:lpstr>
      <vt:lpstr>Verdana</vt:lpstr>
      <vt:lpstr>Wingdings</vt:lpstr>
      <vt:lpstr>1_默认设计模板</vt:lpstr>
      <vt:lpstr>3_默认设计模板</vt:lpstr>
      <vt:lpstr>4_默认设计模板</vt:lpstr>
      <vt:lpstr>Document</vt:lpstr>
      <vt:lpstr>PowerPoint 演示文稿</vt:lpstr>
      <vt:lpstr>         目            录</vt:lpstr>
      <vt:lpstr>报表修订意见回应</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修订表样说明——决算主表（财企02表）</vt:lpstr>
      <vt:lpstr>修订表样说明——决算主表（财企03表）</vt:lpstr>
      <vt:lpstr>修订表样说明——决算主表（财企04表）</vt:lpstr>
      <vt:lpstr>修订表样说明——决算主表（财企05表）</vt:lpstr>
      <vt:lpstr>修订表样说明——决算主表（财企06表）</vt:lpstr>
      <vt:lpstr>修订表样说明——决算主表（财企07表）</vt:lpstr>
      <vt:lpstr>修订表样说明——决算主表（财企08表）</vt:lpstr>
      <vt:lpstr>修订表样说明——决算主表（财企09表）</vt:lpstr>
      <vt:lpstr>修订表样说明——决算主表（ 财企10表）</vt:lpstr>
      <vt:lpstr>修订表样说明——补充指标表（ 财企补01表）</vt:lpstr>
      <vt:lpstr>修订表样说明——补充指标表（财企补02表）</vt:lpstr>
      <vt:lpstr>修订表样说明——补充指标表（财企补03表）</vt:lpstr>
      <vt:lpstr>修订表样说明——补充指标表（财企补04表）</vt:lpstr>
      <vt:lpstr>修订表样说明——补充指标表（财企补03表）</vt:lpstr>
      <vt:lpstr>修订表样说明——补充指标表（财企补06表）</vt:lpstr>
      <vt:lpstr>修订表样说明——收益表</vt:lpstr>
      <vt:lpstr>财务情况说明书内容提要（部门、地方适用）</vt:lpstr>
      <vt:lpstr>会计报表附注内容提要</vt:lpstr>
      <vt:lpstr>会计报表附注内容提要</vt:lpstr>
      <vt:lpstr>PowerPoint 演示文稿</vt:lpstr>
      <vt:lpstr>PowerPoint 演示文稿</vt:lpstr>
      <vt:lpstr>PowerPoint 演示文稿</vt:lpstr>
      <vt:lpstr>决算网络报送方式</vt:lpstr>
      <vt:lpstr>决算送审材料清单及时间安排（部门、地方适用）</vt:lpstr>
      <vt:lpstr>         目            录</vt:lpstr>
      <vt:lpstr>2020年度国有企业经济效益月度快报修订说明</vt:lpstr>
      <vt:lpstr>PowerPoint 演示文稿</vt:lpstr>
      <vt:lpstr>PowerPoint 演示文稿</vt:lpstr>
      <vt:lpstr>2020年度国有企业经济效益月度快报修订说明</vt:lpstr>
      <vt:lpstr>2020年度国有企业经济效益月度快报修订说明</vt:lpstr>
      <vt:lpstr>2020年度月度快报工作要求</vt:lpstr>
      <vt:lpstr>2020年度月度快报工作要求</vt:lpstr>
      <vt:lpstr>易错情况和易出问题说明</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xu chongya</cp:lastModifiedBy>
  <cp:revision>574</cp:revision>
  <dcterms:created xsi:type="dcterms:W3CDTF">2008-09-08T00:56:19Z</dcterms:created>
  <dcterms:modified xsi:type="dcterms:W3CDTF">2019-11-06T05:30:34Z</dcterms:modified>
</cp:coreProperties>
</file>